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July 15,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2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July 15,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2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0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July 15,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7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July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July 15,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altman2019/credit-card-transac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68A48-9310-B017-187B-53480251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sz="3500"/>
              <a:t>Case Study: Credit Card Transactions &amp; Customer Profile Data</a:t>
            </a:r>
            <a:br>
              <a:rPr lang="en-US" sz="3500"/>
            </a:br>
            <a:endParaRPr lang="en-US" sz="3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DF382-3AD1-EB19-A76F-1D261B67B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en-US" sz="6400"/>
              <a:t>By: Win Phyo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46AD13-8740-C4CB-CB93-7108F67B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59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4290-B615-7F67-BD65-8AFAF392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DBE6-6B8B-0899-2122-3CD21A32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conducted using data from Kaggle (original source: </a:t>
            </a:r>
            <a:r>
              <a:rPr lang="en-US" dirty="0">
                <a:hlinkClick r:id="rId2"/>
              </a:rPr>
              <a:t>https://www.kaggle.com/datasets/ealtman2019/credit-card-transactions</a:t>
            </a:r>
            <a:r>
              <a:rPr lang="en-US" dirty="0"/>
              <a:t>)</a:t>
            </a:r>
          </a:p>
          <a:p>
            <a:r>
              <a:rPr lang="en-US" dirty="0"/>
              <a:t>Two tables were imported to a local </a:t>
            </a:r>
            <a:r>
              <a:rPr lang="en-US" dirty="0" err="1"/>
              <a:t>mysql</a:t>
            </a:r>
            <a:r>
              <a:rPr lang="en-US" dirty="0"/>
              <a:t> database: 1) transactions, 2) users</a:t>
            </a:r>
          </a:p>
          <a:p>
            <a:r>
              <a:rPr lang="en-US" dirty="0"/>
              <a:t>The transaction data only considers non-fraudulent transactions and transactions no older then Jan 1, 2012</a:t>
            </a:r>
          </a:p>
          <a:p>
            <a:pPr marL="194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7AD9-3381-4CD6-C21A-173F8FE2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Schema</a:t>
            </a:r>
          </a:p>
        </p:txBody>
      </p:sp>
      <p:pic>
        <p:nvPicPr>
          <p:cNvPr id="5" name="Content Placeholder 4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BA752AF7-2FF0-B971-D609-D20F836F0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24" y="1736674"/>
            <a:ext cx="2962716" cy="378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D3C70-4223-ADC3-079E-D4ACCDD22837}"/>
              </a:ext>
            </a:extLst>
          </p:cNvPr>
          <p:cNvSpPr txBox="1"/>
          <p:nvPr/>
        </p:nvSpPr>
        <p:spPr>
          <a:xfrm>
            <a:off x="1929191" y="1160668"/>
            <a:ext cx="14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9C2B1-2B75-9A6A-9C93-FEFDAFB2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760" y="1736674"/>
            <a:ext cx="2962717" cy="473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0FB0A-ED89-8A2F-34AD-5D1074336015}"/>
              </a:ext>
            </a:extLst>
          </p:cNvPr>
          <p:cNvSpPr txBox="1"/>
          <p:nvPr/>
        </p:nvSpPr>
        <p:spPr>
          <a:xfrm>
            <a:off x="8555426" y="1160668"/>
            <a:ext cx="14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0148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71949-E17C-0C57-3ED8-634190C1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Query Definitions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68B55F-4087-3653-51B0-FD105AEB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>
            <a:normAutofit/>
          </a:bodyPr>
          <a:lstStyle/>
          <a:p>
            <a:r>
              <a:rPr lang="en-US" dirty="0"/>
              <a:t>We connected to the </a:t>
            </a:r>
            <a:r>
              <a:rPr lang="en-US" dirty="0" err="1"/>
              <a:t>mysql</a:t>
            </a:r>
            <a:r>
              <a:rPr lang="en-US" dirty="0"/>
              <a:t> database in our Python notebook environment using the </a:t>
            </a:r>
            <a:r>
              <a:rPr lang="en-US" dirty="0" err="1"/>
              <a:t>mysql</a:t>
            </a:r>
            <a:r>
              <a:rPr lang="en-US" dirty="0"/>
              <a:t> connector</a:t>
            </a:r>
          </a:p>
          <a:p>
            <a:r>
              <a:rPr lang="en-US" dirty="0"/>
              <a:t>The definitions for the initial queries are displayed to the right</a:t>
            </a:r>
          </a:p>
          <a:p>
            <a:r>
              <a:rPr lang="en-US" dirty="0"/>
              <a:t>See data-</a:t>
            </a:r>
            <a:r>
              <a:rPr lang="en-US" dirty="0" err="1"/>
              <a:t>prep.ipynb</a:t>
            </a:r>
            <a:r>
              <a:rPr lang="en-US" dirty="0"/>
              <a:t> for full details of all transformations/aggregations done to data before being imported to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B5584-BABE-DBBB-C10F-B574AF75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08" y="551377"/>
            <a:ext cx="5441280" cy="53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A23-006E-08BB-846B-B877E7E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of Total Amount Spent by Category from 2012-2020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014CEC7C-D7B5-A57B-C5EA-DDA52479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" y="1309816"/>
            <a:ext cx="9424993" cy="4986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8CC0E-3006-6E0A-ACC5-4504AF719AC0}"/>
              </a:ext>
            </a:extLst>
          </p:cNvPr>
          <p:cNvSpPr txBox="1"/>
          <p:nvPr/>
        </p:nvSpPr>
        <p:spPr>
          <a:xfrm>
            <a:off x="10013834" y="1309816"/>
            <a:ext cx="1742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lower volume of transactions represented in the data set for the year 2020.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0567D-5AE0-01B3-7792-F5C8EA9DCE1E}"/>
              </a:ext>
            </a:extLst>
          </p:cNvPr>
          <p:cNvSpPr txBox="1"/>
          <p:nvPr/>
        </p:nvSpPr>
        <p:spPr>
          <a:xfrm>
            <a:off x="10007738" y="4542062"/>
            <a:ext cx="1742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Retail transactions consistently dominated total revenues for the 9 years</a:t>
            </a:r>
          </a:p>
        </p:txBody>
      </p:sp>
    </p:spTree>
    <p:extLst>
      <p:ext uri="{BB962C8B-B14F-4D97-AF65-F5344CB8AC3E}">
        <p14:creationId xmlns:p14="http://schemas.microsoft.com/office/powerpoint/2010/main" val="191186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47954-5C14-9ECC-C367-6496F104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69" y="-1862658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Some EDA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117EDC29-55CF-2A8E-D6B2-EE3DAD34B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55" y="289361"/>
            <a:ext cx="5649678" cy="624274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E201A-1605-91BD-5D6C-CA715BE759D2}"/>
              </a:ext>
            </a:extLst>
          </p:cNvPr>
          <p:cNvSpPr txBox="1"/>
          <p:nvPr/>
        </p:nvSpPr>
        <p:spPr>
          <a:xfrm>
            <a:off x="6170078" y="4250725"/>
            <a:ext cx="5973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Professional Services category was found to have the</a:t>
            </a:r>
          </a:p>
          <a:p>
            <a:r>
              <a:rPr lang="en-US" dirty="0"/>
              <a:t>transactions with the highest average value associated</a:t>
            </a:r>
          </a:p>
          <a:p>
            <a:r>
              <a:rPr lang="en-US" dirty="0"/>
              <a:t>with it</a:t>
            </a:r>
          </a:p>
          <a:p>
            <a:endParaRPr lang="en-US" dirty="0"/>
          </a:p>
          <a:p>
            <a:r>
              <a:rPr lang="en-US" dirty="0"/>
              <a:t>The 50-65 age group represented the greatest value in terms</a:t>
            </a:r>
          </a:p>
          <a:p>
            <a:r>
              <a:rPr lang="en-US" dirty="0"/>
              <a:t>of total transaction revenue</a:t>
            </a:r>
          </a:p>
        </p:txBody>
      </p:sp>
    </p:spTree>
    <p:extLst>
      <p:ext uri="{BB962C8B-B14F-4D97-AF65-F5344CB8AC3E}">
        <p14:creationId xmlns:p14="http://schemas.microsoft.com/office/powerpoint/2010/main" val="382001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59052-0ABA-D0F5-E45E-AAF5ACD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Simple K-Means Clustering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542BE7-7DAD-76D1-E621-CD293C77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78" y="1764000"/>
            <a:ext cx="5486043" cy="2317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DBF-1F1E-317E-0CD4-C659E483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/>
              <a:t>Using k=4, we used a simple K-Means Clustering algorithm to find 4 clusters with mean values as shown to the left</a:t>
            </a:r>
          </a:p>
        </p:txBody>
      </p:sp>
      <p:pic>
        <p:nvPicPr>
          <p:cNvPr id="8" name="Picture 7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BD166379-0B21-E704-3867-DCE8460F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0" y="4526100"/>
            <a:ext cx="7988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0532E-5ED2-23F9-51BA-372AB08B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Cluster Visualizations</a:t>
            </a:r>
          </a:p>
        </p:txBody>
      </p:sp>
      <p:pic>
        <p:nvPicPr>
          <p:cNvPr id="5" name="Content Placeholder 4" descr="Graphical user interface, scatter chart&#10;&#10;Description automatically generated">
            <a:extLst>
              <a:ext uri="{FF2B5EF4-FFF2-40B4-BE49-F238E27FC236}">
                <a16:creationId xmlns:a16="http://schemas.microsoft.com/office/drawing/2014/main" id="{FC320036-2DE3-6E36-0822-2EC6AC5CE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13" y="450000"/>
            <a:ext cx="5072758" cy="5544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E8EB3F-5548-E2B2-B1C5-0B9BF1FC633B}"/>
              </a:ext>
            </a:extLst>
          </p:cNvPr>
          <p:cNvSpPr txBox="1"/>
          <p:nvPr/>
        </p:nvSpPr>
        <p:spPr>
          <a:xfrm>
            <a:off x="6549081" y="4448432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TotalSum</a:t>
            </a:r>
            <a:r>
              <a:rPr lang="en-US" dirty="0"/>
              <a:t> = total value of transactions </a:t>
            </a:r>
          </a:p>
        </p:txBody>
      </p:sp>
    </p:spTree>
    <p:extLst>
      <p:ext uri="{BB962C8B-B14F-4D97-AF65-F5344CB8AC3E}">
        <p14:creationId xmlns:p14="http://schemas.microsoft.com/office/powerpoint/2010/main" val="147348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B03C-8B30-2D10-682F-4AA3A866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&amp; 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1581-7C26-9AF9-A045-CF858A81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 marketing efforts based on the characteristics of each of the 4 clusters identified</a:t>
            </a:r>
          </a:p>
          <a:p>
            <a:r>
              <a:rPr lang="en-US" dirty="0" err="1"/>
              <a:t>Eg.</a:t>
            </a:r>
            <a:r>
              <a:rPr lang="en-US" dirty="0"/>
              <a:t> Cluster 2 represents the current lowest total value of transactions, yet this group has comparable income to the 2</a:t>
            </a:r>
            <a:r>
              <a:rPr lang="en-US" baseline="30000" dirty="0"/>
              <a:t>nd</a:t>
            </a:r>
            <a:r>
              <a:rPr lang="en-US" dirty="0"/>
              <a:t> highest income average by cluster, with ~$52,000 annual income. Avg total debt is higher as well, but cluster 2 also has the lowest average age, meaning they can be offered more long-term loans.</a:t>
            </a:r>
          </a:p>
          <a:p>
            <a:r>
              <a:rPr lang="en-US" dirty="0"/>
              <a:t>We can do more work with the MCC categories to identify more patterns in consumer spending to identify more tailored customer segments</a:t>
            </a:r>
          </a:p>
          <a:p>
            <a:r>
              <a:rPr lang="en-US" dirty="0"/>
              <a:t>We could also model consumer spending over time to forecast future purchases</a:t>
            </a:r>
          </a:p>
        </p:txBody>
      </p:sp>
    </p:spTree>
    <p:extLst>
      <p:ext uri="{BB962C8B-B14F-4D97-AF65-F5344CB8AC3E}">
        <p14:creationId xmlns:p14="http://schemas.microsoft.com/office/powerpoint/2010/main" val="222804500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8E8"/>
      </a:lt2>
      <a:accent1>
        <a:srgbClr val="BA847F"/>
      </a:accent1>
      <a:accent2>
        <a:srgbClr val="C696A6"/>
      </a:accent2>
      <a:accent3>
        <a:srgbClr val="BC9F82"/>
      </a:accent3>
      <a:accent4>
        <a:srgbClr val="7AA9B7"/>
      </a:accent4>
      <a:accent5>
        <a:srgbClr val="92A4C4"/>
      </a:accent5>
      <a:accent6>
        <a:srgbClr val="827FBA"/>
      </a:accent6>
      <a:hlink>
        <a:srgbClr val="588C91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348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Source Sans Pro</vt:lpstr>
      <vt:lpstr>Source Sans Pro Light</vt:lpstr>
      <vt:lpstr>ThinLineVTI</vt:lpstr>
      <vt:lpstr>Case Study: Credit Card Transactions &amp; Customer Profile Data </vt:lpstr>
      <vt:lpstr>Introduction</vt:lpstr>
      <vt:lpstr>Table Schema</vt:lpstr>
      <vt:lpstr>Query Definitions</vt:lpstr>
      <vt:lpstr>Time Series of Total Amount Spent by Category from 2012-2020</vt:lpstr>
      <vt:lpstr>Some EDA</vt:lpstr>
      <vt:lpstr>Simple K-Means Clustering</vt:lpstr>
      <vt:lpstr>Cluster Visualizations</vt:lpstr>
      <vt:lpstr>Recommendations &amp; Future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Credit Card Transactions &amp; Customer Profile Data </dc:title>
  <dc:creator>Phyo,Win</dc:creator>
  <cp:lastModifiedBy>Phyo,Win</cp:lastModifiedBy>
  <cp:revision>8</cp:revision>
  <dcterms:created xsi:type="dcterms:W3CDTF">2022-07-15T22:01:16Z</dcterms:created>
  <dcterms:modified xsi:type="dcterms:W3CDTF">2022-07-15T23:28:23Z</dcterms:modified>
</cp:coreProperties>
</file>