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8A1BD8A-B907-437D-B402-4E08FF8B8BB8}">
  <a:tblStyle styleId="{C8A1BD8A-B907-437D-B402-4E08FF8B8BB8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8423b55380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8423b55380_0_2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74e362c4a4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74e362c4a4_0_4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74e362c4a4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g74e362c4a4_0_3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70256aa8e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770256aa8e_0_1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423b5538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8423b55380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423b5538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8423b55380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6ea625ba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76ea625ba7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6ea625ba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76ea625ba7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423b55380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8423b55380_0_2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8423b55380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8423b55380_0_3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wkql7531/tf_MNIST/tree/maste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youtube.com/watch?v=NOu4kKcSE34" TargetMode="External"/><Relationship Id="rId4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tensorflowkorea.gitbooks.io/tensorflow-kr/content/g3doc/tutorials/mnist/download/" TargetMode="External"/><Relationship Id="rId4" Type="http://schemas.openxmlformats.org/officeDocument/2006/relationships/hyperlink" Target="https://hunkim.github.io/ml/" TargetMode="External"/><Relationship Id="rId5" Type="http://schemas.openxmlformats.org/officeDocument/2006/relationships/hyperlink" Target="https://wikidocs.net/36033" TargetMode="External"/><Relationship Id="rId6" Type="http://schemas.openxmlformats.org/officeDocument/2006/relationships/hyperlink" Target="https://brunch.co.kr/@hvnpoet/96" TargetMode="External"/><Relationship Id="rId7" Type="http://schemas.openxmlformats.org/officeDocument/2006/relationships/hyperlink" Target="http://libproxy.donga.ac.kr/42493d2/_Lib_Proxy_Url/www.dbpia.co.kr/journal/voisDetail?voisId=VOIS00570023" TargetMode="External"/><Relationship Id="rId8" Type="http://schemas.openxmlformats.org/officeDocument/2006/relationships/hyperlink" Target="http://libproxy.donga.ac.kr/42493d2/_Lib_Proxy_Url/www.dbpia.co.kr/journal/iprdDetail?iprdId=IPRD0001035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9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0DE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 flipH="1" rot="5400000">
            <a:off x="6108226" y="2629682"/>
            <a:ext cx="597300" cy="3169200"/>
          </a:xfrm>
          <a:prstGeom prst="round2SameRect">
            <a:avLst>
              <a:gd fmla="val 15153" name="adj1"/>
              <a:gd fmla="val 0" name="adj2"/>
            </a:avLst>
          </a:prstGeom>
          <a:solidFill>
            <a:schemeClr val="lt1"/>
          </a:solidFill>
          <a:ln>
            <a:noFill/>
          </a:ln>
          <a:effectLst>
            <a:reflection blurRad="0" dir="5400000" dist="50800" endA="300" endPos="55500" fadeDir="5400000" kx="0" rotWithShape="0" algn="bl" stA="50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3"/>
          <p:cNvSpPr/>
          <p:nvPr/>
        </p:nvSpPr>
        <p:spPr>
          <a:xfrm rot="-5400000">
            <a:off x="4257633" y="3948332"/>
            <a:ext cx="597300" cy="531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A73DE"/>
          </a:solidFill>
          <a:ln>
            <a:noFill/>
          </a:ln>
          <a:effectLst>
            <a:outerShdw blurRad="292100" rotWithShape="0" algn="l" dist="38100">
              <a:srgbClr val="1A73DE">
                <a:alpha val="16862"/>
              </a:srgbClr>
            </a:outerShdw>
            <a:reflection blurRad="0" dir="5400000" dist="50800" endA="300" endPos="55500" fadeDir="5400000" kx="0" rotWithShape="0" algn="bl" stA="50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5702903" y="4126713"/>
            <a:ext cx="141675" cy="186962"/>
          </a:xfrm>
          <a:custGeom>
            <a:rect b="b" l="l" r="r" t="t"/>
            <a:pathLst>
              <a:path extrusionOk="0" h="12286" w="9310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8296B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7" name="Google Shape;87;p13"/>
          <p:cNvGrpSpPr/>
          <p:nvPr/>
        </p:nvGrpSpPr>
        <p:grpSpPr>
          <a:xfrm>
            <a:off x="5019691" y="4128978"/>
            <a:ext cx="229344" cy="182438"/>
            <a:chOff x="6124" y="305"/>
            <a:chExt cx="841" cy="669"/>
          </a:xfrm>
        </p:grpSpPr>
        <p:sp>
          <p:nvSpPr>
            <p:cNvPr id="88" name="Google Shape;88;p13"/>
            <p:cNvSpPr/>
            <p:nvPr/>
          </p:nvSpPr>
          <p:spPr>
            <a:xfrm>
              <a:off x="6244" y="440"/>
              <a:ext cx="601" cy="534"/>
            </a:xfrm>
            <a:custGeom>
              <a:rect b="b" l="l" r="r" t="t"/>
              <a:pathLst>
                <a:path extrusionOk="0" h="1602" w="18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1A73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6124" y="305"/>
              <a:ext cx="841" cy="394"/>
            </a:xfrm>
            <a:custGeom>
              <a:rect b="b" l="l" r="r" t="t"/>
              <a:pathLst>
                <a:path extrusionOk="0" h="1181" w="2522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rgbClr val="1A73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0" name="Google Shape;90;p13"/>
          <p:cNvSpPr/>
          <p:nvPr/>
        </p:nvSpPr>
        <p:spPr>
          <a:xfrm>
            <a:off x="7549399" y="4124829"/>
            <a:ext cx="113403" cy="190732"/>
          </a:xfrm>
          <a:custGeom>
            <a:rect b="b" l="l" r="r" t="t"/>
            <a:pathLst>
              <a:path extrusionOk="0" h="4045" w="1926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8296B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6924815" y="4145492"/>
            <a:ext cx="170416" cy="149147"/>
          </a:xfrm>
          <a:custGeom>
            <a:rect b="b" l="l" r="r" t="t"/>
            <a:pathLst>
              <a:path extrusionOk="0" h="392491" w="448462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8296B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6298447" y="4143728"/>
            <a:ext cx="172499" cy="152938"/>
          </a:xfrm>
          <a:custGeom>
            <a:rect b="b" l="l" r="r" t="t"/>
            <a:pathLst>
              <a:path extrusionOk="0" h="3097" w="3491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8296B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3" name="Google Shape;93;p13"/>
          <p:cNvGrpSpPr/>
          <p:nvPr/>
        </p:nvGrpSpPr>
        <p:grpSpPr>
          <a:xfrm>
            <a:off x="4448255" y="4141067"/>
            <a:ext cx="216000" cy="157689"/>
            <a:chOff x="444218" y="523875"/>
            <a:chExt cx="216000" cy="157689"/>
          </a:xfrm>
        </p:grpSpPr>
        <p:sp>
          <p:nvSpPr>
            <p:cNvPr id="94" name="Google Shape;94;p13"/>
            <p:cNvSpPr/>
            <p:nvPr/>
          </p:nvSpPr>
          <p:spPr>
            <a:xfrm>
              <a:off x="444218" y="523875"/>
              <a:ext cx="216000" cy="180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444218" y="593719"/>
              <a:ext cx="216000" cy="180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444218" y="663564"/>
              <a:ext cx="216000" cy="180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7" name="Google Shape;97;p13"/>
          <p:cNvSpPr/>
          <p:nvPr/>
        </p:nvSpPr>
        <p:spPr>
          <a:xfrm>
            <a:off x="3300439" y="1446296"/>
            <a:ext cx="55911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MNIST</a:t>
            </a:r>
            <a:r>
              <a:rPr b="1" i="1" lang="en-US" sz="4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튜토리얼 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</a:rPr>
              <a:t>Git : </a:t>
            </a:r>
            <a:r>
              <a:rPr lang="en-US" sz="1100" u="sng">
                <a:solidFill>
                  <a:schemeClr val="hlink"/>
                </a:solidFill>
                <a:hlinkClick r:id="rId3"/>
              </a:rPr>
              <a:t>https://github.com/wkql7531/tf_MNIST/tree/master</a:t>
            </a:r>
            <a:endParaRPr sz="13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8" name="Google Shape;98;p13"/>
          <p:cNvGraphicFramePr/>
          <p:nvPr/>
        </p:nvGraphicFramePr>
        <p:xfrm>
          <a:off x="4825191" y="39154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{C8A1BD8A-B907-437D-B402-4E08FF8B8BB8}</a:tableStyleId>
              </a:tblPr>
              <a:tblGrid>
                <a:gridCol w="639800"/>
              </a:tblGrid>
              <a:tr h="597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A73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73DE">
                        <a:alpha val="1686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9" name="Google Shape;99;p13"/>
          <p:cNvSpPr/>
          <p:nvPr/>
        </p:nvSpPr>
        <p:spPr>
          <a:xfrm>
            <a:off x="8622626" y="5882098"/>
            <a:ext cx="29067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0" name="Google Shape;100;p13"/>
          <p:cNvGrpSpPr/>
          <p:nvPr/>
        </p:nvGrpSpPr>
        <p:grpSpPr>
          <a:xfrm>
            <a:off x="5069229" y="4129153"/>
            <a:ext cx="228680" cy="182074"/>
            <a:chOff x="6124" y="305"/>
            <a:chExt cx="839" cy="668"/>
          </a:xfrm>
        </p:grpSpPr>
        <p:sp>
          <p:nvSpPr>
            <p:cNvPr id="101" name="Google Shape;101;p13"/>
            <p:cNvSpPr/>
            <p:nvPr/>
          </p:nvSpPr>
          <p:spPr>
            <a:xfrm>
              <a:off x="6244" y="440"/>
              <a:ext cx="599" cy="533"/>
            </a:xfrm>
            <a:custGeom>
              <a:rect b="b" l="l" r="r" t="t"/>
              <a:pathLst>
                <a:path extrusionOk="0" h="1602" w="18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1A73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6124" y="305"/>
              <a:ext cx="839" cy="393"/>
            </a:xfrm>
            <a:custGeom>
              <a:rect b="b" l="l" r="r" t="t"/>
              <a:pathLst>
                <a:path extrusionOk="0" h="1181" w="2522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rgbClr val="1A73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0DE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2"/>
          <p:cNvSpPr/>
          <p:nvPr/>
        </p:nvSpPr>
        <p:spPr>
          <a:xfrm flipH="1" rot="5400000">
            <a:off x="3225841" y="-2096145"/>
            <a:ext cx="6344700" cy="11078400"/>
          </a:xfrm>
          <a:prstGeom prst="round2SameRect">
            <a:avLst>
              <a:gd fmla="val 2856" name="adj1"/>
              <a:gd fmla="val 0" name="adj2"/>
            </a:avLst>
          </a:prstGeom>
          <a:solidFill>
            <a:srgbClr val="F1F7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14" name="Google Shape;414;p22"/>
          <p:cNvGrpSpPr/>
          <p:nvPr/>
        </p:nvGrpSpPr>
        <p:grpSpPr>
          <a:xfrm>
            <a:off x="332154" y="270706"/>
            <a:ext cx="531900" cy="6344700"/>
            <a:chOff x="298579" y="270706"/>
            <a:chExt cx="531900" cy="6344700"/>
          </a:xfrm>
        </p:grpSpPr>
        <p:sp>
          <p:nvSpPr>
            <p:cNvPr id="415" name="Google Shape;415;p22"/>
            <p:cNvSpPr/>
            <p:nvPr/>
          </p:nvSpPr>
          <p:spPr>
            <a:xfrm rot="-5400000">
              <a:off x="-2607821" y="3177106"/>
              <a:ext cx="6344700" cy="531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292100" rotWithShape="0" algn="l" dist="38100">
                <a:srgbClr val="1A73DE">
                  <a:alpha val="1686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493663" y="1945636"/>
              <a:ext cx="141675" cy="186962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296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17" name="Google Shape;417;p22"/>
            <p:cNvGrpSpPr/>
            <p:nvPr/>
          </p:nvGrpSpPr>
          <p:grpSpPr>
            <a:xfrm>
              <a:off x="449829" y="1284289"/>
              <a:ext cx="228680" cy="182074"/>
              <a:chOff x="6124" y="305"/>
              <a:chExt cx="839" cy="668"/>
            </a:xfrm>
          </p:grpSpPr>
          <p:sp>
            <p:nvSpPr>
              <p:cNvPr id="418" name="Google Shape;418;p22"/>
              <p:cNvSpPr/>
              <p:nvPr/>
            </p:nvSpPr>
            <p:spPr>
              <a:xfrm>
                <a:off x="6244" y="440"/>
                <a:ext cx="599" cy="533"/>
              </a:xfrm>
              <a:custGeom>
                <a:rect b="b" l="l" r="r" t="t"/>
                <a:pathLst>
                  <a:path extrusionOk="0" h="1602" w="18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rgbClr val="8296B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9" name="Google Shape;419;p22"/>
              <p:cNvSpPr/>
              <p:nvPr/>
            </p:nvSpPr>
            <p:spPr>
              <a:xfrm>
                <a:off x="6124" y="305"/>
                <a:ext cx="839" cy="393"/>
              </a:xfrm>
              <a:custGeom>
                <a:rect b="b" l="l" r="r" t="t"/>
                <a:pathLst>
                  <a:path extrusionOk="0" h="1181" w="2522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solidFill>
                <a:srgbClr val="8296B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420" name="Google Shape;420;p22"/>
            <p:cNvSpPr/>
            <p:nvPr/>
          </p:nvSpPr>
          <p:spPr>
            <a:xfrm>
              <a:off x="507799" y="3871677"/>
              <a:ext cx="113403" cy="190732"/>
            </a:xfrm>
            <a:custGeom>
              <a:rect b="b" l="l" r="r" t="t"/>
              <a:pathLst>
                <a:path extrusionOk="0" h="4045" w="1926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296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479143" y="3243360"/>
              <a:ext cx="170416" cy="149147"/>
            </a:xfrm>
            <a:custGeom>
              <a:rect b="b" l="l" r="r" t="t"/>
              <a:pathLst>
                <a:path extrusionOk="0" h="392491" w="448462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8296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478251" y="2611513"/>
              <a:ext cx="172499" cy="152938"/>
            </a:xfrm>
            <a:custGeom>
              <a:rect b="b" l="l" r="r" t="t"/>
              <a:pathLst>
                <a:path extrusionOk="0" h="3097" w="3491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296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23" name="Google Shape;423;p22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424" name="Google Shape;424;p22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fmla="val 50000" name="adj"/>
                </a:avLst>
              </a:prstGeom>
              <a:solidFill>
                <a:srgbClr val="8296B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5" name="Google Shape;425;p22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fmla="val 50000" name="adj"/>
                </a:avLst>
              </a:prstGeom>
              <a:solidFill>
                <a:srgbClr val="8296B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6" name="Google Shape;426;p22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fmla="val 50000" name="adj"/>
                </a:avLst>
              </a:prstGeom>
              <a:solidFill>
                <a:srgbClr val="8296B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427" name="Google Shape;427;p22"/>
          <p:cNvSpPr/>
          <p:nvPr/>
        </p:nvSpPr>
        <p:spPr>
          <a:xfrm>
            <a:off x="1527989" y="375821"/>
            <a:ext cx="6096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 동작 소개</a:t>
            </a:r>
            <a:endParaRPr b="1" i="1" sz="3200">
              <a:solidFill>
                <a:srgbClr val="44546A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44546A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stylish business and campus life with BIZCAM</a:t>
            </a:r>
            <a:endParaRPr sz="5400">
              <a:solidFill>
                <a:srgbClr val="44546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8" name="Google Shape;428;p22"/>
          <p:cNvSpPr/>
          <p:nvPr/>
        </p:nvSpPr>
        <p:spPr>
          <a:xfrm rot="-5400000">
            <a:off x="6134926" y="812802"/>
            <a:ext cx="6344700" cy="5260500"/>
          </a:xfrm>
          <a:prstGeom prst="round2SameRect">
            <a:avLst>
              <a:gd fmla="val 0" name="adj1"/>
              <a:gd fmla="val 3172" name="adj2"/>
            </a:avLst>
          </a:prstGeom>
          <a:solidFill>
            <a:schemeClr val="lt1"/>
          </a:solidFill>
          <a:ln>
            <a:noFill/>
          </a:ln>
          <a:effectLst>
            <a:outerShdw blurRad="292100" rotWithShape="0" algn="l" dist="38100">
              <a:srgbClr val="1A73DE">
                <a:alpha val="168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29" name="Google Shape;429;p22"/>
          <p:cNvGraphicFramePr/>
          <p:nvPr/>
        </p:nvGraphicFramePr>
        <p:xfrm>
          <a:off x="1476164" y="20808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{C8A1BD8A-B907-437D-B402-4E08FF8B8BB8}</a:tableStyleId>
              </a:tblPr>
              <a:tblGrid>
                <a:gridCol w="655525"/>
                <a:gridCol w="655525"/>
                <a:gridCol w="655525"/>
                <a:gridCol w="655525"/>
                <a:gridCol w="655525"/>
                <a:gridCol w="655525"/>
                <a:gridCol w="655525"/>
              </a:tblGrid>
              <a:tr h="532200"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3F4F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23F4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&lt;          February          &gt;</a:t>
                      </a:r>
                      <a:endParaRPr b="0" sz="1800" u="none" cap="none" strike="noStrike">
                        <a:solidFill>
                          <a:srgbClr val="323F4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532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lt1"/>
                          </a:solidFill>
                        </a:rPr>
                        <a:t>SUN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lt1"/>
                          </a:solidFill>
                        </a:rPr>
                        <a:t>MON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lt1"/>
                          </a:solidFill>
                        </a:rPr>
                        <a:t>TUE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lt1"/>
                          </a:solidFill>
                        </a:rPr>
                        <a:t>WED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lt1"/>
                          </a:solidFill>
                        </a:rPr>
                        <a:t>THU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lt1"/>
                          </a:solidFill>
                        </a:rPr>
                        <a:t>FRI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lt1"/>
                          </a:solidFill>
                        </a:rPr>
                        <a:t>SAT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1A73DE"/>
                    </a:solidFill>
                  </a:tcPr>
                </a:tc>
              </a:tr>
              <a:tr h="532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1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2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2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3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4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5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6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7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8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2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9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10</a:t>
                      </a:r>
                      <a:endParaRPr/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11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12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13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14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15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2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16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17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18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19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20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21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22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2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23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24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25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26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27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28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29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30" name="Google Shape;430;p22"/>
          <p:cNvSpPr/>
          <p:nvPr/>
        </p:nvSpPr>
        <p:spPr>
          <a:xfrm>
            <a:off x="7072877" y="977289"/>
            <a:ext cx="1250700" cy="360000"/>
          </a:xfrm>
          <a:prstGeom prst="roundRect">
            <a:avLst>
              <a:gd fmla="val 16667" name="adj"/>
            </a:avLst>
          </a:prstGeom>
          <a:solidFill>
            <a:srgbClr val="1A73DE"/>
          </a:solidFill>
          <a:ln>
            <a:noFill/>
          </a:ln>
          <a:effectLst>
            <a:outerShdw blurRad="292100" rotWithShape="0" algn="l" dist="38100">
              <a:srgbClr val="1A73DE">
                <a:alpha val="168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Schedule</a:t>
            </a:r>
            <a:endParaRPr b="1"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31" name="Google Shape;431;p22"/>
          <p:cNvCxnSpPr/>
          <p:nvPr/>
        </p:nvCxnSpPr>
        <p:spPr>
          <a:xfrm flipH="1">
            <a:off x="7108508" y="1724799"/>
            <a:ext cx="600" cy="742500"/>
          </a:xfrm>
          <a:prstGeom prst="straightConnector1">
            <a:avLst/>
          </a:prstGeom>
          <a:noFill/>
          <a:ln cap="flat" cmpd="sng" w="28575">
            <a:solidFill>
              <a:srgbClr val="1A73D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2" name="Google Shape;432;p22"/>
          <p:cNvSpPr/>
          <p:nvPr/>
        </p:nvSpPr>
        <p:spPr>
          <a:xfrm>
            <a:off x="7159341" y="1651954"/>
            <a:ext cx="42726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컨텐츠에 대한 내용을 적어요</a:t>
            </a:r>
            <a:endParaRPr sz="105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PowerPoint is a computer program created by Microsoft Office</a:t>
            </a:r>
            <a:endParaRPr/>
          </a:p>
        </p:txBody>
      </p:sp>
      <p:cxnSp>
        <p:nvCxnSpPr>
          <p:cNvPr id="433" name="Google Shape;433;p22"/>
          <p:cNvCxnSpPr/>
          <p:nvPr/>
        </p:nvCxnSpPr>
        <p:spPr>
          <a:xfrm flipH="1">
            <a:off x="7106616" y="3218580"/>
            <a:ext cx="600" cy="742500"/>
          </a:xfrm>
          <a:prstGeom prst="straightConnector1">
            <a:avLst/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4" name="Google Shape;434;p22"/>
          <p:cNvSpPr/>
          <p:nvPr/>
        </p:nvSpPr>
        <p:spPr>
          <a:xfrm>
            <a:off x="7157449" y="3145735"/>
            <a:ext cx="42726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컨텐츠에 대한 내용을 적어요</a:t>
            </a:r>
            <a:endParaRPr sz="105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PowerPoint is a computer program created by Microsoft Office</a:t>
            </a:r>
            <a:endParaRPr/>
          </a:p>
        </p:txBody>
      </p:sp>
      <p:cxnSp>
        <p:nvCxnSpPr>
          <p:cNvPr id="435" name="Google Shape;435;p22"/>
          <p:cNvCxnSpPr/>
          <p:nvPr/>
        </p:nvCxnSpPr>
        <p:spPr>
          <a:xfrm flipH="1">
            <a:off x="7104724" y="4712361"/>
            <a:ext cx="600" cy="742500"/>
          </a:xfrm>
          <a:prstGeom prst="straightConnector1">
            <a:avLst/>
          </a:prstGeom>
          <a:noFill/>
          <a:ln cap="flat" cmpd="sng" w="28575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6" name="Google Shape;436;p22"/>
          <p:cNvSpPr/>
          <p:nvPr/>
        </p:nvSpPr>
        <p:spPr>
          <a:xfrm>
            <a:off x="7155557" y="4639516"/>
            <a:ext cx="42726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컨텐츠에 대한 내용을 적어요</a:t>
            </a:r>
            <a:endParaRPr sz="105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PowerPoint is a computer program created by Microsoft Office</a:t>
            </a:r>
            <a:endParaRPr/>
          </a:p>
        </p:txBody>
      </p:sp>
      <p:graphicFrame>
        <p:nvGraphicFramePr>
          <p:cNvPr id="437" name="Google Shape;437;p22"/>
          <p:cNvGraphicFramePr/>
          <p:nvPr/>
        </p:nvGraphicFramePr>
        <p:xfrm>
          <a:off x="4733236" y="52726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{C8A1BD8A-B907-437D-B402-4E08FF8B8BB8}</a:tableStyleId>
              </a:tblPr>
              <a:tblGrid>
                <a:gridCol w="1244125"/>
              </a:tblGrid>
              <a:tr h="533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0" marB="0" marR="0" marL="0">
                    <a:lnL cap="flat" cmpd="sng" w="38100">
                      <a:solidFill>
                        <a:srgbClr val="FF6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6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73DE">
                        <a:alpha val="1686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8" name="Google Shape;438;p22"/>
          <p:cNvGraphicFramePr/>
          <p:nvPr/>
        </p:nvGraphicFramePr>
        <p:xfrm>
          <a:off x="2236329" y="36767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{C8A1BD8A-B907-437D-B402-4E08FF8B8BB8}</a:tableStyleId>
              </a:tblPr>
              <a:tblGrid>
                <a:gridCol w="3105300"/>
              </a:tblGrid>
              <a:tr h="533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0" marB="0" marR="0" marL="0">
                    <a:lnL cap="flat" cmpd="sng" w="38100">
                      <a:solidFill>
                        <a:srgbClr val="1A73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73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73DE">
                        <a:alpha val="1686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9" name="Google Shape;439;p22"/>
          <p:cNvGraphicFramePr/>
          <p:nvPr/>
        </p:nvGraphicFramePr>
        <p:xfrm>
          <a:off x="2847623" y="42102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{C8A1BD8A-B907-437D-B402-4E08FF8B8BB8}</a:tableStyleId>
              </a:tblPr>
              <a:tblGrid>
                <a:gridCol w="1885625"/>
              </a:tblGrid>
              <a:tr h="533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0" marB="0" marR="0" marL="0">
                    <a:lnL cap="flat" cmpd="sng" w="38100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73DE">
                        <a:alpha val="1686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0" name="Google Shape;440;p22"/>
          <p:cNvGraphicFramePr/>
          <p:nvPr/>
        </p:nvGraphicFramePr>
        <p:xfrm>
          <a:off x="332153" y="24004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{C8A1BD8A-B907-437D-B402-4E08FF8B8BB8}</a:tableStyleId>
              </a:tblPr>
              <a:tblGrid>
                <a:gridCol w="531850"/>
              </a:tblGrid>
              <a:tr h="533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A73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73DE">
                        <a:alpha val="1686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41" name="Google Shape;441;p22"/>
          <p:cNvSpPr/>
          <p:nvPr/>
        </p:nvSpPr>
        <p:spPr>
          <a:xfrm>
            <a:off x="522225" y="1946598"/>
            <a:ext cx="141675" cy="186962"/>
          </a:xfrm>
          <a:custGeom>
            <a:rect b="b" l="l" r="r" t="t"/>
            <a:pathLst>
              <a:path extrusionOk="0" h="12286" w="9310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8296B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2" name="Google Shape;442;p22"/>
          <p:cNvSpPr/>
          <p:nvPr/>
        </p:nvSpPr>
        <p:spPr>
          <a:xfrm>
            <a:off x="506838" y="2597126"/>
            <a:ext cx="172499" cy="152938"/>
          </a:xfrm>
          <a:custGeom>
            <a:rect b="b" l="l" r="r" t="t"/>
            <a:pathLst>
              <a:path extrusionOk="0" h="3097" w="3491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8296B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3" name="Google Shape;443;p22"/>
          <p:cNvSpPr/>
          <p:nvPr/>
        </p:nvSpPr>
        <p:spPr>
          <a:xfrm flipH="1" rot="5400000">
            <a:off x="3225841" y="-2096145"/>
            <a:ext cx="6344700" cy="11078400"/>
          </a:xfrm>
          <a:prstGeom prst="round2SameRect">
            <a:avLst>
              <a:gd fmla="val 2856" name="adj1"/>
              <a:gd fmla="val 0" name="adj2"/>
            </a:avLst>
          </a:prstGeom>
          <a:solidFill>
            <a:srgbClr val="F1F7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4" name="Google Shape;444;p22"/>
          <p:cNvSpPr/>
          <p:nvPr/>
        </p:nvSpPr>
        <p:spPr>
          <a:xfrm>
            <a:off x="1527989" y="375821"/>
            <a:ext cx="6096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 동작 영상</a:t>
            </a:r>
            <a:endParaRPr sz="5400">
              <a:solidFill>
                <a:srgbClr val="44546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45" name="Google Shape;445;p22" title="MNIS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675" y="1210525"/>
            <a:ext cx="10391875" cy="51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0DE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3"/>
          <p:cNvSpPr/>
          <p:nvPr/>
        </p:nvSpPr>
        <p:spPr>
          <a:xfrm flipH="1" rot="5400000">
            <a:off x="3225841" y="-2096145"/>
            <a:ext cx="6344700" cy="11078400"/>
          </a:xfrm>
          <a:prstGeom prst="round2SameRect">
            <a:avLst>
              <a:gd fmla="val 2856" name="adj1"/>
              <a:gd fmla="val 0" name="adj2"/>
            </a:avLst>
          </a:prstGeom>
          <a:solidFill>
            <a:srgbClr val="F1F7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51" name="Google Shape;451;p23"/>
          <p:cNvGrpSpPr/>
          <p:nvPr/>
        </p:nvGrpSpPr>
        <p:grpSpPr>
          <a:xfrm>
            <a:off x="327154" y="270706"/>
            <a:ext cx="531900" cy="6344700"/>
            <a:chOff x="298579" y="270706"/>
            <a:chExt cx="531900" cy="6344700"/>
          </a:xfrm>
        </p:grpSpPr>
        <p:sp>
          <p:nvSpPr>
            <p:cNvPr id="452" name="Google Shape;452;p23"/>
            <p:cNvSpPr/>
            <p:nvPr/>
          </p:nvSpPr>
          <p:spPr>
            <a:xfrm rot="-5400000">
              <a:off x="-2607821" y="3177106"/>
              <a:ext cx="6344700" cy="531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292100" rotWithShape="0" algn="l" dist="38100">
                <a:srgbClr val="1A73DE">
                  <a:alpha val="1686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493663" y="1945636"/>
              <a:ext cx="141675" cy="186962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296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54" name="Google Shape;454;p23"/>
            <p:cNvGrpSpPr/>
            <p:nvPr/>
          </p:nvGrpSpPr>
          <p:grpSpPr>
            <a:xfrm>
              <a:off x="449829" y="1284289"/>
              <a:ext cx="228680" cy="182074"/>
              <a:chOff x="6124" y="305"/>
              <a:chExt cx="839" cy="668"/>
            </a:xfrm>
          </p:grpSpPr>
          <p:sp>
            <p:nvSpPr>
              <p:cNvPr id="455" name="Google Shape;455;p23"/>
              <p:cNvSpPr/>
              <p:nvPr/>
            </p:nvSpPr>
            <p:spPr>
              <a:xfrm>
                <a:off x="6244" y="440"/>
                <a:ext cx="599" cy="533"/>
              </a:xfrm>
              <a:custGeom>
                <a:rect b="b" l="l" r="r" t="t"/>
                <a:pathLst>
                  <a:path extrusionOk="0" h="1602" w="18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rgbClr val="8296B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6" name="Google Shape;456;p23"/>
              <p:cNvSpPr/>
              <p:nvPr/>
            </p:nvSpPr>
            <p:spPr>
              <a:xfrm>
                <a:off x="6124" y="305"/>
                <a:ext cx="839" cy="393"/>
              </a:xfrm>
              <a:custGeom>
                <a:rect b="b" l="l" r="r" t="t"/>
                <a:pathLst>
                  <a:path extrusionOk="0" h="1181" w="2522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solidFill>
                <a:srgbClr val="8296B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457" name="Google Shape;457;p23"/>
            <p:cNvSpPr/>
            <p:nvPr/>
          </p:nvSpPr>
          <p:spPr>
            <a:xfrm>
              <a:off x="507799" y="3871677"/>
              <a:ext cx="113403" cy="190732"/>
            </a:xfrm>
            <a:custGeom>
              <a:rect b="b" l="l" r="r" t="t"/>
              <a:pathLst>
                <a:path extrusionOk="0" h="4045" w="1926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296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479143" y="3243360"/>
              <a:ext cx="170416" cy="149147"/>
            </a:xfrm>
            <a:custGeom>
              <a:rect b="b" l="l" r="r" t="t"/>
              <a:pathLst>
                <a:path extrusionOk="0" h="392491" w="448462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8296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478251" y="2611513"/>
              <a:ext cx="172499" cy="152938"/>
            </a:xfrm>
            <a:custGeom>
              <a:rect b="b" l="l" r="r" t="t"/>
              <a:pathLst>
                <a:path extrusionOk="0" h="3097" w="3491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296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60" name="Google Shape;460;p23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461" name="Google Shape;461;p23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fmla="val 50000" name="adj"/>
                </a:avLst>
              </a:prstGeom>
              <a:solidFill>
                <a:srgbClr val="8296B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2" name="Google Shape;462;p23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fmla="val 50000" name="adj"/>
                </a:avLst>
              </a:prstGeom>
              <a:solidFill>
                <a:srgbClr val="8296B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3" name="Google Shape;463;p23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fmla="val 50000" name="adj"/>
                </a:avLst>
              </a:prstGeom>
              <a:solidFill>
                <a:srgbClr val="8296B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464" name="Google Shape;464;p23"/>
          <p:cNvSpPr/>
          <p:nvPr/>
        </p:nvSpPr>
        <p:spPr>
          <a:xfrm>
            <a:off x="1527989" y="375821"/>
            <a:ext cx="6096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rgbClr val="44546A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결론</a:t>
            </a:r>
            <a:endParaRPr sz="5400">
              <a:solidFill>
                <a:srgbClr val="44546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5" name="Google Shape;465;p23"/>
          <p:cNvSpPr/>
          <p:nvPr/>
        </p:nvSpPr>
        <p:spPr>
          <a:xfrm>
            <a:off x="1528000" y="1661745"/>
            <a:ext cx="8752200" cy="39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Tensorflow와 keras라이브러리를 사용과 MNIST데이터베이스를 통하여 기계학습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0~9까지의 숫자를 식별하기 위해 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머신러닝중 relu,softmax, adam,     crosentropy 알고리즘을 사용 </a:t>
            </a:r>
            <a:r>
              <a:rPr lang="en-US" sz="2000">
                <a:solidFill>
                  <a:srgbClr val="B7B7B7"/>
                </a:solidFill>
                <a:latin typeface="Malgun Gothic"/>
                <a:ea typeface="Malgun Gothic"/>
                <a:cs typeface="Malgun Gothic"/>
                <a:sym typeface="Malgun Gothic"/>
              </a:rPr>
              <a:t>( </a:t>
            </a:r>
            <a:r>
              <a:rPr lang="en-US" sz="2000">
                <a:solidFill>
                  <a:srgbClr val="B7B7B7"/>
                </a:solidFill>
                <a:latin typeface="Malgun Gothic"/>
                <a:ea typeface="Malgun Gothic"/>
                <a:cs typeface="Malgun Gothic"/>
                <a:sym typeface="Malgun Gothic"/>
              </a:rPr>
              <a:t>sigmoid, MSE, momentum,RMSprop )</a:t>
            </a:r>
            <a:endParaRPr sz="2000">
              <a:solidFill>
                <a:srgbClr val="B7B7B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- 구동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을 해본 결과, 오차가 있었으나 분석결과가 어느정도 일치하는 것을 확인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66" name="Google Shape;466;p23"/>
          <p:cNvGraphicFramePr/>
          <p:nvPr/>
        </p:nvGraphicFramePr>
        <p:xfrm>
          <a:off x="327166" y="30484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{C8A1BD8A-B907-437D-B402-4E08FF8B8BB8}</a:tableStyleId>
              </a:tblPr>
              <a:tblGrid>
                <a:gridCol w="531850"/>
              </a:tblGrid>
              <a:tr h="533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A73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73DE">
                        <a:alpha val="1686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467" name="Google Shape;467;p23"/>
          <p:cNvGrpSpPr/>
          <p:nvPr/>
        </p:nvGrpSpPr>
        <p:grpSpPr>
          <a:xfrm>
            <a:off x="478741" y="1277228"/>
            <a:ext cx="228680" cy="182074"/>
            <a:chOff x="6124" y="305"/>
            <a:chExt cx="839" cy="668"/>
          </a:xfrm>
        </p:grpSpPr>
        <p:sp>
          <p:nvSpPr>
            <p:cNvPr id="468" name="Google Shape;468;p23"/>
            <p:cNvSpPr/>
            <p:nvPr/>
          </p:nvSpPr>
          <p:spPr>
            <a:xfrm>
              <a:off x="6244" y="440"/>
              <a:ext cx="599" cy="533"/>
            </a:xfrm>
            <a:custGeom>
              <a:rect b="b" l="l" r="r" t="t"/>
              <a:pathLst>
                <a:path extrusionOk="0" h="1602" w="18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1A73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6124" y="305"/>
              <a:ext cx="839" cy="393"/>
            </a:xfrm>
            <a:custGeom>
              <a:rect b="b" l="l" r="r" t="t"/>
              <a:pathLst>
                <a:path extrusionOk="0" h="1181" w="2522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rgbClr val="1A73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70" name="Google Shape;470;p23"/>
          <p:cNvSpPr/>
          <p:nvPr/>
        </p:nvSpPr>
        <p:spPr>
          <a:xfrm>
            <a:off x="506838" y="2597126"/>
            <a:ext cx="172499" cy="152938"/>
          </a:xfrm>
          <a:custGeom>
            <a:rect b="b" l="l" r="r" t="t"/>
            <a:pathLst>
              <a:path extrusionOk="0" h="3097" w="3491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8296B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1" name="Google Shape;471;p23"/>
          <p:cNvSpPr/>
          <p:nvPr/>
        </p:nvSpPr>
        <p:spPr>
          <a:xfrm>
            <a:off x="507893" y="3240710"/>
            <a:ext cx="170416" cy="149147"/>
          </a:xfrm>
          <a:custGeom>
            <a:rect b="b" l="l" r="r" t="t"/>
            <a:pathLst>
              <a:path extrusionOk="0" h="392491" w="448462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8296B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0DE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4"/>
          <p:cNvSpPr/>
          <p:nvPr/>
        </p:nvSpPr>
        <p:spPr>
          <a:xfrm flipH="1" rot="5400000">
            <a:off x="3225841" y="-2096145"/>
            <a:ext cx="6344700" cy="11078400"/>
          </a:xfrm>
          <a:prstGeom prst="round2SameRect">
            <a:avLst>
              <a:gd fmla="val 2856" name="adj1"/>
              <a:gd fmla="val 0" name="adj2"/>
            </a:avLst>
          </a:prstGeom>
          <a:solidFill>
            <a:srgbClr val="F1F7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77" name="Google Shape;477;p24"/>
          <p:cNvGrpSpPr/>
          <p:nvPr/>
        </p:nvGrpSpPr>
        <p:grpSpPr>
          <a:xfrm>
            <a:off x="327154" y="270706"/>
            <a:ext cx="531900" cy="6344700"/>
            <a:chOff x="298579" y="270706"/>
            <a:chExt cx="531900" cy="6344700"/>
          </a:xfrm>
        </p:grpSpPr>
        <p:sp>
          <p:nvSpPr>
            <p:cNvPr id="478" name="Google Shape;478;p24"/>
            <p:cNvSpPr/>
            <p:nvPr/>
          </p:nvSpPr>
          <p:spPr>
            <a:xfrm rot="-5400000">
              <a:off x="-2607821" y="3177106"/>
              <a:ext cx="6344700" cy="531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292100" rotWithShape="0" algn="l" dist="38100">
                <a:srgbClr val="1A73DE">
                  <a:alpha val="1686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9" name="Google Shape;479;p24"/>
            <p:cNvSpPr/>
            <p:nvPr/>
          </p:nvSpPr>
          <p:spPr>
            <a:xfrm>
              <a:off x="493663" y="1945636"/>
              <a:ext cx="141675" cy="186962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296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80" name="Google Shape;480;p24"/>
            <p:cNvGrpSpPr/>
            <p:nvPr/>
          </p:nvGrpSpPr>
          <p:grpSpPr>
            <a:xfrm>
              <a:off x="449829" y="1284289"/>
              <a:ext cx="228680" cy="182074"/>
              <a:chOff x="6124" y="305"/>
              <a:chExt cx="839" cy="668"/>
            </a:xfrm>
          </p:grpSpPr>
          <p:sp>
            <p:nvSpPr>
              <p:cNvPr id="481" name="Google Shape;481;p24"/>
              <p:cNvSpPr/>
              <p:nvPr/>
            </p:nvSpPr>
            <p:spPr>
              <a:xfrm>
                <a:off x="6244" y="440"/>
                <a:ext cx="599" cy="533"/>
              </a:xfrm>
              <a:custGeom>
                <a:rect b="b" l="l" r="r" t="t"/>
                <a:pathLst>
                  <a:path extrusionOk="0" h="1602" w="18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rgbClr val="8296B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2" name="Google Shape;482;p24"/>
              <p:cNvSpPr/>
              <p:nvPr/>
            </p:nvSpPr>
            <p:spPr>
              <a:xfrm>
                <a:off x="6124" y="305"/>
                <a:ext cx="839" cy="393"/>
              </a:xfrm>
              <a:custGeom>
                <a:rect b="b" l="l" r="r" t="t"/>
                <a:pathLst>
                  <a:path extrusionOk="0" h="1181" w="2522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solidFill>
                <a:srgbClr val="8296B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483" name="Google Shape;483;p24"/>
            <p:cNvSpPr/>
            <p:nvPr/>
          </p:nvSpPr>
          <p:spPr>
            <a:xfrm>
              <a:off x="507799" y="3871677"/>
              <a:ext cx="113403" cy="190732"/>
            </a:xfrm>
            <a:custGeom>
              <a:rect b="b" l="l" r="r" t="t"/>
              <a:pathLst>
                <a:path extrusionOk="0" h="4045" w="1926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296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479143" y="3243360"/>
              <a:ext cx="170416" cy="149147"/>
            </a:xfrm>
            <a:custGeom>
              <a:rect b="b" l="l" r="r" t="t"/>
              <a:pathLst>
                <a:path extrusionOk="0" h="392491" w="448462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8296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478251" y="2611513"/>
              <a:ext cx="172499" cy="152938"/>
            </a:xfrm>
            <a:custGeom>
              <a:rect b="b" l="l" r="r" t="t"/>
              <a:pathLst>
                <a:path extrusionOk="0" h="3097" w="3491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296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86" name="Google Shape;486;p24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487" name="Google Shape;487;p24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fmla="val 50000" name="adj"/>
                </a:avLst>
              </a:prstGeom>
              <a:solidFill>
                <a:srgbClr val="8296B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8" name="Google Shape;488;p24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fmla="val 50000" name="adj"/>
                </a:avLst>
              </a:prstGeom>
              <a:solidFill>
                <a:srgbClr val="8296B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9" name="Google Shape;489;p24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fmla="val 50000" name="adj"/>
                </a:avLst>
              </a:prstGeom>
              <a:solidFill>
                <a:srgbClr val="8296B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490" name="Google Shape;490;p24"/>
          <p:cNvSpPr/>
          <p:nvPr/>
        </p:nvSpPr>
        <p:spPr>
          <a:xfrm>
            <a:off x="1527989" y="375821"/>
            <a:ext cx="6096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rgbClr val="44546A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참고자료</a:t>
            </a:r>
            <a:r>
              <a:rPr b="1" i="1" lang="en-US" sz="3200">
                <a:solidFill>
                  <a:srgbClr val="44546A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5400">
              <a:solidFill>
                <a:srgbClr val="44546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1" name="Google Shape;491;p24"/>
          <p:cNvSpPr/>
          <p:nvPr/>
        </p:nvSpPr>
        <p:spPr>
          <a:xfrm>
            <a:off x="1099200" y="1911676"/>
            <a:ext cx="10571400" cy="4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“MNIST”, </a:t>
            </a:r>
            <a:r>
              <a:rPr lang="en-US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https://tensorflowkorea.gitbooks.io/tensorflow-kr/content/g3doc/tutorials/mnist/download/</a:t>
            </a: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(2020년4월27일)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“머신러닝강의”, </a:t>
            </a:r>
            <a:r>
              <a:rPr lang="en-US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https://hunkim.github.io/ml/</a:t>
            </a: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(2020년4월27일)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“딥러닝”, </a:t>
            </a:r>
            <a:r>
              <a:rPr lang="en-US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5"/>
              </a:rPr>
              <a:t>https://wikidocs.net/36033</a:t>
            </a: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(2020년4월29일)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“MNIST유래”, </a:t>
            </a:r>
            <a:r>
              <a:rPr lang="en-US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6"/>
              </a:rPr>
              <a:t>https://brunch.co.kr/@hvnpoet/96</a:t>
            </a: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(2020년 5월 1일)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김종식, 강대성, 「특징 맵 가중치 변경에 따른 MNIST 숫자인식 학습속도 개선에 관한 연구</a:t>
            </a: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」, 『</a:t>
            </a:r>
            <a:r>
              <a:rPr lang="en-US">
                <a:solidFill>
                  <a:srgbClr val="3C63E0"/>
                </a:solidFill>
                <a:highlight>
                  <a:srgbClr val="FAFAFA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7"/>
              </a:rPr>
              <a:t>한국정보기술학회논문지』 제18권 제3호</a:t>
            </a: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>
                <a:solidFill>
                  <a:srgbClr val="3C63E0"/>
                </a:solidFill>
                <a:highlight>
                  <a:srgbClr val="FAFAFA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8"/>
              </a:rPr>
              <a:t>한국정보기술학회</a:t>
            </a: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, 2020.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graphicFrame>
        <p:nvGraphicFramePr>
          <p:cNvPr id="492" name="Google Shape;492;p24"/>
          <p:cNvGraphicFramePr/>
          <p:nvPr/>
        </p:nvGraphicFramePr>
        <p:xfrm>
          <a:off x="327166" y="24068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{C8A1BD8A-B907-437D-B402-4E08FF8B8BB8}</a:tableStyleId>
              </a:tblPr>
              <a:tblGrid>
                <a:gridCol w="531850"/>
              </a:tblGrid>
              <a:tr h="533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A73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73DE">
                        <a:alpha val="1686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493" name="Google Shape;493;p24"/>
          <p:cNvGrpSpPr/>
          <p:nvPr/>
        </p:nvGrpSpPr>
        <p:grpSpPr>
          <a:xfrm>
            <a:off x="478741" y="1277228"/>
            <a:ext cx="228680" cy="182074"/>
            <a:chOff x="6124" y="305"/>
            <a:chExt cx="839" cy="668"/>
          </a:xfrm>
        </p:grpSpPr>
        <p:sp>
          <p:nvSpPr>
            <p:cNvPr id="494" name="Google Shape;494;p24"/>
            <p:cNvSpPr/>
            <p:nvPr/>
          </p:nvSpPr>
          <p:spPr>
            <a:xfrm>
              <a:off x="6244" y="440"/>
              <a:ext cx="599" cy="533"/>
            </a:xfrm>
            <a:custGeom>
              <a:rect b="b" l="l" r="r" t="t"/>
              <a:pathLst>
                <a:path extrusionOk="0" h="1602" w="18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1A73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124" y="305"/>
              <a:ext cx="839" cy="393"/>
            </a:xfrm>
            <a:custGeom>
              <a:rect b="b" l="l" r="r" t="t"/>
              <a:pathLst>
                <a:path extrusionOk="0" h="1181" w="2522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rgbClr val="1A73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96" name="Google Shape;496;p24"/>
          <p:cNvSpPr/>
          <p:nvPr/>
        </p:nvSpPr>
        <p:spPr>
          <a:xfrm>
            <a:off x="506838" y="2597126"/>
            <a:ext cx="172499" cy="152938"/>
          </a:xfrm>
          <a:custGeom>
            <a:rect b="b" l="l" r="r" t="t"/>
            <a:pathLst>
              <a:path extrusionOk="0" h="3097" w="3491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8296B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0DE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/>
          <p:nvPr/>
        </p:nvSpPr>
        <p:spPr>
          <a:xfrm flipH="1" rot="5400000">
            <a:off x="3225841" y="-2096145"/>
            <a:ext cx="6344700" cy="11078400"/>
          </a:xfrm>
          <a:prstGeom prst="round2SameRect">
            <a:avLst>
              <a:gd fmla="val 2856" name="adj1"/>
              <a:gd fmla="val 0" name="adj2"/>
            </a:avLst>
          </a:prstGeom>
          <a:solidFill>
            <a:srgbClr val="F1F7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8" name="Google Shape;108;p14"/>
          <p:cNvGrpSpPr/>
          <p:nvPr/>
        </p:nvGrpSpPr>
        <p:grpSpPr>
          <a:xfrm>
            <a:off x="327104" y="270706"/>
            <a:ext cx="531900" cy="6344700"/>
            <a:chOff x="293529" y="270706"/>
            <a:chExt cx="531900" cy="6344700"/>
          </a:xfrm>
        </p:grpSpPr>
        <p:sp>
          <p:nvSpPr>
            <p:cNvPr id="109" name="Google Shape;109;p14"/>
            <p:cNvSpPr/>
            <p:nvPr/>
          </p:nvSpPr>
          <p:spPr>
            <a:xfrm rot="-5400000">
              <a:off x="-2612871" y="3177106"/>
              <a:ext cx="6344700" cy="531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292100" rotWithShape="0" algn="l" dist="38100">
                <a:srgbClr val="1A73DE">
                  <a:alpha val="16862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493663" y="1945636"/>
              <a:ext cx="141676" cy="186968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296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11" name="Google Shape;111;p14"/>
            <p:cNvGrpSpPr/>
            <p:nvPr/>
          </p:nvGrpSpPr>
          <p:grpSpPr>
            <a:xfrm>
              <a:off x="449829" y="1284289"/>
              <a:ext cx="228680" cy="182074"/>
              <a:chOff x="6124" y="305"/>
              <a:chExt cx="839" cy="668"/>
            </a:xfrm>
          </p:grpSpPr>
          <p:sp>
            <p:nvSpPr>
              <p:cNvPr id="112" name="Google Shape;112;p14"/>
              <p:cNvSpPr/>
              <p:nvPr/>
            </p:nvSpPr>
            <p:spPr>
              <a:xfrm>
                <a:off x="6244" y="440"/>
                <a:ext cx="599" cy="533"/>
              </a:xfrm>
              <a:custGeom>
                <a:rect b="b" l="l" r="r" t="t"/>
                <a:pathLst>
                  <a:path extrusionOk="0" h="1602" w="18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rgbClr val="8296B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3" name="Google Shape;113;p14"/>
              <p:cNvSpPr/>
              <p:nvPr/>
            </p:nvSpPr>
            <p:spPr>
              <a:xfrm>
                <a:off x="6124" y="305"/>
                <a:ext cx="839" cy="393"/>
              </a:xfrm>
              <a:custGeom>
                <a:rect b="b" l="l" r="r" t="t"/>
                <a:pathLst>
                  <a:path extrusionOk="0" h="1181" w="2522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solidFill>
                <a:srgbClr val="8296B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14" name="Google Shape;114;p14"/>
            <p:cNvSpPr/>
            <p:nvPr/>
          </p:nvSpPr>
          <p:spPr>
            <a:xfrm>
              <a:off x="507799" y="3871677"/>
              <a:ext cx="113404" cy="190736"/>
            </a:xfrm>
            <a:custGeom>
              <a:rect b="b" l="l" r="r" t="t"/>
              <a:pathLst>
                <a:path extrusionOk="0" h="4045" w="1926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296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479143" y="3243360"/>
              <a:ext cx="170716" cy="149410"/>
            </a:xfrm>
            <a:custGeom>
              <a:rect b="b" l="l" r="r" t="t"/>
              <a:pathLst>
                <a:path extrusionOk="0" h="392491" w="448462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8296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478251" y="2611513"/>
              <a:ext cx="172500" cy="152938"/>
            </a:xfrm>
            <a:custGeom>
              <a:rect b="b" l="l" r="r" t="t"/>
              <a:pathLst>
                <a:path extrusionOk="0" h="3097" w="3491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296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17" name="Google Shape;117;p14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118" name="Google Shape;118;p14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fmla="val 50000" name="adj"/>
                </a:avLst>
              </a:prstGeom>
              <a:solidFill>
                <a:srgbClr val="8296B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9" name="Google Shape;119;p14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fmla="val 50000" name="adj"/>
                </a:avLst>
              </a:prstGeom>
              <a:solidFill>
                <a:srgbClr val="8296B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fmla="val 50000" name="adj"/>
                </a:avLst>
              </a:prstGeom>
              <a:solidFill>
                <a:srgbClr val="8296B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21" name="Google Shape;121;p14"/>
          <p:cNvSpPr/>
          <p:nvPr/>
        </p:nvSpPr>
        <p:spPr>
          <a:xfrm rot="-5400000">
            <a:off x="6134926" y="812802"/>
            <a:ext cx="6344700" cy="5260500"/>
          </a:xfrm>
          <a:prstGeom prst="round2SameRect">
            <a:avLst>
              <a:gd fmla="val 0" name="adj1"/>
              <a:gd fmla="val 3172" name="adj2"/>
            </a:avLst>
          </a:prstGeom>
          <a:solidFill>
            <a:schemeClr val="lt1"/>
          </a:solidFill>
          <a:ln>
            <a:noFill/>
          </a:ln>
          <a:effectLst>
            <a:outerShdw blurRad="292100" rotWithShape="0" algn="l" dist="38100">
              <a:srgbClr val="1A73DE">
                <a:alpha val="1686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7072877" y="977289"/>
            <a:ext cx="1250700" cy="360000"/>
          </a:xfrm>
          <a:prstGeom prst="roundRect">
            <a:avLst>
              <a:gd fmla="val 16667" name="adj"/>
            </a:avLst>
          </a:prstGeom>
          <a:solidFill>
            <a:srgbClr val="1A73DE"/>
          </a:solidFill>
          <a:ln>
            <a:noFill/>
          </a:ln>
          <a:effectLst>
            <a:outerShdw blurRad="292100" rotWithShape="0" algn="l" dist="38100">
              <a:srgbClr val="1A73DE">
                <a:alpha val="1686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b="1"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3" name="Google Shape;123;p14"/>
          <p:cNvCxnSpPr/>
          <p:nvPr/>
        </p:nvCxnSpPr>
        <p:spPr>
          <a:xfrm>
            <a:off x="7109108" y="1724799"/>
            <a:ext cx="0" cy="1067400"/>
          </a:xfrm>
          <a:prstGeom prst="straightConnector1">
            <a:avLst/>
          </a:prstGeom>
          <a:noFill/>
          <a:ln cap="flat" cmpd="sng" w="28575">
            <a:solidFill>
              <a:srgbClr val="1A73D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p14"/>
          <p:cNvSpPr/>
          <p:nvPr/>
        </p:nvSpPr>
        <p:spPr>
          <a:xfrm>
            <a:off x="7159341" y="1651954"/>
            <a:ext cx="42726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서론</a:t>
            </a:r>
            <a:endParaRPr sz="1700"/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Malgun Gothic"/>
              <a:buAutoNum type="arabicParenBoth"/>
            </a:pPr>
            <a:r>
              <a:rPr b="1" lang="en-US" sz="11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MNIST란?</a:t>
            </a:r>
            <a:endParaRPr b="1" sz="110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Malgun Gothic"/>
              <a:buAutoNum type="arabicParenBoth"/>
            </a:pPr>
            <a:r>
              <a:rPr b="1" lang="en-US" sz="11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주요라이브러리(Tensorflow, Keras)</a:t>
            </a:r>
            <a:endParaRPr b="1" sz="1100">
              <a:solidFill>
                <a:srgbClr val="434343"/>
              </a:solidFill>
            </a:endParaRPr>
          </a:p>
        </p:txBody>
      </p:sp>
      <p:cxnSp>
        <p:nvCxnSpPr>
          <p:cNvPr id="125" name="Google Shape;125;p14"/>
          <p:cNvCxnSpPr/>
          <p:nvPr/>
        </p:nvCxnSpPr>
        <p:spPr>
          <a:xfrm>
            <a:off x="7109091" y="3145730"/>
            <a:ext cx="12600" cy="1310700"/>
          </a:xfrm>
          <a:prstGeom prst="straightConnector1">
            <a:avLst/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14"/>
          <p:cNvSpPr/>
          <p:nvPr/>
        </p:nvSpPr>
        <p:spPr>
          <a:xfrm>
            <a:off x="7157449" y="3145735"/>
            <a:ext cx="42726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본론</a:t>
            </a:r>
            <a:endParaRPr sz="1700"/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Malgun Gothic"/>
              <a:buAutoNum type="arabicParenBoth"/>
            </a:pPr>
            <a:r>
              <a:rPr b="1" lang="en-US" sz="11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플로우차트</a:t>
            </a:r>
            <a:endParaRPr b="1" sz="110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Malgun Gothic"/>
              <a:buAutoNum type="arabicParenBoth"/>
            </a:pPr>
            <a:r>
              <a:rPr b="1" lang="en-US" sz="11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소스코드</a:t>
            </a:r>
            <a:endParaRPr b="1" sz="110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Malgun Gothic"/>
              <a:buAutoNum type="arabicParenBoth"/>
            </a:pPr>
            <a:r>
              <a:rPr b="1" lang="en-US" sz="11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동작영상</a:t>
            </a:r>
            <a:endParaRPr b="1" sz="110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7" name="Google Shape;127;p14"/>
          <p:cNvCxnSpPr/>
          <p:nvPr/>
        </p:nvCxnSpPr>
        <p:spPr>
          <a:xfrm>
            <a:off x="7105324" y="4712361"/>
            <a:ext cx="9900" cy="1052100"/>
          </a:xfrm>
          <a:prstGeom prst="straightConnector1">
            <a:avLst/>
          </a:prstGeom>
          <a:noFill/>
          <a:ln cap="flat" cmpd="sng" w="28575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" name="Google Shape;128;p14"/>
          <p:cNvSpPr/>
          <p:nvPr/>
        </p:nvSpPr>
        <p:spPr>
          <a:xfrm>
            <a:off x="7155557" y="4639516"/>
            <a:ext cx="42726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결론</a:t>
            </a:r>
            <a:endParaRPr b="1" sz="110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9" name="Google Shape;129;p14"/>
          <p:cNvGraphicFramePr/>
          <p:nvPr/>
        </p:nvGraphicFramePr>
        <p:xfrm>
          <a:off x="327128" y="3758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{C8A1BD8A-B907-437D-B402-4E08FF8B8BB8}</a:tableStyleId>
              </a:tblPr>
              <a:tblGrid>
                <a:gridCol w="531850"/>
              </a:tblGrid>
              <a:tr h="533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A73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73DE">
                        <a:alpha val="1686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0" name="Google Shape;130;p14"/>
          <p:cNvSpPr/>
          <p:nvPr/>
        </p:nvSpPr>
        <p:spPr>
          <a:xfrm>
            <a:off x="522225" y="1946598"/>
            <a:ext cx="141675" cy="186962"/>
          </a:xfrm>
          <a:custGeom>
            <a:rect b="b" l="l" r="r" t="t"/>
            <a:pathLst>
              <a:path extrusionOk="0" h="12286" w="9310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8296B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1" name="Google Shape;131;p14"/>
          <p:cNvGrpSpPr/>
          <p:nvPr/>
        </p:nvGrpSpPr>
        <p:grpSpPr>
          <a:xfrm>
            <a:off x="485064" y="563750"/>
            <a:ext cx="216000" cy="157689"/>
            <a:chOff x="444218" y="523875"/>
            <a:chExt cx="216000" cy="157689"/>
          </a:xfrm>
        </p:grpSpPr>
        <p:sp>
          <p:nvSpPr>
            <p:cNvPr id="132" name="Google Shape;132;p14"/>
            <p:cNvSpPr/>
            <p:nvPr/>
          </p:nvSpPr>
          <p:spPr>
            <a:xfrm>
              <a:off x="444218" y="523875"/>
              <a:ext cx="216000" cy="18000"/>
            </a:xfrm>
            <a:prstGeom prst="roundRect">
              <a:avLst>
                <a:gd fmla="val 50000" name="adj"/>
              </a:avLst>
            </a:prstGeom>
            <a:solidFill>
              <a:srgbClr val="8296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444218" y="593719"/>
              <a:ext cx="216000" cy="18000"/>
            </a:xfrm>
            <a:prstGeom prst="roundRect">
              <a:avLst>
                <a:gd fmla="val 50000" name="adj"/>
              </a:avLst>
            </a:prstGeom>
            <a:solidFill>
              <a:srgbClr val="8296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444218" y="663564"/>
              <a:ext cx="216000" cy="18000"/>
            </a:xfrm>
            <a:prstGeom prst="roundRect">
              <a:avLst>
                <a:gd fmla="val 50000" name="adj"/>
              </a:avLst>
            </a:prstGeom>
            <a:solidFill>
              <a:srgbClr val="8296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000" y="1055075"/>
            <a:ext cx="5818049" cy="51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/>
          <p:nvPr/>
        </p:nvSpPr>
        <p:spPr>
          <a:xfrm>
            <a:off x="1527989" y="375821"/>
            <a:ext cx="6096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rgbClr val="44546A"/>
                </a:solidFill>
                <a:latin typeface="Malgun Gothic"/>
                <a:ea typeface="Malgun Gothic"/>
                <a:cs typeface="Malgun Gothic"/>
                <a:sym typeface="Malgun Gothic"/>
              </a:rPr>
              <a:t>MNIST 튜토리얼</a:t>
            </a:r>
            <a:endParaRPr sz="5400">
              <a:solidFill>
                <a:srgbClr val="44546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0DE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/>
          <p:nvPr/>
        </p:nvSpPr>
        <p:spPr>
          <a:xfrm flipH="1" rot="5400000">
            <a:off x="3225841" y="-2096145"/>
            <a:ext cx="6344700" cy="11078400"/>
          </a:xfrm>
          <a:prstGeom prst="round2SameRect">
            <a:avLst>
              <a:gd fmla="val 2856" name="adj1"/>
              <a:gd fmla="val 0" name="adj2"/>
            </a:avLst>
          </a:prstGeom>
          <a:solidFill>
            <a:srgbClr val="F1F7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2" name="Google Shape;142;p15"/>
          <p:cNvGrpSpPr/>
          <p:nvPr/>
        </p:nvGrpSpPr>
        <p:grpSpPr>
          <a:xfrm>
            <a:off x="327154" y="270706"/>
            <a:ext cx="531900" cy="6344700"/>
            <a:chOff x="298579" y="270706"/>
            <a:chExt cx="531900" cy="6344700"/>
          </a:xfrm>
        </p:grpSpPr>
        <p:sp>
          <p:nvSpPr>
            <p:cNvPr id="143" name="Google Shape;143;p15"/>
            <p:cNvSpPr/>
            <p:nvPr/>
          </p:nvSpPr>
          <p:spPr>
            <a:xfrm rot="-5400000">
              <a:off x="-2607821" y="3177106"/>
              <a:ext cx="6344700" cy="531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292100" rotWithShape="0" algn="l" dist="38100">
                <a:srgbClr val="1A73DE">
                  <a:alpha val="1686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493663" y="1945636"/>
              <a:ext cx="141675" cy="186962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296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45" name="Google Shape;145;p15"/>
            <p:cNvGrpSpPr/>
            <p:nvPr/>
          </p:nvGrpSpPr>
          <p:grpSpPr>
            <a:xfrm>
              <a:off x="449829" y="1284289"/>
              <a:ext cx="228680" cy="182074"/>
              <a:chOff x="6124" y="305"/>
              <a:chExt cx="839" cy="668"/>
            </a:xfrm>
          </p:grpSpPr>
          <p:sp>
            <p:nvSpPr>
              <p:cNvPr id="146" name="Google Shape;146;p15"/>
              <p:cNvSpPr/>
              <p:nvPr/>
            </p:nvSpPr>
            <p:spPr>
              <a:xfrm>
                <a:off x="6244" y="440"/>
                <a:ext cx="599" cy="533"/>
              </a:xfrm>
              <a:custGeom>
                <a:rect b="b" l="l" r="r" t="t"/>
                <a:pathLst>
                  <a:path extrusionOk="0" h="1602" w="18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rgbClr val="8296B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6124" y="305"/>
                <a:ext cx="839" cy="393"/>
              </a:xfrm>
              <a:custGeom>
                <a:rect b="b" l="l" r="r" t="t"/>
                <a:pathLst>
                  <a:path extrusionOk="0" h="1181" w="2522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solidFill>
                <a:srgbClr val="8296B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48" name="Google Shape;148;p15"/>
            <p:cNvSpPr/>
            <p:nvPr/>
          </p:nvSpPr>
          <p:spPr>
            <a:xfrm>
              <a:off x="507799" y="3871677"/>
              <a:ext cx="113403" cy="190732"/>
            </a:xfrm>
            <a:custGeom>
              <a:rect b="b" l="l" r="r" t="t"/>
              <a:pathLst>
                <a:path extrusionOk="0" h="4045" w="1926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296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479143" y="3243360"/>
              <a:ext cx="170416" cy="149147"/>
            </a:xfrm>
            <a:custGeom>
              <a:rect b="b" l="l" r="r" t="t"/>
              <a:pathLst>
                <a:path extrusionOk="0" h="392491" w="448462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8296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478251" y="2611513"/>
              <a:ext cx="172499" cy="152938"/>
            </a:xfrm>
            <a:custGeom>
              <a:rect b="b" l="l" r="r" t="t"/>
              <a:pathLst>
                <a:path extrusionOk="0" h="3097" w="3491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296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51" name="Google Shape;151;p15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152" name="Google Shape;152;p15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fmla="val 50000" name="adj"/>
                </a:avLst>
              </a:prstGeom>
              <a:solidFill>
                <a:srgbClr val="8296B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fmla="val 50000" name="adj"/>
                </a:avLst>
              </a:prstGeom>
              <a:solidFill>
                <a:srgbClr val="8296B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fmla="val 50000" name="adj"/>
                </a:avLst>
              </a:prstGeom>
              <a:solidFill>
                <a:srgbClr val="8296B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55" name="Google Shape;155;p15"/>
          <p:cNvSpPr/>
          <p:nvPr/>
        </p:nvSpPr>
        <p:spPr>
          <a:xfrm>
            <a:off x="1527989" y="375821"/>
            <a:ext cx="6096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rgbClr val="44546A"/>
                </a:solidFill>
                <a:latin typeface="Malgun Gothic"/>
                <a:ea typeface="Malgun Gothic"/>
                <a:cs typeface="Malgun Gothic"/>
                <a:sym typeface="Malgun Gothic"/>
              </a:rPr>
              <a:t>MNIST 란?</a:t>
            </a:r>
            <a:endParaRPr sz="5400">
              <a:solidFill>
                <a:srgbClr val="44546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7077810" y="3698710"/>
            <a:ext cx="1794900" cy="360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292100" rotWithShape="0" algn="l" dist="38100">
              <a:srgbClr val="1A73DE">
                <a:alpha val="168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1A73DE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특징</a:t>
            </a:r>
            <a:endParaRPr b="1" sz="1500">
              <a:solidFill>
                <a:srgbClr val="1A73D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7006535" y="1570563"/>
            <a:ext cx="1794900" cy="360000"/>
          </a:xfrm>
          <a:prstGeom prst="roundRect">
            <a:avLst>
              <a:gd fmla="val 16667" name="adj"/>
            </a:avLst>
          </a:prstGeom>
          <a:solidFill>
            <a:srgbClr val="1A73DE"/>
          </a:solidFill>
          <a:ln>
            <a:noFill/>
          </a:ln>
          <a:effectLst>
            <a:outerShdw blurRad="292100" rotWithShape="0" algn="l" dist="38100">
              <a:srgbClr val="1A73DE">
                <a:alpha val="168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정의</a:t>
            </a:r>
            <a:endParaRPr b="1" sz="15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6985600" y="2064600"/>
            <a:ext cx="4535100" cy="16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MNIST 데이터베이스 (Modified National Institute of Standards and Technology database)는 손으로 쓴 숫자들로 이루어진 대형 데이터베이스이다.</a:t>
            </a:r>
            <a:r>
              <a:rPr b="1" lang="en-US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7006531" y="4276487"/>
            <a:ext cx="36318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0~9까지의 수를 28 * 28픽셀 크기의 이미지로 구성해 놓은 것이다</a:t>
            </a:r>
            <a:endParaRPr b="1" sz="130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3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55000개의 학습 데이터 (mnist.train), 10000개의 테스트 데이터 (mnist.test), 5000개의 검증 데이터 (mnist.validation) </a:t>
            </a:r>
            <a:endParaRPr b="1" sz="130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3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세부분으로 나누어져 있습니다.</a:t>
            </a:r>
            <a:endParaRPr b="1" sz="130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0" name="Google Shape;160;p15"/>
          <p:cNvGraphicFramePr/>
          <p:nvPr/>
        </p:nvGraphicFramePr>
        <p:xfrm>
          <a:off x="327153" y="11014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{C8A1BD8A-B907-437D-B402-4E08FF8B8BB8}</a:tableStyleId>
              </a:tblPr>
              <a:tblGrid>
                <a:gridCol w="531850"/>
              </a:tblGrid>
              <a:tr h="533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A73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73DE">
                        <a:alpha val="1686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161" name="Google Shape;161;p15"/>
          <p:cNvGrpSpPr/>
          <p:nvPr/>
        </p:nvGrpSpPr>
        <p:grpSpPr>
          <a:xfrm>
            <a:off x="478741" y="1277228"/>
            <a:ext cx="228680" cy="182074"/>
            <a:chOff x="6124" y="305"/>
            <a:chExt cx="839" cy="668"/>
          </a:xfrm>
        </p:grpSpPr>
        <p:sp>
          <p:nvSpPr>
            <p:cNvPr id="162" name="Google Shape;162;p15"/>
            <p:cNvSpPr/>
            <p:nvPr/>
          </p:nvSpPr>
          <p:spPr>
            <a:xfrm>
              <a:off x="6244" y="440"/>
              <a:ext cx="599" cy="533"/>
            </a:xfrm>
            <a:custGeom>
              <a:rect b="b" l="l" r="r" t="t"/>
              <a:pathLst>
                <a:path extrusionOk="0" h="1602" w="18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1A73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6124" y="305"/>
              <a:ext cx="839" cy="393"/>
            </a:xfrm>
            <a:custGeom>
              <a:rect b="b" l="l" r="r" t="t"/>
              <a:pathLst>
                <a:path extrusionOk="0" h="1181" w="2522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rgbClr val="1A73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64" name="Google Shape;1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000" y="1686525"/>
            <a:ext cx="4910826" cy="414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0DE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/>
          <p:nvPr/>
        </p:nvSpPr>
        <p:spPr>
          <a:xfrm flipH="1" rot="5400000">
            <a:off x="3225841" y="-2096145"/>
            <a:ext cx="6344700" cy="11078400"/>
          </a:xfrm>
          <a:prstGeom prst="round2SameRect">
            <a:avLst>
              <a:gd fmla="val 2856" name="adj1"/>
              <a:gd fmla="val 0" name="adj2"/>
            </a:avLst>
          </a:prstGeom>
          <a:solidFill>
            <a:srgbClr val="F1F7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0" name="Google Shape;170;p16"/>
          <p:cNvGrpSpPr/>
          <p:nvPr/>
        </p:nvGrpSpPr>
        <p:grpSpPr>
          <a:xfrm>
            <a:off x="327154" y="270706"/>
            <a:ext cx="531900" cy="6344700"/>
            <a:chOff x="298579" y="270706"/>
            <a:chExt cx="531900" cy="6344700"/>
          </a:xfrm>
        </p:grpSpPr>
        <p:sp>
          <p:nvSpPr>
            <p:cNvPr id="171" name="Google Shape;171;p16"/>
            <p:cNvSpPr/>
            <p:nvPr/>
          </p:nvSpPr>
          <p:spPr>
            <a:xfrm rot="-5400000">
              <a:off x="-2607821" y="3177106"/>
              <a:ext cx="6344700" cy="531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292100" rotWithShape="0" algn="l" dist="38100">
                <a:srgbClr val="1A73DE">
                  <a:alpha val="1686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493663" y="1945636"/>
              <a:ext cx="141675" cy="186962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296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73" name="Google Shape;173;p16"/>
            <p:cNvGrpSpPr/>
            <p:nvPr/>
          </p:nvGrpSpPr>
          <p:grpSpPr>
            <a:xfrm>
              <a:off x="449829" y="1284289"/>
              <a:ext cx="228680" cy="182074"/>
              <a:chOff x="6124" y="305"/>
              <a:chExt cx="839" cy="668"/>
            </a:xfrm>
          </p:grpSpPr>
          <p:sp>
            <p:nvSpPr>
              <p:cNvPr id="174" name="Google Shape;174;p16"/>
              <p:cNvSpPr/>
              <p:nvPr/>
            </p:nvSpPr>
            <p:spPr>
              <a:xfrm>
                <a:off x="6244" y="440"/>
                <a:ext cx="599" cy="533"/>
              </a:xfrm>
              <a:custGeom>
                <a:rect b="b" l="l" r="r" t="t"/>
                <a:pathLst>
                  <a:path extrusionOk="0" h="1602" w="18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rgbClr val="8296B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5" name="Google Shape;175;p16"/>
              <p:cNvSpPr/>
              <p:nvPr/>
            </p:nvSpPr>
            <p:spPr>
              <a:xfrm>
                <a:off x="6124" y="305"/>
                <a:ext cx="839" cy="393"/>
              </a:xfrm>
              <a:custGeom>
                <a:rect b="b" l="l" r="r" t="t"/>
                <a:pathLst>
                  <a:path extrusionOk="0" h="1181" w="2522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solidFill>
                <a:srgbClr val="8296B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76" name="Google Shape;176;p16"/>
            <p:cNvSpPr/>
            <p:nvPr/>
          </p:nvSpPr>
          <p:spPr>
            <a:xfrm>
              <a:off x="507799" y="3871677"/>
              <a:ext cx="113403" cy="190732"/>
            </a:xfrm>
            <a:custGeom>
              <a:rect b="b" l="l" r="r" t="t"/>
              <a:pathLst>
                <a:path extrusionOk="0" h="4045" w="1926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296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479143" y="3243360"/>
              <a:ext cx="170416" cy="149147"/>
            </a:xfrm>
            <a:custGeom>
              <a:rect b="b" l="l" r="r" t="t"/>
              <a:pathLst>
                <a:path extrusionOk="0" h="392491" w="448462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8296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478251" y="2611513"/>
              <a:ext cx="172499" cy="152938"/>
            </a:xfrm>
            <a:custGeom>
              <a:rect b="b" l="l" r="r" t="t"/>
              <a:pathLst>
                <a:path extrusionOk="0" h="3097" w="3491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296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79" name="Google Shape;179;p16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180" name="Google Shape;180;p16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fmla="val 50000" name="adj"/>
                </a:avLst>
              </a:prstGeom>
              <a:solidFill>
                <a:srgbClr val="8296B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fmla="val 50000" name="adj"/>
                </a:avLst>
              </a:prstGeom>
              <a:solidFill>
                <a:srgbClr val="8296B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2" name="Google Shape;182;p16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fmla="val 50000" name="adj"/>
                </a:avLst>
              </a:prstGeom>
              <a:solidFill>
                <a:srgbClr val="8296B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83" name="Google Shape;183;p16"/>
          <p:cNvSpPr/>
          <p:nvPr/>
        </p:nvSpPr>
        <p:spPr>
          <a:xfrm>
            <a:off x="1527989" y="375821"/>
            <a:ext cx="6096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라이브러리</a:t>
            </a:r>
            <a:endParaRPr b="1" i="1" sz="3200">
              <a:solidFill>
                <a:srgbClr val="44546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16"/>
          <p:cNvSpPr/>
          <p:nvPr/>
        </p:nvSpPr>
        <p:spPr>
          <a:xfrm>
            <a:off x="7077810" y="3888185"/>
            <a:ext cx="1794900" cy="360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292100" rotWithShape="0" algn="l" dist="38100">
              <a:srgbClr val="1A73DE">
                <a:alpha val="168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1A73DE"/>
                </a:solidFill>
                <a:latin typeface="Malgun Gothic"/>
                <a:ea typeface="Malgun Gothic"/>
                <a:cs typeface="Malgun Gothic"/>
                <a:sym typeface="Malgun Gothic"/>
              </a:rPr>
              <a:t>Keras</a:t>
            </a:r>
            <a:endParaRPr b="1" sz="1500">
              <a:solidFill>
                <a:srgbClr val="1A73D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16"/>
          <p:cNvSpPr/>
          <p:nvPr/>
        </p:nvSpPr>
        <p:spPr>
          <a:xfrm>
            <a:off x="7006535" y="1570563"/>
            <a:ext cx="1794900" cy="360000"/>
          </a:xfrm>
          <a:prstGeom prst="roundRect">
            <a:avLst>
              <a:gd fmla="val 16667" name="adj"/>
            </a:avLst>
          </a:prstGeom>
          <a:solidFill>
            <a:srgbClr val="1A73DE"/>
          </a:solidFill>
          <a:ln>
            <a:noFill/>
          </a:ln>
          <a:effectLst>
            <a:outerShdw blurRad="292100" rotWithShape="0" algn="l" dist="38100">
              <a:srgbClr val="1A73DE">
                <a:alpha val="168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TensorFlow</a:t>
            </a:r>
            <a:endParaRPr b="1" sz="15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16"/>
          <p:cNvSpPr/>
          <p:nvPr/>
        </p:nvSpPr>
        <p:spPr>
          <a:xfrm>
            <a:off x="6985600" y="2064600"/>
            <a:ext cx="4535100" cy="16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텐서플로(TensorFlow)는 구글이 개발한 다양한 작업에대해 데이터 흐름 프로그래밍을 위한 오픈소스 소프트웨어 라이브러리이다. 심볼릭 수학 라이브러리이자, 뉴럴 네트워크같은 기계학습 응용프로그램에도 사용된다.</a:t>
            </a:r>
            <a:endParaRPr b="1" sz="13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16"/>
          <p:cNvSpPr/>
          <p:nvPr/>
        </p:nvSpPr>
        <p:spPr>
          <a:xfrm>
            <a:off x="7006531" y="4465962"/>
            <a:ext cx="36318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케라스(Keras)는 파이썬으로 구현된 쉽고 간결하고 직관적인 API를 제공하는 딥러닝 라이브러리입니다</a:t>
            </a:r>
            <a:endParaRPr b="1" sz="13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8" name="Google Shape;188;p16"/>
          <p:cNvGraphicFramePr/>
          <p:nvPr/>
        </p:nvGraphicFramePr>
        <p:xfrm>
          <a:off x="327153" y="11014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{C8A1BD8A-B907-437D-B402-4E08FF8B8BB8}</a:tableStyleId>
              </a:tblPr>
              <a:tblGrid>
                <a:gridCol w="531850"/>
              </a:tblGrid>
              <a:tr h="533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A73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73DE">
                        <a:alpha val="1686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189" name="Google Shape;189;p16"/>
          <p:cNvGrpSpPr/>
          <p:nvPr/>
        </p:nvGrpSpPr>
        <p:grpSpPr>
          <a:xfrm>
            <a:off x="478741" y="1277228"/>
            <a:ext cx="228680" cy="182074"/>
            <a:chOff x="6124" y="305"/>
            <a:chExt cx="839" cy="668"/>
          </a:xfrm>
        </p:grpSpPr>
        <p:sp>
          <p:nvSpPr>
            <p:cNvPr id="190" name="Google Shape;190;p16"/>
            <p:cNvSpPr/>
            <p:nvPr/>
          </p:nvSpPr>
          <p:spPr>
            <a:xfrm>
              <a:off x="6244" y="440"/>
              <a:ext cx="599" cy="533"/>
            </a:xfrm>
            <a:custGeom>
              <a:rect b="b" l="l" r="r" t="t"/>
              <a:pathLst>
                <a:path extrusionOk="0" h="1602" w="18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1A73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6124" y="305"/>
              <a:ext cx="839" cy="393"/>
            </a:xfrm>
            <a:custGeom>
              <a:rect b="b" l="l" r="r" t="t"/>
              <a:pathLst>
                <a:path extrusionOk="0" h="1181" w="2522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rgbClr val="1A73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92" name="Google Shape;1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550" y="1674675"/>
            <a:ext cx="5338500" cy="37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0DE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/>
          <p:nvPr/>
        </p:nvSpPr>
        <p:spPr>
          <a:xfrm flipH="1" rot="5400000">
            <a:off x="3225841" y="-2096145"/>
            <a:ext cx="6344700" cy="11078400"/>
          </a:xfrm>
          <a:prstGeom prst="round2SameRect">
            <a:avLst>
              <a:gd fmla="val 2856" name="adj1"/>
              <a:gd fmla="val 0" name="adj2"/>
            </a:avLst>
          </a:prstGeom>
          <a:solidFill>
            <a:srgbClr val="F1F7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98" name="Google Shape;198;p17"/>
          <p:cNvGrpSpPr/>
          <p:nvPr/>
        </p:nvGrpSpPr>
        <p:grpSpPr>
          <a:xfrm>
            <a:off x="327154" y="270706"/>
            <a:ext cx="531900" cy="6344700"/>
            <a:chOff x="298579" y="270706"/>
            <a:chExt cx="531900" cy="6344700"/>
          </a:xfrm>
        </p:grpSpPr>
        <p:sp>
          <p:nvSpPr>
            <p:cNvPr id="199" name="Google Shape;199;p17"/>
            <p:cNvSpPr/>
            <p:nvPr/>
          </p:nvSpPr>
          <p:spPr>
            <a:xfrm rot="-5400000">
              <a:off x="-2607821" y="3177106"/>
              <a:ext cx="6344700" cy="531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292100" rotWithShape="0" algn="l" dist="38100">
                <a:srgbClr val="1A73DE">
                  <a:alpha val="1686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493663" y="1945636"/>
              <a:ext cx="141675" cy="186962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296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01" name="Google Shape;201;p17"/>
            <p:cNvGrpSpPr/>
            <p:nvPr/>
          </p:nvGrpSpPr>
          <p:grpSpPr>
            <a:xfrm>
              <a:off x="449829" y="1284289"/>
              <a:ext cx="228680" cy="182074"/>
              <a:chOff x="6124" y="305"/>
              <a:chExt cx="839" cy="668"/>
            </a:xfrm>
          </p:grpSpPr>
          <p:sp>
            <p:nvSpPr>
              <p:cNvPr id="202" name="Google Shape;202;p17"/>
              <p:cNvSpPr/>
              <p:nvPr/>
            </p:nvSpPr>
            <p:spPr>
              <a:xfrm>
                <a:off x="6244" y="440"/>
                <a:ext cx="599" cy="533"/>
              </a:xfrm>
              <a:custGeom>
                <a:rect b="b" l="l" r="r" t="t"/>
                <a:pathLst>
                  <a:path extrusionOk="0" h="1602" w="18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rgbClr val="8296B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3" name="Google Shape;203;p17"/>
              <p:cNvSpPr/>
              <p:nvPr/>
            </p:nvSpPr>
            <p:spPr>
              <a:xfrm>
                <a:off x="6124" y="305"/>
                <a:ext cx="839" cy="393"/>
              </a:xfrm>
              <a:custGeom>
                <a:rect b="b" l="l" r="r" t="t"/>
                <a:pathLst>
                  <a:path extrusionOk="0" h="1181" w="2522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solidFill>
                <a:srgbClr val="8296B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04" name="Google Shape;204;p17"/>
            <p:cNvSpPr/>
            <p:nvPr/>
          </p:nvSpPr>
          <p:spPr>
            <a:xfrm>
              <a:off x="507799" y="3871677"/>
              <a:ext cx="113403" cy="190732"/>
            </a:xfrm>
            <a:custGeom>
              <a:rect b="b" l="l" r="r" t="t"/>
              <a:pathLst>
                <a:path extrusionOk="0" h="4045" w="1926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296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479143" y="3243360"/>
              <a:ext cx="170416" cy="149147"/>
            </a:xfrm>
            <a:custGeom>
              <a:rect b="b" l="l" r="r" t="t"/>
              <a:pathLst>
                <a:path extrusionOk="0" h="392491" w="448462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8296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478251" y="2611513"/>
              <a:ext cx="172499" cy="152938"/>
            </a:xfrm>
            <a:custGeom>
              <a:rect b="b" l="l" r="r" t="t"/>
              <a:pathLst>
                <a:path extrusionOk="0" h="3097" w="3491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296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07" name="Google Shape;207;p17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208" name="Google Shape;208;p17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fmla="val 50000" name="adj"/>
                </a:avLst>
              </a:prstGeom>
              <a:solidFill>
                <a:srgbClr val="8296B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9" name="Google Shape;209;p17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fmla="val 50000" name="adj"/>
                </a:avLst>
              </a:prstGeom>
              <a:solidFill>
                <a:srgbClr val="8296B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0" name="Google Shape;210;p17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fmla="val 50000" name="adj"/>
                </a:avLst>
              </a:prstGeom>
              <a:solidFill>
                <a:srgbClr val="8296B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11" name="Google Shape;211;p17"/>
          <p:cNvSpPr/>
          <p:nvPr/>
        </p:nvSpPr>
        <p:spPr>
          <a:xfrm>
            <a:off x="1527989" y="375821"/>
            <a:ext cx="6096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rgbClr val="44546A"/>
                </a:solidFill>
                <a:latin typeface="Malgun Gothic"/>
                <a:ea typeface="Malgun Gothic"/>
                <a:cs typeface="Malgun Gothic"/>
                <a:sym typeface="Malgun Gothic"/>
              </a:rPr>
              <a:t>흐름도</a:t>
            </a:r>
            <a:endParaRPr sz="5400">
              <a:solidFill>
                <a:srgbClr val="44546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2" name="Google Shape;212;p17"/>
          <p:cNvGraphicFramePr/>
          <p:nvPr/>
        </p:nvGraphicFramePr>
        <p:xfrm>
          <a:off x="327178" y="17514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{C8A1BD8A-B907-437D-B402-4E08FF8B8BB8}</a:tableStyleId>
              </a:tblPr>
              <a:tblGrid>
                <a:gridCol w="531850"/>
              </a:tblGrid>
              <a:tr h="533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A73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73DE">
                        <a:alpha val="1686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213" name="Google Shape;213;p17"/>
          <p:cNvGrpSpPr/>
          <p:nvPr/>
        </p:nvGrpSpPr>
        <p:grpSpPr>
          <a:xfrm>
            <a:off x="478741" y="1277228"/>
            <a:ext cx="228680" cy="182074"/>
            <a:chOff x="6124" y="305"/>
            <a:chExt cx="839" cy="668"/>
          </a:xfrm>
        </p:grpSpPr>
        <p:sp>
          <p:nvSpPr>
            <p:cNvPr id="214" name="Google Shape;214;p17"/>
            <p:cNvSpPr/>
            <p:nvPr/>
          </p:nvSpPr>
          <p:spPr>
            <a:xfrm>
              <a:off x="6244" y="440"/>
              <a:ext cx="599" cy="533"/>
            </a:xfrm>
            <a:custGeom>
              <a:rect b="b" l="l" r="r" t="t"/>
              <a:pathLst>
                <a:path extrusionOk="0" h="1602" w="18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1A73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6124" y="305"/>
              <a:ext cx="839" cy="393"/>
            </a:xfrm>
            <a:custGeom>
              <a:rect b="b" l="l" r="r" t="t"/>
              <a:pathLst>
                <a:path extrusionOk="0" h="1181" w="2522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rgbClr val="1A73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16" name="Google Shape;216;p17"/>
          <p:cNvSpPr/>
          <p:nvPr/>
        </p:nvSpPr>
        <p:spPr>
          <a:xfrm>
            <a:off x="522238" y="1924748"/>
            <a:ext cx="141675" cy="186962"/>
          </a:xfrm>
          <a:custGeom>
            <a:rect b="b" l="l" r="r" t="t"/>
            <a:pathLst>
              <a:path extrusionOk="0" h="12286" w="9310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8296B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7" name="Google Shape;2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250" y="1042200"/>
            <a:ext cx="10393926" cy="538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0DE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/>
          <p:nvPr/>
        </p:nvSpPr>
        <p:spPr>
          <a:xfrm flipH="1" rot="5400000">
            <a:off x="3225841" y="-2096145"/>
            <a:ext cx="6344700" cy="11078400"/>
          </a:xfrm>
          <a:prstGeom prst="round2SameRect">
            <a:avLst>
              <a:gd fmla="val 2856" name="adj1"/>
              <a:gd fmla="val 0" name="adj2"/>
            </a:avLst>
          </a:prstGeom>
          <a:solidFill>
            <a:srgbClr val="F1F7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3" name="Google Shape;223;p18"/>
          <p:cNvGrpSpPr/>
          <p:nvPr/>
        </p:nvGrpSpPr>
        <p:grpSpPr>
          <a:xfrm>
            <a:off x="332154" y="270706"/>
            <a:ext cx="531900" cy="6344700"/>
            <a:chOff x="298579" y="270706"/>
            <a:chExt cx="531900" cy="6344700"/>
          </a:xfrm>
        </p:grpSpPr>
        <p:sp>
          <p:nvSpPr>
            <p:cNvPr id="224" name="Google Shape;224;p18"/>
            <p:cNvSpPr/>
            <p:nvPr/>
          </p:nvSpPr>
          <p:spPr>
            <a:xfrm rot="-5400000">
              <a:off x="-2607821" y="3177106"/>
              <a:ext cx="6344700" cy="531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292100" rotWithShape="0" algn="l" dist="38100">
                <a:srgbClr val="1A73DE">
                  <a:alpha val="1686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493663" y="1945636"/>
              <a:ext cx="141675" cy="186962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296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26" name="Google Shape;226;p18"/>
            <p:cNvGrpSpPr/>
            <p:nvPr/>
          </p:nvGrpSpPr>
          <p:grpSpPr>
            <a:xfrm>
              <a:off x="449829" y="1284289"/>
              <a:ext cx="228680" cy="182074"/>
              <a:chOff x="6124" y="305"/>
              <a:chExt cx="839" cy="668"/>
            </a:xfrm>
          </p:grpSpPr>
          <p:sp>
            <p:nvSpPr>
              <p:cNvPr id="227" name="Google Shape;227;p18"/>
              <p:cNvSpPr/>
              <p:nvPr/>
            </p:nvSpPr>
            <p:spPr>
              <a:xfrm>
                <a:off x="6244" y="440"/>
                <a:ext cx="599" cy="533"/>
              </a:xfrm>
              <a:custGeom>
                <a:rect b="b" l="l" r="r" t="t"/>
                <a:pathLst>
                  <a:path extrusionOk="0" h="1602" w="18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rgbClr val="8296B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8" name="Google Shape;228;p18"/>
              <p:cNvSpPr/>
              <p:nvPr/>
            </p:nvSpPr>
            <p:spPr>
              <a:xfrm>
                <a:off x="6124" y="305"/>
                <a:ext cx="839" cy="393"/>
              </a:xfrm>
              <a:custGeom>
                <a:rect b="b" l="l" r="r" t="t"/>
                <a:pathLst>
                  <a:path extrusionOk="0" h="1181" w="2522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solidFill>
                <a:srgbClr val="8296B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29" name="Google Shape;229;p18"/>
            <p:cNvSpPr/>
            <p:nvPr/>
          </p:nvSpPr>
          <p:spPr>
            <a:xfrm>
              <a:off x="507799" y="3871677"/>
              <a:ext cx="113403" cy="190732"/>
            </a:xfrm>
            <a:custGeom>
              <a:rect b="b" l="l" r="r" t="t"/>
              <a:pathLst>
                <a:path extrusionOk="0" h="4045" w="1926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296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479143" y="3243360"/>
              <a:ext cx="170416" cy="149147"/>
            </a:xfrm>
            <a:custGeom>
              <a:rect b="b" l="l" r="r" t="t"/>
              <a:pathLst>
                <a:path extrusionOk="0" h="392491" w="448462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8296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478251" y="2611513"/>
              <a:ext cx="172499" cy="152938"/>
            </a:xfrm>
            <a:custGeom>
              <a:rect b="b" l="l" r="r" t="t"/>
              <a:pathLst>
                <a:path extrusionOk="0" h="3097" w="3491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296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32" name="Google Shape;232;p18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233" name="Google Shape;233;p18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fmla="val 50000" name="adj"/>
                </a:avLst>
              </a:prstGeom>
              <a:solidFill>
                <a:srgbClr val="8296B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4" name="Google Shape;234;p18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fmla="val 50000" name="adj"/>
                </a:avLst>
              </a:prstGeom>
              <a:solidFill>
                <a:srgbClr val="8296B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5" name="Google Shape;235;p18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fmla="val 50000" name="adj"/>
                </a:avLst>
              </a:prstGeom>
              <a:solidFill>
                <a:srgbClr val="8296B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36" name="Google Shape;236;p18"/>
          <p:cNvSpPr/>
          <p:nvPr/>
        </p:nvSpPr>
        <p:spPr>
          <a:xfrm>
            <a:off x="1527989" y="375821"/>
            <a:ext cx="6096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 동작 소개</a:t>
            </a:r>
            <a:endParaRPr b="1" i="1" sz="3200">
              <a:solidFill>
                <a:srgbClr val="44546A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44546A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stylish business and campus life with BIZCAM</a:t>
            </a:r>
            <a:endParaRPr sz="5400">
              <a:solidFill>
                <a:srgbClr val="44546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p18"/>
          <p:cNvSpPr/>
          <p:nvPr/>
        </p:nvSpPr>
        <p:spPr>
          <a:xfrm rot="-5400000">
            <a:off x="6134926" y="812802"/>
            <a:ext cx="6344700" cy="5260500"/>
          </a:xfrm>
          <a:prstGeom prst="round2SameRect">
            <a:avLst>
              <a:gd fmla="val 0" name="adj1"/>
              <a:gd fmla="val 3172" name="adj2"/>
            </a:avLst>
          </a:prstGeom>
          <a:solidFill>
            <a:schemeClr val="lt1"/>
          </a:solidFill>
          <a:ln>
            <a:noFill/>
          </a:ln>
          <a:effectLst>
            <a:outerShdw blurRad="292100" rotWithShape="0" algn="l" dist="38100">
              <a:srgbClr val="1A73DE">
                <a:alpha val="168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8" name="Google Shape;238;p18"/>
          <p:cNvGraphicFramePr/>
          <p:nvPr/>
        </p:nvGraphicFramePr>
        <p:xfrm>
          <a:off x="1476164" y="20808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{C8A1BD8A-B907-437D-B402-4E08FF8B8BB8}</a:tableStyleId>
              </a:tblPr>
              <a:tblGrid>
                <a:gridCol w="655525"/>
                <a:gridCol w="655525"/>
                <a:gridCol w="655525"/>
                <a:gridCol w="655525"/>
                <a:gridCol w="655525"/>
                <a:gridCol w="655525"/>
                <a:gridCol w="655525"/>
              </a:tblGrid>
              <a:tr h="532200"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3F4F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23F4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&lt;          February          &gt;</a:t>
                      </a:r>
                      <a:endParaRPr b="0" sz="1800" u="none" cap="none" strike="noStrike">
                        <a:solidFill>
                          <a:srgbClr val="323F4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532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lt1"/>
                          </a:solidFill>
                        </a:rPr>
                        <a:t>SUN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lt1"/>
                          </a:solidFill>
                        </a:rPr>
                        <a:t>MON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lt1"/>
                          </a:solidFill>
                        </a:rPr>
                        <a:t>TUE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lt1"/>
                          </a:solidFill>
                        </a:rPr>
                        <a:t>WED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lt1"/>
                          </a:solidFill>
                        </a:rPr>
                        <a:t>THU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lt1"/>
                          </a:solidFill>
                        </a:rPr>
                        <a:t>FRI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lt1"/>
                          </a:solidFill>
                        </a:rPr>
                        <a:t>SAT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1A73DE"/>
                    </a:solidFill>
                  </a:tcPr>
                </a:tc>
              </a:tr>
              <a:tr h="532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1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2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2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3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4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5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6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7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8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2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9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10</a:t>
                      </a:r>
                      <a:endParaRPr/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11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12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13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14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15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2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16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17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18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19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20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21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22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2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23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24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25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26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27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28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29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39" name="Google Shape;239;p18"/>
          <p:cNvSpPr/>
          <p:nvPr/>
        </p:nvSpPr>
        <p:spPr>
          <a:xfrm>
            <a:off x="7072877" y="977289"/>
            <a:ext cx="1250700" cy="360000"/>
          </a:xfrm>
          <a:prstGeom prst="roundRect">
            <a:avLst>
              <a:gd fmla="val 16667" name="adj"/>
            </a:avLst>
          </a:prstGeom>
          <a:solidFill>
            <a:srgbClr val="1A73DE"/>
          </a:solidFill>
          <a:ln>
            <a:noFill/>
          </a:ln>
          <a:effectLst>
            <a:outerShdw blurRad="292100" rotWithShape="0" algn="l" dist="38100">
              <a:srgbClr val="1A73DE">
                <a:alpha val="168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Schedule</a:t>
            </a:r>
            <a:endParaRPr b="1"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0" name="Google Shape;240;p18"/>
          <p:cNvCxnSpPr/>
          <p:nvPr/>
        </p:nvCxnSpPr>
        <p:spPr>
          <a:xfrm flipH="1">
            <a:off x="7108508" y="1724799"/>
            <a:ext cx="600" cy="742500"/>
          </a:xfrm>
          <a:prstGeom prst="straightConnector1">
            <a:avLst/>
          </a:prstGeom>
          <a:noFill/>
          <a:ln cap="flat" cmpd="sng" w="28575">
            <a:solidFill>
              <a:srgbClr val="1A73D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1" name="Google Shape;241;p18"/>
          <p:cNvSpPr/>
          <p:nvPr/>
        </p:nvSpPr>
        <p:spPr>
          <a:xfrm>
            <a:off x="7159341" y="1651954"/>
            <a:ext cx="42726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컨텐츠에 대한 내용을 적어요</a:t>
            </a:r>
            <a:endParaRPr sz="105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PowerPoint is a computer program created by Microsoft Office</a:t>
            </a:r>
            <a:endParaRPr/>
          </a:p>
        </p:txBody>
      </p:sp>
      <p:cxnSp>
        <p:nvCxnSpPr>
          <p:cNvPr id="242" name="Google Shape;242;p18"/>
          <p:cNvCxnSpPr/>
          <p:nvPr/>
        </p:nvCxnSpPr>
        <p:spPr>
          <a:xfrm flipH="1">
            <a:off x="7106616" y="3218580"/>
            <a:ext cx="600" cy="742500"/>
          </a:xfrm>
          <a:prstGeom prst="straightConnector1">
            <a:avLst/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3" name="Google Shape;243;p18"/>
          <p:cNvSpPr/>
          <p:nvPr/>
        </p:nvSpPr>
        <p:spPr>
          <a:xfrm>
            <a:off x="7157449" y="3145735"/>
            <a:ext cx="42726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컨텐츠에 대한 내용을 적어요</a:t>
            </a:r>
            <a:endParaRPr sz="105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PowerPoint is a computer program created by Microsoft Office</a:t>
            </a:r>
            <a:endParaRPr/>
          </a:p>
        </p:txBody>
      </p:sp>
      <p:cxnSp>
        <p:nvCxnSpPr>
          <p:cNvPr id="244" name="Google Shape;244;p18"/>
          <p:cNvCxnSpPr/>
          <p:nvPr/>
        </p:nvCxnSpPr>
        <p:spPr>
          <a:xfrm flipH="1">
            <a:off x="7104724" y="4712361"/>
            <a:ext cx="600" cy="742500"/>
          </a:xfrm>
          <a:prstGeom prst="straightConnector1">
            <a:avLst/>
          </a:prstGeom>
          <a:noFill/>
          <a:ln cap="flat" cmpd="sng" w="28575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5" name="Google Shape;245;p18"/>
          <p:cNvSpPr/>
          <p:nvPr/>
        </p:nvSpPr>
        <p:spPr>
          <a:xfrm>
            <a:off x="7155557" y="4639516"/>
            <a:ext cx="42726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컨텐츠에 대한 내용을 적어요</a:t>
            </a:r>
            <a:endParaRPr sz="105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PowerPoint is a computer program created by Microsoft Office</a:t>
            </a:r>
            <a:endParaRPr/>
          </a:p>
        </p:txBody>
      </p:sp>
      <p:graphicFrame>
        <p:nvGraphicFramePr>
          <p:cNvPr id="246" name="Google Shape;246;p18"/>
          <p:cNvGraphicFramePr/>
          <p:nvPr/>
        </p:nvGraphicFramePr>
        <p:xfrm>
          <a:off x="4733236" y="52726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{C8A1BD8A-B907-437D-B402-4E08FF8B8BB8}</a:tableStyleId>
              </a:tblPr>
              <a:tblGrid>
                <a:gridCol w="1244125"/>
              </a:tblGrid>
              <a:tr h="533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0" marB="0" marR="0" marL="0">
                    <a:lnL cap="flat" cmpd="sng" w="38100">
                      <a:solidFill>
                        <a:srgbClr val="FF6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6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73DE">
                        <a:alpha val="1686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7" name="Google Shape;247;p18"/>
          <p:cNvGraphicFramePr/>
          <p:nvPr/>
        </p:nvGraphicFramePr>
        <p:xfrm>
          <a:off x="2236329" y="36767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{C8A1BD8A-B907-437D-B402-4E08FF8B8BB8}</a:tableStyleId>
              </a:tblPr>
              <a:tblGrid>
                <a:gridCol w="3105300"/>
              </a:tblGrid>
              <a:tr h="533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0" marB="0" marR="0" marL="0">
                    <a:lnL cap="flat" cmpd="sng" w="38100">
                      <a:solidFill>
                        <a:srgbClr val="1A73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73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73DE">
                        <a:alpha val="1686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8" name="Google Shape;248;p18"/>
          <p:cNvGraphicFramePr/>
          <p:nvPr/>
        </p:nvGraphicFramePr>
        <p:xfrm>
          <a:off x="2847623" y="42102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{C8A1BD8A-B907-437D-B402-4E08FF8B8BB8}</a:tableStyleId>
              </a:tblPr>
              <a:tblGrid>
                <a:gridCol w="1885625"/>
              </a:tblGrid>
              <a:tr h="533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0" marB="0" marR="0" marL="0">
                    <a:lnL cap="flat" cmpd="sng" w="38100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73DE">
                        <a:alpha val="1686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9" name="Google Shape;249;p18"/>
          <p:cNvGraphicFramePr/>
          <p:nvPr/>
        </p:nvGraphicFramePr>
        <p:xfrm>
          <a:off x="332153" y="24004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{C8A1BD8A-B907-437D-B402-4E08FF8B8BB8}</a:tableStyleId>
              </a:tblPr>
              <a:tblGrid>
                <a:gridCol w="531850"/>
              </a:tblGrid>
              <a:tr h="533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A73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73DE">
                        <a:alpha val="1686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50" name="Google Shape;250;p18"/>
          <p:cNvSpPr/>
          <p:nvPr/>
        </p:nvSpPr>
        <p:spPr>
          <a:xfrm>
            <a:off x="522225" y="1946598"/>
            <a:ext cx="141675" cy="186962"/>
          </a:xfrm>
          <a:custGeom>
            <a:rect b="b" l="l" r="r" t="t"/>
            <a:pathLst>
              <a:path extrusionOk="0" h="12286" w="9310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8296B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p18"/>
          <p:cNvSpPr/>
          <p:nvPr/>
        </p:nvSpPr>
        <p:spPr>
          <a:xfrm>
            <a:off x="506838" y="2597126"/>
            <a:ext cx="172499" cy="152938"/>
          </a:xfrm>
          <a:custGeom>
            <a:rect b="b" l="l" r="r" t="t"/>
            <a:pathLst>
              <a:path extrusionOk="0" h="3097" w="3491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8296B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18"/>
          <p:cNvSpPr/>
          <p:nvPr/>
        </p:nvSpPr>
        <p:spPr>
          <a:xfrm flipH="1" rot="5400000">
            <a:off x="3225841" y="-2096145"/>
            <a:ext cx="6344700" cy="11078400"/>
          </a:xfrm>
          <a:prstGeom prst="round2SameRect">
            <a:avLst>
              <a:gd fmla="val 2856" name="adj1"/>
              <a:gd fmla="val 0" name="adj2"/>
            </a:avLst>
          </a:prstGeom>
          <a:solidFill>
            <a:srgbClr val="F1F7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p18"/>
          <p:cNvSpPr/>
          <p:nvPr/>
        </p:nvSpPr>
        <p:spPr>
          <a:xfrm>
            <a:off x="1527989" y="375821"/>
            <a:ext cx="6096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 동작 소개</a:t>
            </a:r>
            <a:endParaRPr b="1" i="1" sz="3200">
              <a:solidFill>
                <a:srgbClr val="44546A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44546A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stylish business and campus life with BIZCAM</a:t>
            </a:r>
            <a:endParaRPr sz="5400">
              <a:solidFill>
                <a:srgbClr val="44546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4" name="Google Shape;25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9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850" y="1123025"/>
            <a:ext cx="2250475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0DE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"/>
          <p:cNvSpPr/>
          <p:nvPr/>
        </p:nvSpPr>
        <p:spPr>
          <a:xfrm flipH="1" rot="5400000">
            <a:off x="3225841" y="-2096145"/>
            <a:ext cx="6344700" cy="11078400"/>
          </a:xfrm>
          <a:prstGeom prst="round2SameRect">
            <a:avLst>
              <a:gd fmla="val 2856" name="adj1"/>
              <a:gd fmla="val 0" name="adj2"/>
            </a:avLst>
          </a:prstGeom>
          <a:solidFill>
            <a:srgbClr val="F1F7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1" name="Google Shape;261;p19"/>
          <p:cNvGrpSpPr/>
          <p:nvPr/>
        </p:nvGrpSpPr>
        <p:grpSpPr>
          <a:xfrm>
            <a:off x="332154" y="270706"/>
            <a:ext cx="531900" cy="6344700"/>
            <a:chOff x="298579" y="270706"/>
            <a:chExt cx="531900" cy="6344700"/>
          </a:xfrm>
        </p:grpSpPr>
        <p:sp>
          <p:nvSpPr>
            <p:cNvPr id="262" name="Google Shape;262;p19"/>
            <p:cNvSpPr/>
            <p:nvPr/>
          </p:nvSpPr>
          <p:spPr>
            <a:xfrm rot="-5400000">
              <a:off x="-2607821" y="3177106"/>
              <a:ext cx="6344700" cy="531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292100" rotWithShape="0" algn="l" dist="38100">
                <a:srgbClr val="1A73DE">
                  <a:alpha val="1686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493663" y="1945636"/>
              <a:ext cx="141675" cy="186962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296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64" name="Google Shape;264;p19"/>
            <p:cNvGrpSpPr/>
            <p:nvPr/>
          </p:nvGrpSpPr>
          <p:grpSpPr>
            <a:xfrm>
              <a:off x="449829" y="1284289"/>
              <a:ext cx="228680" cy="182074"/>
              <a:chOff x="6124" y="305"/>
              <a:chExt cx="839" cy="668"/>
            </a:xfrm>
          </p:grpSpPr>
          <p:sp>
            <p:nvSpPr>
              <p:cNvPr id="265" name="Google Shape;265;p19"/>
              <p:cNvSpPr/>
              <p:nvPr/>
            </p:nvSpPr>
            <p:spPr>
              <a:xfrm>
                <a:off x="6244" y="440"/>
                <a:ext cx="599" cy="533"/>
              </a:xfrm>
              <a:custGeom>
                <a:rect b="b" l="l" r="r" t="t"/>
                <a:pathLst>
                  <a:path extrusionOk="0" h="1602" w="18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rgbClr val="8296B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>
                <a:off x="6124" y="305"/>
                <a:ext cx="839" cy="393"/>
              </a:xfrm>
              <a:custGeom>
                <a:rect b="b" l="l" r="r" t="t"/>
                <a:pathLst>
                  <a:path extrusionOk="0" h="1181" w="2522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solidFill>
                <a:srgbClr val="8296B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67" name="Google Shape;267;p19"/>
            <p:cNvSpPr/>
            <p:nvPr/>
          </p:nvSpPr>
          <p:spPr>
            <a:xfrm>
              <a:off x="507799" y="3871677"/>
              <a:ext cx="113403" cy="190732"/>
            </a:xfrm>
            <a:custGeom>
              <a:rect b="b" l="l" r="r" t="t"/>
              <a:pathLst>
                <a:path extrusionOk="0" h="4045" w="1926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296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479143" y="3243360"/>
              <a:ext cx="170416" cy="149147"/>
            </a:xfrm>
            <a:custGeom>
              <a:rect b="b" l="l" r="r" t="t"/>
              <a:pathLst>
                <a:path extrusionOk="0" h="392491" w="448462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8296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478251" y="2611513"/>
              <a:ext cx="172499" cy="152938"/>
            </a:xfrm>
            <a:custGeom>
              <a:rect b="b" l="l" r="r" t="t"/>
              <a:pathLst>
                <a:path extrusionOk="0" h="3097" w="3491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296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70" name="Google Shape;270;p19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271" name="Google Shape;271;p19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fmla="val 50000" name="adj"/>
                </a:avLst>
              </a:prstGeom>
              <a:solidFill>
                <a:srgbClr val="8296B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fmla="val 50000" name="adj"/>
                </a:avLst>
              </a:prstGeom>
              <a:solidFill>
                <a:srgbClr val="8296B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fmla="val 50000" name="adj"/>
                </a:avLst>
              </a:prstGeom>
              <a:solidFill>
                <a:srgbClr val="8296B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74" name="Google Shape;274;p19"/>
          <p:cNvSpPr/>
          <p:nvPr/>
        </p:nvSpPr>
        <p:spPr>
          <a:xfrm>
            <a:off x="1527989" y="375821"/>
            <a:ext cx="6096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 동작 소개</a:t>
            </a:r>
            <a:endParaRPr b="1" i="1" sz="3200">
              <a:solidFill>
                <a:srgbClr val="44546A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44546A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stylish business and campus life with BIZCAM</a:t>
            </a:r>
            <a:endParaRPr sz="5400">
              <a:solidFill>
                <a:srgbClr val="44546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19"/>
          <p:cNvSpPr/>
          <p:nvPr/>
        </p:nvSpPr>
        <p:spPr>
          <a:xfrm rot="-5400000">
            <a:off x="6134926" y="812802"/>
            <a:ext cx="6344700" cy="5260500"/>
          </a:xfrm>
          <a:prstGeom prst="round2SameRect">
            <a:avLst>
              <a:gd fmla="val 0" name="adj1"/>
              <a:gd fmla="val 3172" name="adj2"/>
            </a:avLst>
          </a:prstGeom>
          <a:solidFill>
            <a:schemeClr val="lt1"/>
          </a:solidFill>
          <a:ln>
            <a:noFill/>
          </a:ln>
          <a:effectLst>
            <a:outerShdw blurRad="292100" rotWithShape="0" algn="l" dist="38100">
              <a:srgbClr val="1A73DE">
                <a:alpha val="168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6" name="Google Shape;276;p19"/>
          <p:cNvGraphicFramePr/>
          <p:nvPr/>
        </p:nvGraphicFramePr>
        <p:xfrm>
          <a:off x="1476164" y="20808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{C8A1BD8A-B907-437D-B402-4E08FF8B8BB8}</a:tableStyleId>
              </a:tblPr>
              <a:tblGrid>
                <a:gridCol w="655525"/>
                <a:gridCol w="655525"/>
                <a:gridCol w="655525"/>
                <a:gridCol w="655525"/>
                <a:gridCol w="655525"/>
                <a:gridCol w="655525"/>
                <a:gridCol w="655525"/>
              </a:tblGrid>
              <a:tr h="532200"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3F4F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23F4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&lt;          February          &gt;</a:t>
                      </a:r>
                      <a:endParaRPr b="0" sz="1800" u="none" cap="none" strike="noStrike">
                        <a:solidFill>
                          <a:srgbClr val="323F4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532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lt1"/>
                          </a:solidFill>
                        </a:rPr>
                        <a:t>SUN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lt1"/>
                          </a:solidFill>
                        </a:rPr>
                        <a:t>MON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lt1"/>
                          </a:solidFill>
                        </a:rPr>
                        <a:t>TUE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lt1"/>
                          </a:solidFill>
                        </a:rPr>
                        <a:t>WED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lt1"/>
                          </a:solidFill>
                        </a:rPr>
                        <a:t>THU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lt1"/>
                          </a:solidFill>
                        </a:rPr>
                        <a:t>FRI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lt1"/>
                          </a:solidFill>
                        </a:rPr>
                        <a:t>SAT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1A73DE"/>
                    </a:solidFill>
                  </a:tcPr>
                </a:tc>
              </a:tr>
              <a:tr h="532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1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2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2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3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4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5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6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7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8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2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9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10</a:t>
                      </a:r>
                      <a:endParaRPr/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11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12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13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14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15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2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16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17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18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19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20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21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22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2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23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24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25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26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27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28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29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77" name="Google Shape;277;p19"/>
          <p:cNvSpPr/>
          <p:nvPr/>
        </p:nvSpPr>
        <p:spPr>
          <a:xfrm>
            <a:off x="7072877" y="977289"/>
            <a:ext cx="1250700" cy="360000"/>
          </a:xfrm>
          <a:prstGeom prst="roundRect">
            <a:avLst>
              <a:gd fmla="val 16667" name="adj"/>
            </a:avLst>
          </a:prstGeom>
          <a:solidFill>
            <a:srgbClr val="1A73DE"/>
          </a:solidFill>
          <a:ln>
            <a:noFill/>
          </a:ln>
          <a:effectLst>
            <a:outerShdw blurRad="292100" rotWithShape="0" algn="l" dist="38100">
              <a:srgbClr val="1A73DE">
                <a:alpha val="168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Schedule</a:t>
            </a:r>
            <a:endParaRPr b="1"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8" name="Google Shape;278;p19"/>
          <p:cNvCxnSpPr/>
          <p:nvPr/>
        </p:nvCxnSpPr>
        <p:spPr>
          <a:xfrm flipH="1">
            <a:off x="7108508" y="1724799"/>
            <a:ext cx="600" cy="742500"/>
          </a:xfrm>
          <a:prstGeom prst="straightConnector1">
            <a:avLst/>
          </a:prstGeom>
          <a:noFill/>
          <a:ln cap="flat" cmpd="sng" w="28575">
            <a:solidFill>
              <a:srgbClr val="1A73D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9" name="Google Shape;279;p19"/>
          <p:cNvSpPr/>
          <p:nvPr/>
        </p:nvSpPr>
        <p:spPr>
          <a:xfrm>
            <a:off x="7159341" y="1651954"/>
            <a:ext cx="42726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컨텐츠에 대한 내용을 적어요</a:t>
            </a:r>
            <a:endParaRPr sz="105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PowerPoint is a computer program created by Microsoft Office</a:t>
            </a:r>
            <a:endParaRPr/>
          </a:p>
        </p:txBody>
      </p:sp>
      <p:cxnSp>
        <p:nvCxnSpPr>
          <p:cNvPr id="280" name="Google Shape;280;p19"/>
          <p:cNvCxnSpPr/>
          <p:nvPr/>
        </p:nvCxnSpPr>
        <p:spPr>
          <a:xfrm flipH="1">
            <a:off x="7106616" y="3218580"/>
            <a:ext cx="600" cy="742500"/>
          </a:xfrm>
          <a:prstGeom prst="straightConnector1">
            <a:avLst/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1" name="Google Shape;281;p19"/>
          <p:cNvSpPr/>
          <p:nvPr/>
        </p:nvSpPr>
        <p:spPr>
          <a:xfrm>
            <a:off x="7157449" y="3145735"/>
            <a:ext cx="42726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컨텐츠에 대한 내용을 적어요</a:t>
            </a:r>
            <a:endParaRPr sz="105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PowerPoint is a computer program created by Microsoft Office</a:t>
            </a:r>
            <a:endParaRPr/>
          </a:p>
        </p:txBody>
      </p:sp>
      <p:cxnSp>
        <p:nvCxnSpPr>
          <p:cNvPr id="282" name="Google Shape;282;p19"/>
          <p:cNvCxnSpPr/>
          <p:nvPr/>
        </p:nvCxnSpPr>
        <p:spPr>
          <a:xfrm flipH="1">
            <a:off x="7104724" y="4712361"/>
            <a:ext cx="600" cy="742500"/>
          </a:xfrm>
          <a:prstGeom prst="straightConnector1">
            <a:avLst/>
          </a:prstGeom>
          <a:noFill/>
          <a:ln cap="flat" cmpd="sng" w="28575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3" name="Google Shape;283;p19"/>
          <p:cNvSpPr/>
          <p:nvPr/>
        </p:nvSpPr>
        <p:spPr>
          <a:xfrm>
            <a:off x="7155557" y="4639516"/>
            <a:ext cx="42726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컨텐츠에 대한 내용을 적어요</a:t>
            </a:r>
            <a:endParaRPr sz="105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PowerPoint is a computer program created by Microsoft Office</a:t>
            </a:r>
            <a:endParaRPr/>
          </a:p>
        </p:txBody>
      </p:sp>
      <p:graphicFrame>
        <p:nvGraphicFramePr>
          <p:cNvPr id="284" name="Google Shape;284;p19"/>
          <p:cNvGraphicFramePr/>
          <p:nvPr/>
        </p:nvGraphicFramePr>
        <p:xfrm>
          <a:off x="4733236" y="52726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{C8A1BD8A-B907-437D-B402-4E08FF8B8BB8}</a:tableStyleId>
              </a:tblPr>
              <a:tblGrid>
                <a:gridCol w="1244125"/>
              </a:tblGrid>
              <a:tr h="533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0" marB="0" marR="0" marL="0">
                    <a:lnL cap="flat" cmpd="sng" w="38100">
                      <a:solidFill>
                        <a:srgbClr val="FF6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6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73DE">
                        <a:alpha val="1686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5" name="Google Shape;285;p19"/>
          <p:cNvGraphicFramePr/>
          <p:nvPr/>
        </p:nvGraphicFramePr>
        <p:xfrm>
          <a:off x="2236329" y="36767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{C8A1BD8A-B907-437D-B402-4E08FF8B8BB8}</a:tableStyleId>
              </a:tblPr>
              <a:tblGrid>
                <a:gridCol w="3105300"/>
              </a:tblGrid>
              <a:tr h="533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0" marB="0" marR="0" marL="0">
                    <a:lnL cap="flat" cmpd="sng" w="38100">
                      <a:solidFill>
                        <a:srgbClr val="1A73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73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73DE">
                        <a:alpha val="1686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6" name="Google Shape;286;p19"/>
          <p:cNvGraphicFramePr/>
          <p:nvPr/>
        </p:nvGraphicFramePr>
        <p:xfrm>
          <a:off x="2847623" y="42102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{C8A1BD8A-B907-437D-B402-4E08FF8B8BB8}</a:tableStyleId>
              </a:tblPr>
              <a:tblGrid>
                <a:gridCol w="1885625"/>
              </a:tblGrid>
              <a:tr h="533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0" marB="0" marR="0" marL="0">
                    <a:lnL cap="flat" cmpd="sng" w="38100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73DE">
                        <a:alpha val="1686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7" name="Google Shape;287;p19"/>
          <p:cNvGraphicFramePr/>
          <p:nvPr/>
        </p:nvGraphicFramePr>
        <p:xfrm>
          <a:off x="332153" y="24004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{C8A1BD8A-B907-437D-B402-4E08FF8B8BB8}</a:tableStyleId>
              </a:tblPr>
              <a:tblGrid>
                <a:gridCol w="531850"/>
              </a:tblGrid>
              <a:tr h="533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A73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73DE">
                        <a:alpha val="1686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88" name="Google Shape;288;p19"/>
          <p:cNvSpPr/>
          <p:nvPr/>
        </p:nvSpPr>
        <p:spPr>
          <a:xfrm>
            <a:off x="522225" y="1946598"/>
            <a:ext cx="141675" cy="186962"/>
          </a:xfrm>
          <a:custGeom>
            <a:rect b="b" l="l" r="r" t="t"/>
            <a:pathLst>
              <a:path extrusionOk="0" h="12286" w="9310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8296B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p19"/>
          <p:cNvSpPr/>
          <p:nvPr/>
        </p:nvSpPr>
        <p:spPr>
          <a:xfrm>
            <a:off x="506838" y="2597126"/>
            <a:ext cx="172499" cy="152938"/>
          </a:xfrm>
          <a:custGeom>
            <a:rect b="b" l="l" r="r" t="t"/>
            <a:pathLst>
              <a:path extrusionOk="0" h="3097" w="3491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8296B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0" name="Google Shape;290;p19"/>
          <p:cNvSpPr/>
          <p:nvPr/>
        </p:nvSpPr>
        <p:spPr>
          <a:xfrm flipH="1" rot="5400000">
            <a:off x="3225841" y="-2096145"/>
            <a:ext cx="6344700" cy="11078400"/>
          </a:xfrm>
          <a:prstGeom prst="round2SameRect">
            <a:avLst>
              <a:gd fmla="val 2856" name="adj1"/>
              <a:gd fmla="val 0" name="adj2"/>
            </a:avLst>
          </a:prstGeom>
          <a:solidFill>
            <a:srgbClr val="F1F7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p19"/>
          <p:cNvSpPr/>
          <p:nvPr/>
        </p:nvSpPr>
        <p:spPr>
          <a:xfrm>
            <a:off x="1527989" y="375821"/>
            <a:ext cx="6096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 동작 소개</a:t>
            </a:r>
            <a:endParaRPr b="1" i="1" sz="3200">
              <a:solidFill>
                <a:srgbClr val="44546A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44546A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stylish business and campus life with BIZCAM</a:t>
            </a:r>
            <a:endParaRPr sz="5400">
              <a:solidFill>
                <a:srgbClr val="44546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2" name="Google Shape;2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0DE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"/>
          <p:cNvSpPr/>
          <p:nvPr/>
        </p:nvSpPr>
        <p:spPr>
          <a:xfrm flipH="1" rot="5400000">
            <a:off x="3225841" y="-2096145"/>
            <a:ext cx="6344700" cy="11078400"/>
          </a:xfrm>
          <a:prstGeom prst="round2SameRect">
            <a:avLst>
              <a:gd fmla="val 2856" name="adj1"/>
              <a:gd fmla="val 0" name="adj2"/>
            </a:avLst>
          </a:prstGeom>
          <a:solidFill>
            <a:srgbClr val="F1F7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98" name="Google Shape;298;p20"/>
          <p:cNvGrpSpPr/>
          <p:nvPr/>
        </p:nvGrpSpPr>
        <p:grpSpPr>
          <a:xfrm>
            <a:off x="332154" y="270706"/>
            <a:ext cx="531900" cy="6344700"/>
            <a:chOff x="298579" y="270706"/>
            <a:chExt cx="531900" cy="6344700"/>
          </a:xfrm>
        </p:grpSpPr>
        <p:sp>
          <p:nvSpPr>
            <p:cNvPr id="299" name="Google Shape;299;p20"/>
            <p:cNvSpPr/>
            <p:nvPr/>
          </p:nvSpPr>
          <p:spPr>
            <a:xfrm rot="-5400000">
              <a:off x="-2607821" y="3177106"/>
              <a:ext cx="6344700" cy="531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292100" rotWithShape="0" algn="l" dist="38100">
                <a:srgbClr val="1A73DE">
                  <a:alpha val="1686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493663" y="1945636"/>
              <a:ext cx="141675" cy="186962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296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01" name="Google Shape;301;p20"/>
            <p:cNvGrpSpPr/>
            <p:nvPr/>
          </p:nvGrpSpPr>
          <p:grpSpPr>
            <a:xfrm>
              <a:off x="449829" y="1284289"/>
              <a:ext cx="228680" cy="182074"/>
              <a:chOff x="6124" y="305"/>
              <a:chExt cx="839" cy="668"/>
            </a:xfrm>
          </p:grpSpPr>
          <p:sp>
            <p:nvSpPr>
              <p:cNvPr id="302" name="Google Shape;302;p20"/>
              <p:cNvSpPr/>
              <p:nvPr/>
            </p:nvSpPr>
            <p:spPr>
              <a:xfrm>
                <a:off x="6244" y="440"/>
                <a:ext cx="599" cy="533"/>
              </a:xfrm>
              <a:custGeom>
                <a:rect b="b" l="l" r="r" t="t"/>
                <a:pathLst>
                  <a:path extrusionOk="0" h="1602" w="18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rgbClr val="8296B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3" name="Google Shape;303;p20"/>
              <p:cNvSpPr/>
              <p:nvPr/>
            </p:nvSpPr>
            <p:spPr>
              <a:xfrm>
                <a:off x="6124" y="305"/>
                <a:ext cx="839" cy="393"/>
              </a:xfrm>
              <a:custGeom>
                <a:rect b="b" l="l" r="r" t="t"/>
                <a:pathLst>
                  <a:path extrusionOk="0" h="1181" w="2522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solidFill>
                <a:srgbClr val="8296B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04" name="Google Shape;304;p20"/>
            <p:cNvSpPr/>
            <p:nvPr/>
          </p:nvSpPr>
          <p:spPr>
            <a:xfrm>
              <a:off x="507799" y="3871677"/>
              <a:ext cx="113403" cy="190732"/>
            </a:xfrm>
            <a:custGeom>
              <a:rect b="b" l="l" r="r" t="t"/>
              <a:pathLst>
                <a:path extrusionOk="0" h="4045" w="1926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296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479143" y="3243360"/>
              <a:ext cx="170416" cy="149147"/>
            </a:xfrm>
            <a:custGeom>
              <a:rect b="b" l="l" r="r" t="t"/>
              <a:pathLst>
                <a:path extrusionOk="0" h="392491" w="448462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8296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478251" y="2611513"/>
              <a:ext cx="172499" cy="152938"/>
            </a:xfrm>
            <a:custGeom>
              <a:rect b="b" l="l" r="r" t="t"/>
              <a:pathLst>
                <a:path extrusionOk="0" h="3097" w="3491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296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07" name="Google Shape;307;p20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308" name="Google Shape;308;p20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fmla="val 50000" name="adj"/>
                </a:avLst>
              </a:prstGeom>
              <a:solidFill>
                <a:srgbClr val="8296B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9" name="Google Shape;309;p20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fmla="val 50000" name="adj"/>
                </a:avLst>
              </a:prstGeom>
              <a:solidFill>
                <a:srgbClr val="8296B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0" name="Google Shape;310;p20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fmla="val 50000" name="adj"/>
                </a:avLst>
              </a:prstGeom>
              <a:solidFill>
                <a:srgbClr val="8296B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311" name="Google Shape;311;p20"/>
          <p:cNvSpPr/>
          <p:nvPr/>
        </p:nvSpPr>
        <p:spPr>
          <a:xfrm>
            <a:off x="1527989" y="375821"/>
            <a:ext cx="6096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 동작 소개</a:t>
            </a:r>
            <a:endParaRPr b="1" i="1" sz="3200">
              <a:solidFill>
                <a:srgbClr val="44546A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44546A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stylish business and campus life with BIZCAM</a:t>
            </a:r>
            <a:endParaRPr sz="5400">
              <a:solidFill>
                <a:srgbClr val="44546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p20"/>
          <p:cNvSpPr/>
          <p:nvPr/>
        </p:nvSpPr>
        <p:spPr>
          <a:xfrm rot="-5400000">
            <a:off x="6134926" y="812802"/>
            <a:ext cx="6344700" cy="5260500"/>
          </a:xfrm>
          <a:prstGeom prst="round2SameRect">
            <a:avLst>
              <a:gd fmla="val 0" name="adj1"/>
              <a:gd fmla="val 3172" name="adj2"/>
            </a:avLst>
          </a:prstGeom>
          <a:solidFill>
            <a:schemeClr val="lt1"/>
          </a:solidFill>
          <a:ln>
            <a:noFill/>
          </a:ln>
          <a:effectLst>
            <a:outerShdw blurRad="292100" rotWithShape="0" algn="l" dist="38100">
              <a:srgbClr val="1A73DE">
                <a:alpha val="168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3" name="Google Shape;313;p20"/>
          <p:cNvGraphicFramePr/>
          <p:nvPr/>
        </p:nvGraphicFramePr>
        <p:xfrm>
          <a:off x="1476164" y="20808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{C8A1BD8A-B907-437D-B402-4E08FF8B8BB8}</a:tableStyleId>
              </a:tblPr>
              <a:tblGrid>
                <a:gridCol w="655525"/>
                <a:gridCol w="655525"/>
                <a:gridCol w="655525"/>
                <a:gridCol w="655525"/>
                <a:gridCol w="655525"/>
                <a:gridCol w="655525"/>
                <a:gridCol w="655525"/>
              </a:tblGrid>
              <a:tr h="532200"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3F4F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23F4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&lt;          February          &gt;</a:t>
                      </a:r>
                      <a:endParaRPr b="0" sz="1800" u="none" cap="none" strike="noStrike">
                        <a:solidFill>
                          <a:srgbClr val="323F4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532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lt1"/>
                          </a:solidFill>
                        </a:rPr>
                        <a:t>SUN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lt1"/>
                          </a:solidFill>
                        </a:rPr>
                        <a:t>MON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lt1"/>
                          </a:solidFill>
                        </a:rPr>
                        <a:t>TUE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lt1"/>
                          </a:solidFill>
                        </a:rPr>
                        <a:t>WED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lt1"/>
                          </a:solidFill>
                        </a:rPr>
                        <a:t>THU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lt1"/>
                          </a:solidFill>
                        </a:rPr>
                        <a:t>FRI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lt1"/>
                          </a:solidFill>
                        </a:rPr>
                        <a:t>SAT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1A73DE"/>
                    </a:solidFill>
                  </a:tcPr>
                </a:tc>
              </a:tr>
              <a:tr h="532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1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2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2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3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4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5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6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7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8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2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9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10</a:t>
                      </a:r>
                      <a:endParaRPr/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11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12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13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14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15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2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16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17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18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19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20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21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22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2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23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24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25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26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27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28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29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14" name="Google Shape;314;p20"/>
          <p:cNvSpPr/>
          <p:nvPr/>
        </p:nvSpPr>
        <p:spPr>
          <a:xfrm>
            <a:off x="7072877" y="977289"/>
            <a:ext cx="1250700" cy="360000"/>
          </a:xfrm>
          <a:prstGeom prst="roundRect">
            <a:avLst>
              <a:gd fmla="val 16667" name="adj"/>
            </a:avLst>
          </a:prstGeom>
          <a:solidFill>
            <a:srgbClr val="1A73DE"/>
          </a:solidFill>
          <a:ln>
            <a:noFill/>
          </a:ln>
          <a:effectLst>
            <a:outerShdw blurRad="292100" rotWithShape="0" algn="l" dist="38100">
              <a:srgbClr val="1A73DE">
                <a:alpha val="168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Schedule</a:t>
            </a:r>
            <a:endParaRPr b="1"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5" name="Google Shape;315;p20"/>
          <p:cNvCxnSpPr/>
          <p:nvPr/>
        </p:nvCxnSpPr>
        <p:spPr>
          <a:xfrm flipH="1">
            <a:off x="7108508" y="1724799"/>
            <a:ext cx="600" cy="742500"/>
          </a:xfrm>
          <a:prstGeom prst="straightConnector1">
            <a:avLst/>
          </a:prstGeom>
          <a:noFill/>
          <a:ln cap="flat" cmpd="sng" w="28575">
            <a:solidFill>
              <a:srgbClr val="1A73D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6" name="Google Shape;316;p20"/>
          <p:cNvSpPr/>
          <p:nvPr/>
        </p:nvSpPr>
        <p:spPr>
          <a:xfrm>
            <a:off x="7159341" y="1651954"/>
            <a:ext cx="42726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컨텐츠에 대한 내용을 적어요</a:t>
            </a:r>
            <a:endParaRPr sz="105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PowerPoint is a computer program created by Microsoft Office</a:t>
            </a:r>
            <a:endParaRPr/>
          </a:p>
        </p:txBody>
      </p:sp>
      <p:cxnSp>
        <p:nvCxnSpPr>
          <p:cNvPr id="317" name="Google Shape;317;p20"/>
          <p:cNvCxnSpPr/>
          <p:nvPr/>
        </p:nvCxnSpPr>
        <p:spPr>
          <a:xfrm flipH="1">
            <a:off x="7106616" y="3218580"/>
            <a:ext cx="600" cy="742500"/>
          </a:xfrm>
          <a:prstGeom prst="straightConnector1">
            <a:avLst/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8" name="Google Shape;318;p20"/>
          <p:cNvSpPr/>
          <p:nvPr/>
        </p:nvSpPr>
        <p:spPr>
          <a:xfrm>
            <a:off x="7157449" y="3145735"/>
            <a:ext cx="42726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컨텐츠에 대한 내용을 적어요</a:t>
            </a:r>
            <a:endParaRPr sz="105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PowerPoint is a computer program created by Microsoft Office</a:t>
            </a:r>
            <a:endParaRPr/>
          </a:p>
        </p:txBody>
      </p:sp>
      <p:cxnSp>
        <p:nvCxnSpPr>
          <p:cNvPr id="319" name="Google Shape;319;p20"/>
          <p:cNvCxnSpPr/>
          <p:nvPr/>
        </p:nvCxnSpPr>
        <p:spPr>
          <a:xfrm flipH="1">
            <a:off x="7104724" y="4712361"/>
            <a:ext cx="600" cy="742500"/>
          </a:xfrm>
          <a:prstGeom prst="straightConnector1">
            <a:avLst/>
          </a:prstGeom>
          <a:noFill/>
          <a:ln cap="flat" cmpd="sng" w="28575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0" name="Google Shape;320;p20"/>
          <p:cNvSpPr/>
          <p:nvPr/>
        </p:nvSpPr>
        <p:spPr>
          <a:xfrm>
            <a:off x="7155557" y="4639516"/>
            <a:ext cx="42726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컨텐츠에 대한 내용을 적어요</a:t>
            </a:r>
            <a:endParaRPr sz="105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PowerPoint is a computer program created by Microsoft Office</a:t>
            </a:r>
            <a:endParaRPr/>
          </a:p>
        </p:txBody>
      </p:sp>
      <p:graphicFrame>
        <p:nvGraphicFramePr>
          <p:cNvPr id="321" name="Google Shape;321;p20"/>
          <p:cNvGraphicFramePr/>
          <p:nvPr/>
        </p:nvGraphicFramePr>
        <p:xfrm>
          <a:off x="4733236" y="52726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{C8A1BD8A-B907-437D-B402-4E08FF8B8BB8}</a:tableStyleId>
              </a:tblPr>
              <a:tblGrid>
                <a:gridCol w="1244125"/>
              </a:tblGrid>
              <a:tr h="533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0" marB="0" marR="0" marL="0">
                    <a:lnL cap="flat" cmpd="sng" w="38100">
                      <a:solidFill>
                        <a:srgbClr val="FF6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6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73DE">
                        <a:alpha val="1686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2" name="Google Shape;322;p20"/>
          <p:cNvGraphicFramePr/>
          <p:nvPr/>
        </p:nvGraphicFramePr>
        <p:xfrm>
          <a:off x="2236329" y="36767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{C8A1BD8A-B907-437D-B402-4E08FF8B8BB8}</a:tableStyleId>
              </a:tblPr>
              <a:tblGrid>
                <a:gridCol w="3105300"/>
              </a:tblGrid>
              <a:tr h="533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0" marB="0" marR="0" marL="0">
                    <a:lnL cap="flat" cmpd="sng" w="38100">
                      <a:solidFill>
                        <a:srgbClr val="1A73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73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73DE">
                        <a:alpha val="1686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3" name="Google Shape;323;p20"/>
          <p:cNvGraphicFramePr/>
          <p:nvPr/>
        </p:nvGraphicFramePr>
        <p:xfrm>
          <a:off x="2847623" y="42102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{C8A1BD8A-B907-437D-B402-4E08FF8B8BB8}</a:tableStyleId>
              </a:tblPr>
              <a:tblGrid>
                <a:gridCol w="1885625"/>
              </a:tblGrid>
              <a:tr h="533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0" marB="0" marR="0" marL="0">
                    <a:lnL cap="flat" cmpd="sng" w="38100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73DE">
                        <a:alpha val="1686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4" name="Google Shape;324;p20"/>
          <p:cNvGraphicFramePr/>
          <p:nvPr/>
        </p:nvGraphicFramePr>
        <p:xfrm>
          <a:off x="332153" y="24004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{C8A1BD8A-B907-437D-B402-4E08FF8B8BB8}</a:tableStyleId>
              </a:tblPr>
              <a:tblGrid>
                <a:gridCol w="531850"/>
              </a:tblGrid>
              <a:tr h="533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A73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73DE">
                        <a:alpha val="1686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25" name="Google Shape;325;p20"/>
          <p:cNvSpPr/>
          <p:nvPr/>
        </p:nvSpPr>
        <p:spPr>
          <a:xfrm>
            <a:off x="522225" y="1946598"/>
            <a:ext cx="141675" cy="186962"/>
          </a:xfrm>
          <a:custGeom>
            <a:rect b="b" l="l" r="r" t="t"/>
            <a:pathLst>
              <a:path extrusionOk="0" h="12286" w="9310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8296B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" name="Google Shape;326;p20"/>
          <p:cNvSpPr/>
          <p:nvPr/>
        </p:nvSpPr>
        <p:spPr>
          <a:xfrm>
            <a:off x="506838" y="2597126"/>
            <a:ext cx="172499" cy="152938"/>
          </a:xfrm>
          <a:custGeom>
            <a:rect b="b" l="l" r="r" t="t"/>
            <a:pathLst>
              <a:path extrusionOk="0" h="3097" w="3491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8296B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p20"/>
          <p:cNvSpPr/>
          <p:nvPr/>
        </p:nvSpPr>
        <p:spPr>
          <a:xfrm flipH="1" rot="5400000">
            <a:off x="3225841" y="-2096145"/>
            <a:ext cx="6344700" cy="11078400"/>
          </a:xfrm>
          <a:prstGeom prst="round2SameRect">
            <a:avLst>
              <a:gd fmla="val 2856" name="adj1"/>
              <a:gd fmla="val 0" name="adj2"/>
            </a:avLst>
          </a:prstGeom>
          <a:solidFill>
            <a:srgbClr val="F1F7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8" name="Google Shape;328;p20"/>
          <p:cNvSpPr/>
          <p:nvPr/>
        </p:nvSpPr>
        <p:spPr>
          <a:xfrm>
            <a:off x="1527989" y="375821"/>
            <a:ext cx="6096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 동작 소개</a:t>
            </a:r>
            <a:endParaRPr b="1" i="1" sz="3200">
              <a:solidFill>
                <a:srgbClr val="44546A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44546A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stylish business and campus life with BIZCAM</a:t>
            </a:r>
            <a:endParaRPr sz="5400">
              <a:solidFill>
                <a:srgbClr val="44546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9" name="Google Shape;3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" name="Google Shape;330;p20"/>
          <p:cNvGrpSpPr/>
          <p:nvPr/>
        </p:nvGrpSpPr>
        <p:grpSpPr>
          <a:xfrm>
            <a:off x="6064843" y="709882"/>
            <a:ext cx="5475830" cy="3293534"/>
            <a:chOff x="6064843" y="515182"/>
            <a:chExt cx="5475830" cy="3293534"/>
          </a:xfrm>
        </p:grpSpPr>
        <p:grpSp>
          <p:nvGrpSpPr>
            <p:cNvPr id="331" name="Google Shape;331;p20"/>
            <p:cNvGrpSpPr/>
            <p:nvPr/>
          </p:nvGrpSpPr>
          <p:grpSpPr>
            <a:xfrm>
              <a:off x="6064843" y="515182"/>
              <a:ext cx="5475830" cy="3293534"/>
              <a:chOff x="6064843" y="515182"/>
              <a:chExt cx="5475830" cy="3293534"/>
            </a:xfrm>
          </p:grpSpPr>
          <p:sp>
            <p:nvSpPr>
              <p:cNvPr id="332" name="Google Shape;332;p20"/>
              <p:cNvSpPr/>
              <p:nvPr/>
            </p:nvSpPr>
            <p:spPr>
              <a:xfrm flipH="1" rot="5400000">
                <a:off x="7281873" y="-450577"/>
                <a:ext cx="3292800" cy="5224800"/>
              </a:xfrm>
              <a:prstGeom prst="round2SameRect">
                <a:avLst>
                  <a:gd fmla="val 2856" name="adj1"/>
                  <a:gd fmla="val 0" name="adj2"/>
                </a:avLst>
              </a:prstGeom>
              <a:solidFill>
                <a:srgbClr val="F1F7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333" name="Google Shape;333;p20"/>
              <p:cNvGrpSpPr/>
              <p:nvPr/>
            </p:nvGrpSpPr>
            <p:grpSpPr>
              <a:xfrm>
                <a:off x="6064843" y="515182"/>
                <a:ext cx="250844" cy="3293534"/>
                <a:chOff x="298579" y="270706"/>
                <a:chExt cx="531900" cy="6344700"/>
              </a:xfrm>
            </p:grpSpPr>
            <p:sp>
              <p:nvSpPr>
                <p:cNvPr id="334" name="Google Shape;334;p20"/>
                <p:cNvSpPr/>
                <p:nvPr/>
              </p:nvSpPr>
              <p:spPr>
                <a:xfrm rot="-5400000">
                  <a:off x="-2607821" y="3177106"/>
                  <a:ext cx="6344700" cy="531900"/>
                </a:xfrm>
                <a:prstGeom prst="round2SameRect">
                  <a:avLst>
                    <a:gd fmla="val 16667" name="adj1"/>
                    <a:gd fmla="val 0" name="adj2"/>
                  </a:avLst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92100" rotWithShape="0" algn="l" dist="38100">
                    <a:srgbClr val="1A73DE">
                      <a:alpha val="1686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35" name="Google Shape;335;p20"/>
                <p:cNvSpPr/>
                <p:nvPr/>
              </p:nvSpPr>
              <p:spPr>
                <a:xfrm>
                  <a:off x="456501" y="593719"/>
                  <a:ext cx="216000" cy="1800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8296B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36" name="Google Shape;336;p20"/>
              <p:cNvSpPr/>
              <p:nvPr/>
            </p:nvSpPr>
            <p:spPr>
              <a:xfrm>
                <a:off x="6455376" y="708500"/>
                <a:ext cx="1792200" cy="360000"/>
              </a:xfrm>
              <a:prstGeom prst="roundRect">
                <a:avLst>
                  <a:gd fmla="val 16667" name="adj"/>
                </a:avLst>
              </a:prstGeom>
              <a:solidFill>
                <a:srgbClr val="1A73DE"/>
              </a:solidFill>
              <a:ln>
                <a:noFill/>
              </a:ln>
              <a:effectLst>
                <a:outerShdw blurRad="292100" rotWithShape="0" algn="l" dist="38100">
                  <a:srgbClr val="1A73DE">
                    <a:alpha val="1686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5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Flatten</a:t>
                </a:r>
                <a:endParaRPr b="1" sz="15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337" name="Google Shape;337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68100" y="1272975"/>
              <a:ext cx="2371225" cy="2201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8" name="Google Shape;338;p20"/>
            <p:cNvSpPr/>
            <p:nvPr/>
          </p:nvSpPr>
          <p:spPr>
            <a:xfrm>
              <a:off x="8890950" y="2133550"/>
              <a:ext cx="231600" cy="186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39" name="Google Shape;339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274175" y="1305125"/>
              <a:ext cx="2087201" cy="21367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0" name="Google Shape;340;p20"/>
          <p:cNvGrpSpPr/>
          <p:nvPr/>
        </p:nvGrpSpPr>
        <p:grpSpPr>
          <a:xfrm>
            <a:off x="6064856" y="709882"/>
            <a:ext cx="5475830" cy="3293534"/>
            <a:chOff x="3540918" y="458132"/>
            <a:chExt cx="5475830" cy="3293534"/>
          </a:xfrm>
        </p:grpSpPr>
        <p:grpSp>
          <p:nvGrpSpPr>
            <p:cNvPr id="341" name="Google Shape;341;p20"/>
            <p:cNvGrpSpPr/>
            <p:nvPr/>
          </p:nvGrpSpPr>
          <p:grpSpPr>
            <a:xfrm>
              <a:off x="3540918" y="458132"/>
              <a:ext cx="5475830" cy="3293534"/>
              <a:chOff x="6064843" y="515182"/>
              <a:chExt cx="5475830" cy="3293534"/>
            </a:xfrm>
          </p:grpSpPr>
          <p:sp>
            <p:nvSpPr>
              <p:cNvPr id="342" name="Google Shape;342;p20"/>
              <p:cNvSpPr/>
              <p:nvPr/>
            </p:nvSpPr>
            <p:spPr>
              <a:xfrm flipH="1" rot="5400000">
                <a:off x="7281873" y="-450577"/>
                <a:ext cx="3292800" cy="5224800"/>
              </a:xfrm>
              <a:prstGeom prst="round2SameRect">
                <a:avLst>
                  <a:gd fmla="val 2856" name="adj1"/>
                  <a:gd fmla="val 0" name="adj2"/>
                </a:avLst>
              </a:prstGeom>
              <a:solidFill>
                <a:srgbClr val="F1F7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343" name="Google Shape;343;p20"/>
              <p:cNvGrpSpPr/>
              <p:nvPr/>
            </p:nvGrpSpPr>
            <p:grpSpPr>
              <a:xfrm>
                <a:off x="6064843" y="515182"/>
                <a:ext cx="250844" cy="3293534"/>
                <a:chOff x="298579" y="270706"/>
                <a:chExt cx="531900" cy="6344700"/>
              </a:xfrm>
            </p:grpSpPr>
            <p:sp>
              <p:nvSpPr>
                <p:cNvPr id="344" name="Google Shape;344;p20"/>
                <p:cNvSpPr/>
                <p:nvPr/>
              </p:nvSpPr>
              <p:spPr>
                <a:xfrm rot="-5400000">
                  <a:off x="-2607821" y="3177106"/>
                  <a:ext cx="6344700" cy="531900"/>
                </a:xfrm>
                <a:prstGeom prst="round2SameRect">
                  <a:avLst>
                    <a:gd fmla="val 16667" name="adj1"/>
                    <a:gd fmla="val 0" name="adj2"/>
                  </a:avLst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92100" rotWithShape="0" algn="l" dist="38100">
                    <a:srgbClr val="1A73DE">
                      <a:alpha val="1686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5" name="Google Shape;345;p20"/>
                <p:cNvSpPr/>
                <p:nvPr/>
              </p:nvSpPr>
              <p:spPr>
                <a:xfrm>
                  <a:off x="456501" y="593719"/>
                  <a:ext cx="216000" cy="1800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8296B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46" name="Google Shape;346;p20"/>
              <p:cNvSpPr/>
              <p:nvPr/>
            </p:nvSpPr>
            <p:spPr>
              <a:xfrm>
                <a:off x="6455376" y="708500"/>
                <a:ext cx="1792200" cy="360000"/>
              </a:xfrm>
              <a:prstGeom prst="roundRect">
                <a:avLst>
                  <a:gd fmla="val 16667" name="adj"/>
                </a:avLst>
              </a:prstGeom>
              <a:solidFill>
                <a:srgbClr val="1A73DE"/>
              </a:solidFill>
              <a:ln>
                <a:noFill/>
              </a:ln>
              <a:effectLst>
                <a:outerShdw blurRad="292100" rotWithShape="0" algn="l" dist="38100">
                  <a:srgbClr val="1A73DE">
                    <a:alpha val="1686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b="1" lang="en-US" sz="12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N</a:t>
                </a:r>
                <a:r>
                  <a:rPr b="1" lang="en-US" sz="15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eural Network</a:t>
                </a:r>
                <a:endParaRPr b="1" sz="15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347" name="Google Shape;347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982752" y="1206900"/>
              <a:ext cx="4547925" cy="23260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8" name="Google Shape;348;p20"/>
          <p:cNvGrpSpPr/>
          <p:nvPr/>
        </p:nvGrpSpPr>
        <p:grpSpPr>
          <a:xfrm>
            <a:off x="6064843" y="709882"/>
            <a:ext cx="5475830" cy="3293534"/>
            <a:chOff x="1175418" y="1942432"/>
            <a:chExt cx="5475830" cy="3293534"/>
          </a:xfrm>
        </p:grpSpPr>
        <p:grpSp>
          <p:nvGrpSpPr>
            <p:cNvPr id="349" name="Google Shape;349;p20"/>
            <p:cNvGrpSpPr/>
            <p:nvPr/>
          </p:nvGrpSpPr>
          <p:grpSpPr>
            <a:xfrm>
              <a:off x="1175418" y="1942432"/>
              <a:ext cx="5475830" cy="3293534"/>
              <a:chOff x="6064843" y="515182"/>
              <a:chExt cx="5475830" cy="3293534"/>
            </a:xfrm>
          </p:grpSpPr>
          <p:sp>
            <p:nvSpPr>
              <p:cNvPr id="350" name="Google Shape;350;p20"/>
              <p:cNvSpPr/>
              <p:nvPr/>
            </p:nvSpPr>
            <p:spPr>
              <a:xfrm flipH="1" rot="5400000">
                <a:off x="7281873" y="-450577"/>
                <a:ext cx="3292800" cy="5224800"/>
              </a:xfrm>
              <a:prstGeom prst="round2SameRect">
                <a:avLst>
                  <a:gd fmla="val 2856" name="adj1"/>
                  <a:gd fmla="val 0" name="adj2"/>
                </a:avLst>
              </a:prstGeom>
              <a:solidFill>
                <a:srgbClr val="F1F7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351" name="Google Shape;351;p20"/>
              <p:cNvGrpSpPr/>
              <p:nvPr/>
            </p:nvGrpSpPr>
            <p:grpSpPr>
              <a:xfrm>
                <a:off x="6064843" y="515182"/>
                <a:ext cx="250844" cy="3293534"/>
                <a:chOff x="298579" y="270706"/>
                <a:chExt cx="531900" cy="6344700"/>
              </a:xfrm>
            </p:grpSpPr>
            <p:sp>
              <p:nvSpPr>
                <p:cNvPr id="352" name="Google Shape;352;p20"/>
                <p:cNvSpPr/>
                <p:nvPr/>
              </p:nvSpPr>
              <p:spPr>
                <a:xfrm rot="-5400000">
                  <a:off x="-2607821" y="3177106"/>
                  <a:ext cx="6344700" cy="531900"/>
                </a:xfrm>
                <a:prstGeom prst="round2SameRect">
                  <a:avLst>
                    <a:gd fmla="val 16667" name="adj1"/>
                    <a:gd fmla="val 0" name="adj2"/>
                  </a:avLst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92100" rotWithShape="0" algn="l" dist="38100">
                    <a:srgbClr val="1A73DE">
                      <a:alpha val="1686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53" name="Google Shape;353;p20"/>
                <p:cNvSpPr/>
                <p:nvPr/>
              </p:nvSpPr>
              <p:spPr>
                <a:xfrm>
                  <a:off x="456501" y="593719"/>
                  <a:ext cx="216000" cy="1800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8296B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4" name="Google Shape;354;p20"/>
              <p:cNvSpPr/>
              <p:nvPr/>
            </p:nvSpPr>
            <p:spPr>
              <a:xfrm>
                <a:off x="6455376" y="708500"/>
                <a:ext cx="1792200" cy="360000"/>
              </a:xfrm>
              <a:prstGeom prst="roundRect">
                <a:avLst>
                  <a:gd fmla="val 16667" name="adj"/>
                </a:avLst>
              </a:prstGeom>
              <a:solidFill>
                <a:srgbClr val="1A73DE"/>
              </a:solidFill>
              <a:ln>
                <a:noFill/>
              </a:ln>
              <a:effectLst>
                <a:outerShdw blurRad="292100" rotWithShape="0" algn="l" dist="38100">
                  <a:srgbClr val="1A73DE">
                    <a:alpha val="1686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5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Dropout</a:t>
                </a:r>
                <a:endParaRPr b="1" sz="15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355" name="Google Shape;355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544150" y="2626850"/>
              <a:ext cx="4799175" cy="2496950"/>
            </a:xfrm>
            <a:prstGeom prst="rect">
              <a:avLst/>
            </a:prstGeom>
            <a:noFill/>
            <a:ln>
              <a:noFill/>
            </a:ln>
            <a:effectLst>
              <a:outerShdw blurRad="292100" rotWithShape="0" algn="l" dist="38100">
                <a:srgbClr val="1A73DE">
                  <a:alpha val="16860"/>
                </a:srgbClr>
              </a:outerShdw>
            </a:effectLst>
          </p:spPr>
        </p:pic>
      </p:grpSp>
      <p:grpSp>
        <p:nvGrpSpPr>
          <p:cNvPr id="356" name="Google Shape;356;p20"/>
          <p:cNvGrpSpPr/>
          <p:nvPr/>
        </p:nvGrpSpPr>
        <p:grpSpPr>
          <a:xfrm>
            <a:off x="6064843" y="709882"/>
            <a:ext cx="5475830" cy="3293534"/>
            <a:chOff x="1175418" y="2631432"/>
            <a:chExt cx="5475830" cy="3293534"/>
          </a:xfrm>
        </p:grpSpPr>
        <p:grpSp>
          <p:nvGrpSpPr>
            <p:cNvPr id="357" name="Google Shape;357;p20"/>
            <p:cNvGrpSpPr/>
            <p:nvPr/>
          </p:nvGrpSpPr>
          <p:grpSpPr>
            <a:xfrm>
              <a:off x="1175418" y="2631432"/>
              <a:ext cx="5475830" cy="3293534"/>
              <a:chOff x="6064843" y="515182"/>
              <a:chExt cx="5475830" cy="3293534"/>
            </a:xfrm>
          </p:grpSpPr>
          <p:sp>
            <p:nvSpPr>
              <p:cNvPr id="358" name="Google Shape;358;p20"/>
              <p:cNvSpPr/>
              <p:nvPr/>
            </p:nvSpPr>
            <p:spPr>
              <a:xfrm flipH="1" rot="5400000">
                <a:off x="7281873" y="-450577"/>
                <a:ext cx="3292800" cy="5224800"/>
              </a:xfrm>
              <a:prstGeom prst="round2SameRect">
                <a:avLst>
                  <a:gd fmla="val 2856" name="adj1"/>
                  <a:gd fmla="val 0" name="adj2"/>
                </a:avLst>
              </a:prstGeom>
              <a:solidFill>
                <a:srgbClr val="F1F7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359" name="Google Shape;359;p20"/>
              <p:cNvGrpSpPr/>
              <p:nvPr/>
            </p:nvGrpSpPr>
            <p:grpSpPr>
              <a:xfrm>
                <a:off x="6064843" y="515182"/>
                <a:ext cx="250844" cy="3293534"/>
                <a:chOff x="298579" y="270706"/>
                <a:chExt cx="531900" cy="6344700"/>
              </a:xfrm>
            </p:grpSpPr>
            <p:sp>
              <p:nvSpPr>
                <p:cNvPr id="360" name="Google Shape;360;p20"/>
                <p:cNvSpPr/>
                <p:nvPr/>
              </p:nvSpPr>
              <p:spPr>
                <a:xfrm rot="-5400000">
                  <a:off x="-2607821" y="3177106"/>
                  <a:ext cx="6344700" cy="531900"/>
                </a:xfrm>
                <a:prstGeom prst="round2SameRect">
                  <a:avLst>
                    <a:gd fmla="val 16667" name="adj1"/>
                    <a:gd fmla="val 0" name="adj2"/>
                  </a:avLst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92100" rotWithShape="0" algn="l" dist="38100">
                    <a:srgbClr val="1A73DE">
                      <a:alpha val="1686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61" name="Google Shape;361;p20"/>
                <p:cNvSpPr/>
                <p:nvPr/>
              </p:nvSpPr>
              <p:spPr>
                <a:xfrm>
                  <a:off x="456501" y="593719"/>
                  <a:ext cx="216000" cy="1800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8296B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62" name="Google Shape;362;p20"/>
              <p:cNvSpPr/>
              <p:nvPr/>
            </p:nvSpPr>
            <p:spPr>
              <a:xfrm>
                <a:off x="6455376" y="708500"/>
                <a:ext cx="1792200" cy="360000"/>
              </a:xfrm>
              <a:prstGeom prst="roundRect">
                <a:avLst>
                  <a:gd fmla="val 16667" name="adj"/>
                </a:avLst>
              </a:prstGeom>
              <a:solidFill>
                <a:srgbClr val="1A73DE"/>
              </a:solidFill>
              <a:ln>
                <a:noFill/>
              </a:ln>
              <a:effectLst>
                <a:outerShdw blurRad="292100" rotWithShape="0" algn="l" dist="38100">
                  <a:srgbClr val="1A73DE">
                    <a:alpha val="1686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5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Dropout</a:t>
                </a:r>
                <a:endParaRPr b="1" sz="15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363" name="Google Shape;363;p2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686412" y="3334200"/>
              <a:ext cx="4453850" cy="24540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4" name="Google Shape;364;p20"/>
          <p:cNvGrpSpPr/>
          <p:nvPr/>
        </p:nvGrpSpPr>
        <p:grpSpPr>
          <a:xfrm>
            <a:off x="6064856" y="709882"/>
            <a:ext cx="5475830" cy="3293534"/>
            <a:chOff x="6064843" y="709882"/>
            <a:chExt cx="5475830" cy="3293534"/>
          </a:xfrm>
        </p:grpSpPr>
        <p:grpSp>
          <p:nvGrpSpPr>
            <p:cNvPr id="365" name="Google Shape;365;p20"/>
            <p:cNvGrpSpPr/>
            <p:nvPr/>
          </p:nvGrpSpPr>
          <p:grpSpPr>
            <a:xfrm>
              <a:off x="6064843" y="709882"/>
              <a:ext cx="5475830" cy="3293534"/>
              <a:chOff x="6064843" y="515182"/>
              <a:chExt cx="5475830" cy="3293534"/>
            </a:xfrm>
          </p:grpSpPr>
          <p:sp>
            <p:nvSpPr>
              <p:cNvPr id="366" name="Google Shape;366;p20"/>
              <p:cNvSpPr/>
              <p:nvPr/>
            </p:nvSpPr>
            <p:spPr>
              <a:xfrm flipH="1" rot="5400000">
                <a:off x="7281873" y="-450577"/>
                <a:ext cx="3292800" cy="5224800"/>
              </a:xfrm>
              <a:prstGeom prst="round2SameRect">
                <a:avLst>
                  <a:gd fmla="val 2856" name="adj1"/>
                  <a:gd fmla="val 0" name="adj2"/>
                </a:avLst>
              </a:prstGeom>
              <a:solidFill>
                <a:srgbClr val="F1F7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367" name="Google Shape;367;p20"/>
              <p:cNvGrpSpPr/>
              <p:nvPr/>
            </p:nvGrpSpPr>
            <p:grpSpPr>
              <a:xfrm>
                <a:off x="6064843" y="515182"/>
                <a:ext cx="250844" cy="3293534"/>
                <a:chOff x="298579" y="270706"/>
                <a:chExt cx="531900" cy="6344700"/>
              </a:xfrm>
            </p:grpSpPr>
            <p:sp>
              <p:nvSpPr>
                <p:cNvPr id="368" name="Google Shape;368;p20"/>
                <p:cNvSpPr/>
                <p:nvPr/>
              </p:nvSpPr>
              <p:spPr>
                <a:xfrm rot="-5400000">
                  <a:off x="-2607821" y="3177106"/>
                  <a:ext cx="6344700" cy="531900"/>
                </a:xfrm>
                <a:prstGeom prst="round2SameRect">
                  <a:avLst>
                    <a:gd fmla="val 16667" name="adj1"/>
                    <a:gd fmla="val 0" name="adj2"/>
                  </a:avLst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92100" rotWithShape="0" algn="l" dist="38100">
                    <a:srgbClr val="1A73DE">
                      <a:alpha val="1686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69" name="Google Shape;369;p20"/>
                <p:cNvSpPr/>
                <p:nvPr/>
              </p:nvSpPr>
              <p:spPr>
                <a:xfrm>
                  <a:off x="456501" y="593719"/>
                  <a:ext cx="216000" cy="1800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8296B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70" name="Google Shape;370;p20"/>
              <p:cNvSpPr/>
              <p:nvPr/>
            </p:nvSpPr>
            <p:spPr>
              <a:xfrm>
                <a:off x="6455376" y="708500"/>
                <a:ext cx="1792200" cy="360000"/>
              </a:xfrm>
              <a:prstGeom prst="roundRect">
                <a:avLst>
                  <a:gd fmla="val 16667" name="adj"/>
                </a:avLst>
              </a:prstGeom>
              <a:solidFill>
                <a:srgbClr val="1A73DE"/>
              </a:solidFill>
              <a:ln>
                <a:noFill/>
              </a:ln>
              <a:effectLst>
                <a:outerShdw blurRad="292100" rotWithShape="0" algn="l" dist="38100">
                  <a:srgbClr val="1A73DE">
                    <a:alpha val="1686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5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softmax</a:t>
                </a:r>
                <a:endParaRPr b="1" sz="15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371" name="Google Shape;371;p2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508425" y="1360275"/>
              <a:ext cx="4798874" cy="24272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0DE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 flipH="1" rot="5400000">
            <a:off x="3225841" y="-2096145"/>
            <a:ext cx="6344700" cy="11078400"/>
          </a:xfrm>
          <a:prstGeom prst="round2SameRect">
            <a:avLst>
              <a:gd fmla="val 2856" name="adj1"/>
              <a:gd fmla="val 0" name="adj2"/>
            </a:avLst>
          </a:prstGeom>
          <a:solidFill>
            <a:srgbClr val="F1F7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77" name="Google Shape;377;p21"/>
          <p:cNvGrpSpPr/>
          <p:nvPr/>
        </p:nvGrpSpPr>
        <p:grpSpPr>
          <a:xfrm>
            <a:off x="332154" y="270706"/>
            <a:ext cx="531900" cy="6344700"/>
            <a:chOff x="298579" y="270706"/>
            <a:chExt cx="531900" cy="6344700"/>
          </a:xfrm>
        </p:grpSpPr>
        <p:sp>
          <p:nvSpPr>
            <p:cNvPr id="378" name="Google Shape;378;p21"/>
            <p:cNvSpPr/>
            <p:nvPr/>
          </p:nvSpPr>
          <p:spPr>
            <a:xfrm rot="-5400000">
              <a:off x="-2607821" y="3177106"/>
              <a:ext cx="6344700" cy="531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292100" rotWithShape="0" algn="l" dist="38100">
                <a:srgbClr val="1A73DE">
                  <a:alpha val="1686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493663" y="1945636"/>
              <a:ext cx="141675" cy="186962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8296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80" name="Google Shape;380;p21"/>
            <p:cNvGrpSpPr/>
            <p:nvPr/>
          </p:nvGrpSpPr>
          <p:grpSpPr>
            <a:xfrm>
              <a:off x="449829" y="1284289"/>
              <a:ext cx="228680" cy="182074"/>
              <a:chOff x="6124" y="305"/>
              <a:chExt cx="839" cy="668"/>
            </a:xfrm>
          </p:grpSpPr>
          <p:sp>
            <p:nvSpPr>
              <p:cNvPr id="381" name="Google Shape;381;p21"/>
              <p:cNvSpPr/>
              <p:nvPr/>
            </p:nvSpPr>
            <p:spPr>
              <a:xfrm>
                <a:off x="6244" y="440"/>
                <a:ext cx="599" cy="533"/>
              </a:xfrm>
              <a:custGeom>
                <a:rect b="b" l="l" r="r" t="t"/>
                <a:pathLst>
                  <a:path extrusionOk="0" h="1602" w="18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rgbClr val="8296B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2" name="Google Shape;382;p21"/>
              <p:cNvSpPr/>
              <p:nvPr/>
            </p:nvSpPr>
            <p:spPr>
              <a:xfrm>
                <a:off x="6124" y="305"/>
                <a:ext cx="839" cy="393"/>
              </a:xfrm>
              <a:custGeom>
                <a:rect b="b" l="l" r="r" t="t"/>
                <a:pathLst>
                  <a:path extrusionOk="0" h="1181" w="2522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solidFill>
                <a:srgbClr val="8296B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83" name="Google Shape;383;p21"/>
            <p:cNvSpPr/>
            <p:nvPr/>
          </p:nvSpPr>
          <p:spPr>
            <a:xfrm>
              <a:off x="507799" y="3871677"/>
              <a:ext cx="113403" cy="190732"/>
            </a:xfrm>
            <a:custGeom>
              <a:rect b="b" l="l" r="r" t="t"/>
              <a:pathLst>
                <a:path extrusionOk="0" h="4045" w="1926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296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4" name="Google Shape;384;p21"/>
            <p:cNvSpPr/>
            <p:nvPr/>
          </p:nvSpPr>
          <p:spPr>
            <a:xfrm>
              <a:off x="479143" y="3243360"/>
              <a:ext cx="170416" cy="149147"/>
            </a:xfrm>
            <a:custGeom>
              <a:rect b="b" l="l" r="r" t="t"/>
              <a:pathLst>
                <a:path extrusionOk="0" h="392491" w="448462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8296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5" name="Google Shape;385;p21"/>
            <p:cNvSpPr/>
            <p:nvPr/>
          </p:nvSpPr>
          <p:spPr>
            <a:xfrm>
              <a:off x="478251" y="2611513"/>
              <a:ext cx="172499" cy="152938"/>
            </a:xfrm>
            <a:custGeom>
              <a:rect b="b" l="l" r="r" t="t"/>
              <a:pathLst>
                <a:path extrusionOk="0" h="3097" w="3491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8296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86" name="Google Shape;386;p21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387" name="Google Shape;387;p21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fmla="val 50000" name="adj"/>
                </a:avLst>
              </a:prstGeom>
              <a:solidFill>
                <a:srgbClr val="8296B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8" name="Google Shape;388;p21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fmla="val 50000" name="adj"/>
                </a:avLst>
              </a:prstGeom>
              <a:solidFill>
                <a:srgbClr val="8296B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9" name="Google Shape;389;p21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fmla="val 50000" name="adj"/>
                </a:avLst>
              </a:prstGeom>
              <a:solidFill>
                <a:srgbClr val="8296B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390" name="Google Shape;390;p21"/>
          <p:cNvSpPr/>
          <p:nvPr/>
        </p:nvSpPr>
        <p:spPr>
          <a:xfrm>
            <a:off x="1527989" y="375821"/>
            <a:ext cx="6096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 동작 소개</a:t>
            </a:r>
            <a:endParaRPr b="1" i="1" sz="3200">
              <a:solidFill>
                <a:srgbClr val="44546A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44546A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stylish business and campus life with BIZCAM</a:t>
            </a:r>
            <a:endParaRPr sz="5400">
              <a:solidFill>
                <a:srgbClr val="44546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1" name="Google Shape;391;p21"/>
          <p:cNvSpPr/>
          <p:nvPr/>
        </p:nvSpPr>
        <p:spPr>
          <a:xfrm rot="-5400000">
            <a:off x="6134926" y="812802"/>
            <a:ext cx="6344700" cy="5260500"/>
          </a:xfrm>
          <a:prstGeom prst="round2SameRect">
            <a:avLst>
              <a:gd fmla="val 0" name="adj1"/>
              <a:gd fmla="val 3172" name="adj2"/>
            </a:avLst>
          </a:prstGeom>
          <a:solidFill>
            <a:schemeClr val="lt1"/>
          </a:solidFill>
          <a:ln>
            <a:noFill/>
          </a:ln>
          <a:effectLst>
            <a:outerShdw blurRad="292100" rotWithShape="0" algn="l" dist="38100">
              <a:srgbClr val="1A73DE">
                <a:alpha val="168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92" name="Google Shape;392;p21"/>
          <p:cNvGraphicFramePr/>
          <p:nvPr/>
        </p:nvGraphicFramePr>
        <p:xfrm>
          <a:off x="1476164" y="20808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{C8A1BD8A-B907-437D-B402-4E08FF8B8BB8}</a:tableStyleId>
              </a:tblPr>
              <a:tblGrid>
                <a:gridCol w="655525"/>
                <a:gridCol w="655525"/>
                <a:gridCol w="655525"/>
                <a:gridCol w="655525"/>
                <a:gridCol w="655525"/>
                <a:gridCol w="655525"/>
                <a:gridCol w="655525"/>
              </a:tblGrid>
              <a:tr h="532200"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3F4F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23F4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&lt;          February          &gt;</a:t>
                      </a:r>
                      <a:endParaRPr b="0" sz="1800" u="none" cap="none" strike="noStrike">
                        <a:solidFill>
                          <a:srgbClr val="323F4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532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lt1"/>
                          </a:solidFill>
                        </a:rPr>
                        <a:t>SUN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lt1"/>
                          </a:solidFill>
                        </a:rPr>
                        <a:t>MON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lt1"/>
                          </a:solidFill>
                        </a:rPr>
                        <a:t>TUE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lt1"/>
                          </a:solidFill>
                        </a:rPr>
                        <a:t>WED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lt1"/>
                          </a:solidFill>
                        </a:rPr>
                        <a:t>THU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lt1"/>
                          </a:solidFill>
                        </a:rPr>
                        <a:t>FRI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lt1"/>
                          </a:solidFill>
                        </a:rPr>
                        <a:t>SAT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1A73DE"/>
                    </a:solidFill>
                  </a:tcPr>
                </a:tc>
              </a:tr>
              <a:tr h="532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1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2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2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3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4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5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6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7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8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2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9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10</a:t>
                      </a:r>
                      <a:endParaRPr/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11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12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13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14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15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2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16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17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18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19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20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21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22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2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23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24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25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26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27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28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23F4F"/>
                          </a:solidFill>
                        </a:rPr>
                        <a:t>29</a:t>
                      </a:r>
                      <a:endParaRPr sz="1300" u="none" cap="none" strike="noStrike">
                        <a:solidFill>
                          <a:srgbClr val="323F4F"/>
                        </a:solidFill>
                      </a:endParaRPr>
                    </a:p>
                  </a:txBody>
                  <a:tcPr marT="32975" marB="32975" marR="65950" marL="65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93" name="Google Shape;393;p21"/>
          <p:cNvSpPr/>
          <p:nvPr/>
        </p:nvSpPr>
        <p:spPr>
          <a:xfrm>
            <a:off x="7072877" y="977289"/>
            <a:ext cx="1250700" cy="360000"/>
          </a:xfrm>
          <a:prstGeom prst="roundRect">
            <a:avLst>
              <a:gd fmla="val 16667" name="adj"/>
            </a:avLst>
          </a:prstGeom>
          <a:solidFill>
            <a:srgbClr val="1A73DE"/>
          </a:solidFill>
          <a:ln>
            <a:noFill/>
          </a:ln>
          <a:effectLst>
            <a:outerShdw blurRad="292100" rotWithShape="0" algn="l" dist="38100">
              <a:srgbClr val="1A73DE">
                <a:alpha val="168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Schedule</a:t>
            </a:r>
            <a:endParaRPr b="1"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94" name="Google Shape;394;p21"/>
          <p:cNvCxnSpPr/>
          <p:nvPr/>
        </p:nvCxnSpPr>
        <p:spPr>
          <a:xfrm flipH="1">
            <a:off x="7108508" y="1724799"/>
            <a:ext cx="600" cy="742500"/>
          </a:xfrm>
          <a:prstGeom prst="straightConnector1">
            <a:avLst/>
          </a:prstGeom>
          <a:noFill/>
          <a:ln cap="flat" cmpd="sng" w="28575">
            <a:solidFill>
              <a:srgbClr val="1A73D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5" name="Google Shape;395;p21"/>
          <p:cNvSpPr/>
          <p:nvPr/>
        </p:nvSpPr>
        <p:spPr>
          <a:xfrm>
            <a:off x="7159341" y="1651954"/>
            <a:ext cx="42726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컨텐츠에 대한 내용을 적어요</a:t>
            </a:r>
            <a:endParaRPr sz="105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PowerPoint is a computer program created by Microsoft Office</a:t>
            </a:r>
            <a:endParaRPr/>
          </a:p>
        </p:txBody>
      </p:sp>
      <p:cxnSp>
        <p:nvCxnSpPr>
          <p:cNvPr id="396" name="Google Shape;396;p21"/>
          <p:cNvCxnSpPr/>
          <p:nvPr/>
        </p:nvCxnSpPr>
        <p:spPr>
          <a:xfrm flipH="1">
            <a:off x="7106616" y="3218580"/>
            <a:ext cx="600" cy="742500"/>
          </a:xfrm>
          <a:prstGeom prst="straightConnector1">
            <a:avLst/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7" name="Google Shape;397;p21"/>
          <p:cNvSpPr/>
          <p:nvPr/>
        </p:nvSpPr>
        <p:spPr>
          <a:xfrm>
            <a:off x="7157449" y="3145735"/>
            <a:ext cx="42726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컨텐츠에 대한 내용을 적어요</a:t>
            </a:r>
            <a:endParaRPr sz="105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PowerPoint is a computer program created by Microsoft Office</a:t>
            </a:r>
            <a:endParaRPr/>
          </a:p>
        </p:txBody>
      </p:sp>
      <p:cxnSp>
        <p:nvCxnSpPr>
          <p:cNvPr id="398" name="Google Shape;398;p21"/>
          <p:cNvCxnSpPr/>
          <p:nvPr/>
        </p:nvCxnSpPr>
        <p:spPr>
          <a:xfrm flipH="1">
            <a:off x="7104724" y="4712361"/>
            <a:ext cx="600" cy="742500"/>
          </a:xfrm>
          <a:prstGeom prst="straightConnector1">
            <a:avLst/>
          </a:prstGeom>
          <a:noFill/>
          <a:ln cap="flat" cmpd="sng" w="28575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9" name="Google Shape;399;p21"/>
          <p:cNvSpPr/>
          <p:nvPr/>
        </p:nvSpPr>
        <p:spPr>
          <a:xfrm>
            <a:off x="7155557" y="4639516"/>
            <a:ext cx="42726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컨텐츠에 대한 내용을 적어요</a:t>
            </a:r>
            <a:endParaRPr sz="105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PowerPoint is a computer program created by Microsoft Office</a:t>
            </a:r>
            <a:endParaRPr/>
          </a:p>
        </p:txBody>
      </p:sp>
      <p:graphicFrame>
        <p:nvGraphicFramePr>
          <p:cNvPr id="400" name="Google Shape;400;p21"/>
          <p:cNvGraphicFramePr/>
          <p:nvPr/>
        </p:nvGraphicFramePr>
        <p:xfrm>
          <a:off x="4733236" y="52726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{C8A1BD8A-B907-437D-B402-4E08FF8B8BB8}</a:tableStyleId>
              </a:tblPr>
              <a:tblGrid>
                <a:gridCol w="1244125"/>
              </a:tblGrid>
              <a:tr h="533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0" marB="0" marR="0" marL="0">
                    <a:lnL cap="flat" cmpd="sng" w="38100">
                      <a:solidFill>
                        <a:srgbClr val="FF6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6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73DE">
                        <a:alpha val="1686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1" name="Google Shape;401;p21"/>
          <p:cNvGraphicFramePr/>
          <p:nvPr/>
        </p:nvGraphicFramePr>
        <p:xfrm>
          <a:off x="2236329" y="36767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{C8A1BD8A-B907-437D-B402-4E08FF8B8BB8}</a:tableStyleId>
              </a:tblPr>
              <a:tblGrid>
                <a:gridCol w="3105300"/>
              </a:tblGrid>
              <a:tr h="533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0" marB="0" marR="0" marL="0">
                    <a:lnL cap="flat" cmpd="sng" w="38100">
                      <a:solidFill>
                        <a:srgbClr val="1A73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73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73DE">
                        <a:alpha val="1686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2" name="Google Shape;402;p21"/>
          <p:cNvGraphicFramePr/>
          <p:nvPr/>
        </p:nvGraphicFramePr>
        <p:xfrm>
          <a:off x="2847623" y="42102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{C8A1BD8A-B907-437D-B402-4E08FF8B8BB8}</a:tableStyleId>
              </a:tblPr>
              <a:tblGrid>
                <a:gridCol w="1885625"/>
              </a:tblGrid>
              <a:tr h="533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0" marB="0" marR="0" marL="0">
                    <a:lnL cap="flat" cmpd="sng" w="38100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73DE">
                        <a:alpha val="1686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3" name="Google Shape;403;p21"/>
          <p:cNvGraphicFramePr/>
          <p:nvPr/>
        </p:nvGraphicFramePr>
        <p:xfrm>
          <a:off x="332153" y="24004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{C8A1BD8A-B907-437D-B402-4E08FF8B8BB8}</a:tableStyleId>
              </a:tblPr>
              <a:tblGrid>
                <a:gridCol w="531850"/>
              </a:tblGrid>
              <a:tr h="533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A73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73DE">
                        <a:alpha val="1686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04" name="Google Shape;404;p21"/>
          <p:cNvSpPr/>
          <p:nvPr/>
        </p:nvSpPr>
        <p:spPr>
          <a:xfrm>
            <a:off x="522225" y="1946598"/>
            <a:ext cx="141675" cy="186962"/>
          </a:xfrm>
          <a:custGeom>
            <a:rect b="b" l="l" r="r" t="t"/>
            <a:pathLst>
              <a:path extrusionOk="0" h="12286" w="9310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8296B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5" name="Google Shape;405;p21"/>
          <p:cNvSpPr/>
          <p:nvPr/>
        </p:nvSpPr>
        <p:spPr>
          <a:xfrm>
            <a:off x="506838" y="2597126"/>
            <a:ext cx="172499" cy="152938"/>
          </a:xfrm>
          <a:custGeom>
            <a:rect b="b" l="l" r="r" t="t"/>
            <a:pathLst>
              <a:path extrusionOk="0" h="3097" w="3491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8296B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6" name="Google Shape;406;p21"/>
          <p:cNvSpPr/>
          <p:nvPr/>
        </p:nvSpPr>
        <p:spPr>
          <a:xfrm flipH="1" rot="5400000">
            <a:off x="3225841" y="-2096145"/>
            <a:ext cx="6344700" cy="11078400"/>
          </a:xfrm>
          <a:prstGeom prst="round2SameRect">
            <a:avLst>
              <a:gd fmla="val 2856" name="adj1"/>
              <a:gd fmla="val 0" name="adj2"/>
            </a:avLst>
          </a:prstGeom>
          <a:solidFill>
            <a:srgbClr val="F1F7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7" name="Google Shape;407;p21"/>
          <p:cNvSpPr/>
          <p:nvPr/>
        </p:nvSpPr>
        <p:spPr>
          <a:xfrm>
            <a:off x="1527989" y="375821"/>
            <a:ext cx="6096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 동작 소개</a:t>
            </a:r>
            <a:endParaRPr b="1" i="1" sz="3200">
              <a:solidFill>
                <a:srgbClr val="44546A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44546A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stylish business and campus life with BIZCAM</a:t>
            </a:r>
            <a:endParaRPr sz="5400">
              <a:solidFill>
                <a:srgbClr val="44546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8" name="Google Shape;4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