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304" r:id="rId2"/>
    <p:sldId id="278" r:id="rId3"/>
    <p:sldId id="279" r:id="rId4"/>
    <p:sldId id="267" r:id="rId5"/>
    <p:sldId id="306" r:id="rId6"/>
    <p:sldId id="319" r:id="rId7"/>
    <p:sldId id="316" r:id="rId8"/>
    <p:sldId id="325" r:id="rId9"/>
    <p:sldId id="320" r:id="rId10"/>
    <p:sldId id="323" r:id="rId11"/>
    <p:sldId id="324" r:id="rId12"/>
    <p:sldId id="317" r:id="rId13"/>
    <p:sldId id="314" r:id="rId14"/>
    <p:sldId id="329" r:id="rId15"/>
    <p:sldId id="330" r:id="rId16"/>
    <p:sldId id="315" r:id="rId17"/>
    <p:sldId id="326" r:id="rId18"/>
    <p:sldId id="328" r:id="rId19"/>
    <p:sldId id="339" r:id="rId20"/>
    <p:sldId id="340" r:id="rId21"/>
    <p:sldId id="331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32" r:id="rId30"/>
    <p:sldId id="334" r:id="rId31"/>
    <p:sldId id="335" r:id="rId32"/>
    <p:sldId id="336" r:id="rId33"/>
    <p:sldId id="338" r:id="rId34"/>
    <p:sldId id="318" r:id="rId35"/>
  </p:sldIdLst>
  <p:sldSz cx="9144000" cy="6858000" type="screen4x3"/>
  <p:notesSz cx="6858000" cy="9144000"/>
  <p:embeddedFontLst>
    <p:embeddedFont>
      <p:font typeface="HY견고딕" pitchFamily="18" charset="-127"/>
      <p:regular r:id="rId37"/>
    </p:embeddedFont>
    <p:embeddedFont>
      <p:font typeface="HY강M" charset="-127"/>
      <p:regular r:id="rId38"/>
    </p:embeddedFont>
    <p:embeddedFont>
      <p:font typeface="맑은 고딕" pitchFamily="50" charset="-127"/>
      <p:regular r:id="rId39"/>
      <p:bold r:id="rId40"/>
    </p:embeddedFont>
    <p:embeddedFont>
      <p:font typeface="HY강B" charset="-127"/>
      <p:regular r:id="rId41"/>
    </p:embeddedFont>
    <p:embeddedFont>
      <p:font typeface="Yoon 윤고딕 520_TT" charset="-127"/>
      <p:regular r:id="rId42"/>
    </p:embeddedFont>
    <p:embeddedFont>
      <p:font typeface="HY헤드라인M" pitchFamily="18" charset="-127"/>
      <p:regular r:id="rId43"/>
    </p:embeddedFont>
    <p:embeddedFont>
      <p:font typeface="HY얕은샘물M" pitchFamily="18" charset="-127"/>
      <p:regular r:id="rId44"/>
    </p:embeddedFont>
    <p:embeddedFont>
      <p:font typeface="Segoe UI Black" pitchFamily="34" charset="0"/>
      <p:bold r:id="rId45"/>
      <p:boldItalic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4" autoAdjust="0"/>
  </p:normalViewPr>
  <p:slideViewPr>
    <p:cSldViewPr>
      <p:cViewPr>
        <p:scale>
          <a:sx n="106" d="100"/>
          <a:sy n="106" d="100"/>
        </p:scale>
        <p:origin x="-1764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3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3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3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3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37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2023-04-03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4" y="1769368"/>
            <a:ext cx="727280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문자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값은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'a', 'a');</a:t>
            </a: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값이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인 문자는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66, 66);</a:t>
            </a: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("%c = %d(?)\n", '0', '0');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("%d + %d = %d\n", 1, 1, 1 + 1);</a:t>
            </a: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("%c + %c = %c\n", '1', '1', '1' + '1</a:t>
            </a:r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');</a:t>
            </a:r>
          </a:p>
          <a:p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("%s\n", "This is a String");</a:t>
            </a:r>
            <a:endParaRPr lang="pt-BR" altLang="ko-KR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		</a:t>
            </a:r>
          </a:p>
          <a:p>
            <a:endParaRPr lang="en-US" altLang="ko-KR" sz="19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1796129"/>
            <a:ext cx="763284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   %s\n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", "Hello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",            );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("375 × 543 = %d\n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",               );</a:t>
            </a:r>
            <a:endParaRPr lang="pt-BR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     \n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", 3.14159264);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c      \n",     ,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"Language");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189366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3118963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47878" y="3118963"/>
            <a:ext cx="833824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55034" y="3411603"/>
            <a:ext cx="1110828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17540" y="3697012"/>
            <a:ext cx="51242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67944" y="4014589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013378"/>
            <a:ext cx="3238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법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진법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표기하는 방법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48522"/>
              </p:ext>
            </p:extLst>
          </p:nvPr>
        </p:nvGraphicFramePr>
        <p:xfrm>
          <a:off x="1621369" y="2669342"/>
          <a:ext cx="609599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0391"/>
                <a:gridCol w="1687996"/>
                <a:gridCol w="1808806"/>
                <a:gridCol w="18088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진법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표현 식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사용 예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0,1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0~9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0~7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012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0~9,A~F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0x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2525" y="2855984"/>
              <a:ext cx="907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128!!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25566" y="2879358"/>
              <a:ext cx="622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 ??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5320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6558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0" grpId="0"/>
      <p:bldP spid="30" grpId="1"/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37904" y="2842960"/>
              <a:ext cx="716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19!!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09745" y="2879358"/>
              <a:ext cx="1053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10011!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3044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4692056" y="4249163"/>
            <a:ext cx="663757" cy="513348"/>
          </a:xfrm>
          <a:prstGeom prst="cub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번역</a:t>
            </a:r>
            <a:endParaRPr lang="ko-KR" altLang="en-US" sz="13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471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283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6470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797122" y="3717032"/>
            <a:ext cx="776425" cy="432048"/>
            <a:chOff x="4797122" y="3717032"/>
            <a:chExt cx="776425" cy="432048"/>
          </a:xfrm>
        </p:grpSpPr>
        <p:sp>
          <p:nvSpPr>
            <p:cNvPr id="2" name="모서리가 둥근 사각형 설명선 1"/>
            <p:cNvSpPr/>
            <p:nvPr/>
          </p:nvSpPr>
          <p:spPr>
            <a:xfrm>
              <a:off x="4797122" y="3717032"/>
              <a:ext cx="776425" cy="432048"/>
            </a:xfrm>
            <a:prstGeom prst="wedgeRoundRectCallou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925568" y="3781928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28291" y="386713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4928633" y="397481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2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5596" y="2680956"/>
            <a:ext cx="3585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1  1  0  1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03647" y="3584443"/>
            <a:ext cx="3706958" cy="727729"/>
            <a:chOff x="1403648" y="2745411"/>
            <a:chExt cx="3706958" cy="727729"/>
          </a:xfrm>
        </p:grpSpPr>
        <p:sp>
          <p:nvSpPr>
            <p:cNvPr id="2" name="TextBox 1"/>
            <p:cNvSpPr txBox="1"/>
            <p:nvPr/>
          </p:nvSpPr>
          <p:spPr>
            <a:xfrm>
              <a:off x="1802615" y="2745411"/>
              <a:ext cx="330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3        2           1         0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03648" y="2949920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   2     2      2     2</a:t>
              </a:r>
              <a:endParaRPr lang="ko-KR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03647" y="4312172"/>
            <a:ext cx="383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   8     4             1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9382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57474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79509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5110606" y="4312172"/>
            <a:ext cx="3565849" cy="523220"/>
            <a:chOff x="5110607" y="3473140"/>
            <a:chExt cx="3565849" cy="523220"/>
          </a:xfrm>
        </p:grpSpPr>
        <p:sp>
          <p:nvSpPr>
            <p:cNvPr id="20" name="오른쪽 화살표 19"/>
            <p:cNvSpPr/>
            <p:nvPr/>
          </p:nvSpPr>
          <p:spPr>
            <a:xfrm>
              <a:off x="5110607" y="3523078"/>
              <a:ext cx="1045569" cy="42334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473140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8+4+1 = </a:t>
              </a:r>
              <a:r>
                <a:rPr lang="en-US" altLang="ko-KR" sz="2800" dirty="0" smtClean="0">
                  <a:solidFill>
                    <a:srgbClr val="FF0000"/>
                  </a:solidFill>
                  <a:latin typeface="HY강B" pitchFamily="18" charset="-127"/>
                  <a:ea typeface="HY강B" pitchFamily="18" charset="-127"/>
                </a:rPr>
                <a:t>13!</a:t>
              </a:r>
              <a:endParaRPr lang="ko-KR" altLang="en-US" sz="28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10-&gt;2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374604" y="1913462"/>
            <a:ext cx="1487570" cy="667737"/>
            <a:chOff x="2603260" y="1963246"/>
            <a:chExt cx="1487570" cy="667737"/>
          </a:xfrm>
        </p:grpSpPr>
        <p:sp>
          <p:nvSpPr>
            <p:cNvPr id="44" name="TextBox 43"/>
            <p:cNvSpPr txBox="1"/>
            <p:nvPr/>
          </p:nvSpPr>
          <p:spPr>
            <a:xfrm>
              <a:off x="3239563" y="1963246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69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603260" y="1984652"/>
              <a:ext cx="1487570" cy="646331"/>
              <a:chOff x="2603260" y="1984652"/>
              <a:chExt cx="1487570" cy="646331"/>
            </a:xfrm>
          </p:grpSpPr>
          <p:cxnSp>
            <p:nvCxnSpPr>
              <p:cNvPr id="31" name="꺾인 연결선 30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051783" y="292107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03685" y="351319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374604" y="2410433"/>
            <a:ext cx="1877253" cy="741473"/>
            <a:chOff x="2603260" y="2460217"/>
            <a:chExt cx="1877253" cy="741473"/>
          </a:xfrm>
        </p:grpSpPr>
        <p:sp>
          <p:nvSpPr>
            <p:cNvPr id="47" name="TextBox 46"/>
            <p:cNvSpPr txBox="1"/>
            <p:nvPr/>
          </p:nvSpPr>
          <p:spPr>
            <a:xfrm>
              <a:off x="4132341" y="2555359"/>
              <a:ext cx="348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1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9563" y="2460217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34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603260" y="2481623"/>
              <a:ext cx="1487570" cy="646331"/>
              <a:chOff x="2603260" y="1984652"/>
              <a:chExt cx="1487570" cy="646331"/>
            </a:xfrm>
          </p:grpSpPr>
          <p:cxnSp>
            <p:nvCxnSpPr>
              <p:cNvPr id="59" name="꺾인 연결선 58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056592" y="342411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374604" y="3445521"/>
            <a:ext cx="1487570" cy="646331"/>
            <a:chOff x="2603260" y="1984652"/>
            <a:chExt cx="1487570" cy="646331"/>
          </a:xfrm>
        </p:grpSpPr>
        <p:cxnSp>
          <p:nvCxnSpPr>
            <p:cNvPr id="65" name="꺾인 연결선 64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862174" y="401622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56592" y="3896825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4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374604" y="3904678"/>
            <a:ext cx="1487570" cy="646331"/>
            <a:chOff x="2603260" y="1984652"/>
            <a:chExt cx="1487570" cy="646331"/>
          </a:xfrm>
        </p:grpSpPr>
        <p:cxnSp>
          <p:nvCxnSpPr>
            <p:cNvPr id="71" name="꺾인 연결선 70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862174" y="4475385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10480" y="438029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2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374604" y="4401704"/>
            <a:ext cx="1487570" cy="646331"/>
            <a:chOff x="2603260" y="1984652"/>
            <a:chExt cx="1487570" cy="646331"/>
          </a:xfrm>
        </p:grpSpPr>
        <p:cxnSp>
          <p:nvCxnSpPr>
            <p:cNvPr id="77" name="꺾인 연결선 76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862174" y="497241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51357" y="497241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374604" y="2942484"/>
            <a:ext cx="1918130" cy="706393"/>
            <a:chOff x="2603260" y="2992268"/>
            <a:chExt cx="1918130" cy="706393"/>
          </a:xfrm>
        </p:grpSpPr>
        <p:grpSp>
          <p:nvGrpSpPr>
            <p:cNvPr id="51" name="그룹 50"/>
            <p:cNvGrpSpPr/>
            <p:nvPr/>
          </p:nvGrpSpPr>
          <p:grpSpPr>
            <a:xfrm>
              <a:off x="2603260" y="2992268"/>
              <a:ext cx="1487570" cy="646331"/>
              <a:chOff x="2603260" y="1984652"/>
              <a:chExt cx="1487570" cy="646331"/>
            </a:xfrm>
          </p:grpSpPr>
          <p:cxnSp>
            <p:nvCxnSpPr>
              <p:cNvPr id="53" name="꺾인 연결선 52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91464" y="305233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0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88454" y="2992268"/>
              <a:ext cx="577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17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21718" y="344552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8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6" name="꺾인 연결선 85"/>
          <p:cNvCxnSpPr/>
          <p:nvPr/>
        </p:nvCxnSpPr>
        <p:spPr>
          <a:xfrm rot="5400000" flipH="1" flipV="1">
            <a:off x="1471663" y="3535971"/>
            <a:ext cx="2959606" cy="1205933"/>
          </a:xfrm>
          <a:prstGeom prst="bentConnector3">
            <a:avLst>
              <a:gd name="adj1" fmla="val 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55725" y="2274076"/>
            <a:ext cx="7090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1  0  0  0  1  0  1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466769" y="2935868"/>
            <a:ext cx="4009606" cy="666174"/>
            <a:chOff x="1101000" y="2745411"/>
            <a:chExt cx="4009606" cy="666174"/>
          </a:xfrm>
        </p:grpSpPr>
        <p:sp>
          <p:nvSpPr>
            <p:cNvPr id="108" name="TextBox 107"/>
            <p:cNvSpPr txBox="1"/>
            <p:nvPr/>
          </p:nvSpPr>
          <p:spPr>
            <a:xfrm>
              <a:off x="1149891" y="2745411"/>
              <a:ext cx="396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6     5      4      3      2     1      0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01000" y="2949920"/>
              <a:ext cx="40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2   2    2    2    2    2    2</a:t>
              </a:r>
              <a:endParaRPr lang="ko-KR" altLang="en-US" sz="24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365696" y="3546825"/>
            <a:ext cx="413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64                   4          1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22804" y="4393245"/>
            <a:ext cx="3355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64+4+1 = </a:t>
            </a:r>
            <a:r>
              <a:rPr lang="en-US" altLang="ko-KR" sz="44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69!</a:t>
            </a:r>
            <a:endParaRPr lang="ko-KR" altLang="en-US" sz="44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2" name="아래쪽 화살표 111"/>
          <p:cNvSpPr/>
          <p:nvPr/>
        </p:nvSpPr>
        <p:spPr>
          <a:xfrm>
            <a:off x="6010295" y="4030391"/>
            <a:ext cx="577929" cy="433525"/>
          </a:xfrm>
          <a:prstGeom prst="downArrow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4" grpId="0"/>
      <p:bldP spid="68" grpId="0"/>
      <p:bldP spid="70" grpId="0"/>
      <p:bldP spid="74" grpId="0"/>
      <p:bldP spid="76" grpId="0"/>
      <p:bldP spid="79" grpId="0"/>
      <p:bldP spid="81" grpId="0"/>
      <p:bldP spid="106" grpId="0"/>
      <p:bldP spid="110" grpId="0"/>
      <p:bldP spid="111" grpId="0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110101011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11110111=&gt;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11001010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10101110=&gt;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1110101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77=&gt;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15=&gt;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95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24=&gt;</a:t>
            </a:r>
          </a:p>
        </p:txBody>
      </p:sp>
    </p:spTree>
    <p:extLst>
      <p:ext uri="{BB962C8B-B14F-4D97-AF65-F5344CB8AC3E}">
        <p14:creationId xmlns:p14="http://schemas.microsoft.com/office/powerpoint/2010/main" val="25195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6518" y="68832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776" y="68832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컴퓨터 구조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67518" y="1484784"/>
            <a:ext cx="6043355" cy="2520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84793" y="155541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7016" y="2139144"/>
            <a:ext cx="1399954" cy="15037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연산장치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08104" y="3145904"/>
            <a:ext cx="2160240" cy="7518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 Unit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제어장치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67944" y="1993032"/>
            <a:ext cx="1080120" cy="17960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System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Bus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연결장치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08104" y="1976908"/>
            <a:ext cx="2160240" cy="914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Register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임시저장소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20" idx="3"/>
            <a:endCxn id="25" idx="1"/>
          </p:cNvCxnSpPr>
          <p:nvPr/>
        </p:nvCxnSpPr>
        <p:spPr>
          <a:xfrm>
            <a:off x="3606970" y="2891036"/>
            <a:ext cx="46097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6" idx="1"/>
            <a:endCxn id="25" idx="3"/>
          </p:cNvCxnSpPr>
          <p:nvPr/>
        </p:nvCxnSpPr>
        <p:spPr>
          <a:xfrm rot="10800000" flipV="1">
            <a:off x="5148064" y="2433972"/>
            <a:ext cx="360040" cy="457064"/>
          </a:xfrm>
          <a:prstGeom prst="bentConnector3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1" idx="1"/>
            <a:endCxn id="25" idx="3"/>
          </p:cNvCxnSpPr>
          <p:nvPr/>
        </p:nvCxnSpPr>
        <p:spPr>
          <a:xfrm rot="10800000">
            <a:off x="5148064" y="2891036"/>
            <a:ext cx="360040" cy="630814"/>
          </a:xfrm>
          <a:prstGeom prst="bentConnector3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867518" y="4653136"/>
            <a:ext cx="2488458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I/O System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입출력 장치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43995" y="4653136"/>
            <a:ext cx="248845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(Random Access Memory)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(Main Memory)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43995" y="5877272"/>
            <a:ext cx="248845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HDD,SSD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(Sub Memory)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25" idx="2"/>
            <a:endCxn id="30" idx="0"/>
          </p:cNvCxnSpPr>
          <p:nvPr/>
        </p:nvCxnSpPr>
        <p:spPr>
          <a:xfrm rot="5400000">
            <a:off x="3427828" y="3472960"/>
            <a:ext cx="864096" cy="1496257"/>
          </a:xfrm>
          <a:prstGeom prst="bentConnector3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5" idx="2"/>
            <a:endCxn id="31" idx="0"/>
          </p:cNvCxnSpPr>
          <p:nvPr/>
        </p:nvCxnSpPr>
        <p:spPr>
          <a:xfrm rot="16200000" flipH="1">
            <a:off x="5166066" y="3230978"/>
            <a:ext cx="864096" cy="1980220"/>
          </a:xfrm>
          <a:prstGeom prst="bentConnector3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2" idx="1"/>
            <a:endCxn id="25" idx="2"/>
          </p:cNvCxnSpPr>
          <p:nvPr/>
        </p:nvCxnSpPr>
        <p:spPr>
          <a:xfrm rot="10800000">
            <a:off x="4608005" y="3789040"/>
            <a:ext cx="735991" cy="2520280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5921" y="4221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빠름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7457" y="59213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느림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4502"/>
              </p:ext>
            </p:extLst>
          </p:nvPr>
        </p:nvGraphicFramePr>
        <p:xfrm>
          <a:off x="1619672" y="1271071"/>
          <a:ext cx="6408712" cy="4363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01211"/>
                <a:gridCol w="450750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이름</a:t>
                      </a:r>
                      <a:endParaRPr lang="ko-KR" altLang="en-US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역할</a:t>
                      </a:r>
                      <a:endParaRPr lang="ko-KR" altLang="en-US" sz="18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CPU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중앙 처리 장치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ALU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연산 처리 장치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System</a:t>
                      </a:r>
                      <a:r>
                        <a:rPr lang="en-US" altLang="ko-KR" sz="14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Bus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모든 장치간의</a:t>
                      </a:r>
                      <a:r>
                        <a:rPr lang="ko-KR" altLang="en-US" sz="14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데이터</a:t>
                      </a:r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전달 및 연결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Register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연산 시 생성되는 데이터의 임시 저장소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Control</a:t>
                      </a:r>
                      <a:r>
                        <a:rPr lang="en-US" altLang="ko-KR" sz="14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Unit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정해진</a:t>
                      </a:r>
                      <a:r>
                        <a:rPr lang="ko-KR" altLang="en-US" sz="14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명령에 따라 각 장치를 작동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I/O</a:t>
                      </a:r>
                      <a:r>
                        <a:rPr lang="en-US" altLang="ko-KR" sz="14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System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입출력 기기의 모든 동작 및 데이터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RAM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프로그램이 동작하기 위한 필요데이터를 </a:t>
                      </a:r>
                      <a:endParaRPr lang="en-US" altLang="ko-KR" sz="14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저장하는 주 기억장치</a:t>
                      </a:r>
                      <a:endParaRPr lang="en-US" altLang="ko-KR" sz="14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휘발성 </a:t>
                      </a:r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: </a:t>
                      </a:r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전원 공급 종료 시 데이터 삭제</a:t>
                      </a:r>
                      <a:endParaRPr lang="en-US" altLang="ko-KR" sz="14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처리속도 </a:t>
                      </a:r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: </a:t>
                      </a:r>
                      <a:r>
                        <a:rPr lang="ko-KR" altLang="en-US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빠름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견고딕" pitchFamily="18" charset="-127"/>
                          <a:ea typeface="HY견고딕" pitchFamily="18" charset="-127"/>
                        </a:rPr>
                        <a:t>HDD,SSD</a:t>
                      </a:r>
                      <a:endParaRPr lang="ko-KR" altLang="en-US" sz="14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컴퓨터동작에 사용할 모든 데이터를 </a:t>
                      </a:r>
                      <a:endParaRPr lang="en-US" altLang="ko-KR" sz="12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영구 저장하는 기억장치</a:t>
                      </a:r>
                      <a:endParaRPr lang="en-US" altLang="ko-KR" sz="12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비 휘발성 </a:t>
                      </a:r>
                      <a:r>
                        <a:rPr lang="en-US" altLang="ko-KR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전원 공급이 종료 되어도 데이터 영구 저장</a:t>
                      </a:r>
                      <a:endParaRPr lang="en-US" altLang="ko-KR" sz="12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처리속도 </a:t>
                      </a:r>
                      <a:r>
                        <a:rPr lang="en-US" altLang="ko-KR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:</a:t>
                      </a:r>
                      <a:r>
                        <a:rPr lang="ko-KR" altLang="en-US" sz="12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느림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- 16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104903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030735"/>
              </p:ext>
            </p:extLst>
          </p:nvPr>
        </p:nvGraphicFramePr>
        <p:xfrm>
          <a:off x="491277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0xB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0xC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0xD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0xE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0xF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6518" y="68832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776" y="68832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용량 단위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77210"/>
              </p:ext>
            </p:extLst>
          </p:nvPr>
        </p:nvGraphicFramePr>
        <p:xfrm>
          <a:off x="1846697" y="1617399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275857" y="1581483"/>
            <a:ext cx="936104" cy="445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0855" y="201125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1Bit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96997" y="1410022"/>
            <a:ext cx="6403395" cy="101086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7" idx="2"/>
            <a:endCxn id="8" idx="1"/>
          </p:cNvCxnSpPr>
          <p:nvPr/>
        </p:nvCxnSpPr>
        <p:spPr>
          <a:xfrm rot="16200000" flipH="1">
            <a:off x="3747744" y="2022806"/>
            <a:ext cx="169277" cy="176946"/>
          </a:xfrm>
          <a:prstGeom prst="bentConnector2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35753" y="2564904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1Byte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꺾인 연결선 41"/>
          <p:cNvCxnSpPr>
            <a:stCxn id="35" idx="2"/>
            <a:endCxn id="41" idx="1"/>
          </p:cNvCxnSpPr>
          <p:nvPr/>
        </p:nvCxnSpPr>
        <p:spPr>
          <a:xfrm rot="16200000" flipH="1">
            <a:off x="4902883" y="2416700"/>
            <a:ext cx="328682" cy="337058"/>
          </a:xfrm>
          <a:prstGeom prst="bentConnector2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91696"/>
              </p:ext>
            </p:extLst>
          </p:nvPr>
        </p:nvGraphicFramePr>
        <p:xfrm>
          <a:off x="1846697" y="3212976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696997" y="3086636"/>
            <a:ext cx="6403395" cy="101086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235753" y="4241518"/>
            <a:ext cx="13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2Byte,Word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꺾인 연결선 49"/>
          <p:cNvCxnSpPr>
            <a:stCxn id="47" idx="2"/>
            <a:endCxn id="49" idx="1"/>
          </p:cNvCxnSpPr>
          <p:nvPr/>
        </p:nvCxnSpPr>
        <p:spPr>
          <a:xfrm rot="16200000" flipH="1">
            <a:off x="4902883" y="4093314"/>
            <a:ext cx="328682" cy="337058"/>
          </a:xfrm>
          <a:prstGeom prst="bentConnector2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25133"/>
              </p:ext>
            </p:extLst>
          </p:nvPr>
        </p:nvGraphicFramePr>
        <p:xfrm>
          <a:off x="1850695" y="3645024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37904"/>
              </p:ext>
            </p:extLst>
          </p:nvPr>
        </p:nvGraphicFramePr>
        <p:xfrm>
          <a:off x="1846697" y="4704924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96997" y="4578584"/>
            <a:ext cx="6403395" cy="180274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235753" y="6407176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4Byte,DWord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꺾인 연결선 56"/>
          <p:cNvCxnSpPr>
            <a:stCxn id="55" idx="2"/>
            <a:endCxn id="56" idx="1"/>
          </p:cNvCxnSpPr>
          <p:nvPr/>
        </p:nvCxnSpPr>
        <p:spPr>
          <a:xfrm rot="16200000" flipH="1">
            <a:off x="4961967" y="6318056"/>
            <a:ext cx="210514" cy="337058"/>
          </a:xfrm>
          <a:prstGeom prst="bentConnector2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1544"/>
              </p:ext>
            </p:extLst>
          </p:nvPr>
        </p:nvGraphicFramePr>
        <p:xfrm>
          <a:off x="1850695" y="5136972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54543"/>
              </p:ext>
            </p:extLst>
          </p:nvPr>
        </p:nvGraphicFramePr>
        <p:xfrm>
          <a:off x="1854747" y="5554945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68592"/>
              </p:ext>
            </p:extLst>
          </p:nvPr>
        </p:nvGraphicFramePr>
        <p:xfrm>
          <a:off x="1858745" y="5986993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84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6518" y="68832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776" y="68832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용량 단위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19835"/>
              </p:ext>
            </p:extLst>
          </p:nvPr>
        </p:nvGraphicFramePr>
        <p:xfrm>
          <a:off x="1841195" y="1898222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91495" y="1771882"/>
            <a:ext cx="6403395" cy="36543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209999" y="5657935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8Byte,QWord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꺾인 연결선 56"/>
          <p:cNvCxnSpPr>
            <a:stCxn id="55" idx="2"/>
            <a:endCxn id="56" idx="1"/>
          </p:cNvCxnSpPr>
          <p:nvPr/>
        </p:nvCxnSpPr>
        <p:spPr>
          <a:xfrm rot="16200000" flipH="1">
            <a:off x="4843413" y="5476014"/>
            <a:ext cx="416367" cy="316806"/>
          </a:xfrm>
          <a:prstGeom prst="bentConnector2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56995"/>
              </p:ext>
            </p:extLst>
          </p:nvPr>
        </p:nvGraphicFramePr>
        <p:xfrm>
          <a:off x="1845193" y="2330270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65418"/>
              </p:ext>
            </p:extLst>
          </p:nvPr>
        </p:nvGraphicFramePr>
        <p:xfrm>
          <a:off x="1849245" y="2748243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21287"/>
              </p:ext>
            </p:extLst>
          </p:nvPr>
        </p:nvGraphicFramePr>
        <p:xfrm>
          <a:off x="1853243" y="3180291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61809"/>
              </p:ext>
            </p:extLst>
          </p:nvPr>
        </p:nvGraphicFramePr>
        <p:xfrm>
          <a:off x="1853243" y="3626033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32085"/>
              </p:ext>
            </p:extLst>
          </p:nvPr>
        </p:nvGraphicFramePr>
        <p:xfrm>
          <a:off x="1857241" y="4058081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78718"/>
              </p:ext>
            </p:extLst>
          </p:nvPr>
        </p:nvGraphicFramePr>
        <p:xfrm>
          <a:off x="1861293" y="4476054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74696"/>
              </p:ext>
            </p:extLst>
          </p:nvPr>
        </p:nvGraphicFramePr>
        <p:xfrm>
          <a:off x="1865291" y="4908102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6518" y="68832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776" y="68832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용량 단위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29679"/>
              </p:ext>
            </p:extLst>
          </p:nvPr>
        </p:nvGraphicFramePr>
        <p:xfrm>
          <a:off x="1193308" y="3408307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043608" y="3275692"/>
            <a:ext cx="7776864" cy="596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82846" y="3851756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1KByte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24328" y="33740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X  1024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6518" y="68832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776" y="68832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용량 단위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39448"/>
              </p:ext>
            </p:extLst>
          </p:nvPr>
        </p:nvGraphicFramePr>
        <p:xfrm>
          <a:off x="1188719" y="3303657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039019" y="3171042"/>
            <a:ext cx="7776864" cy="596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110705" y="3859140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1KByte X 1024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9739" y="3269370"/>
            <a:ext cx="104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X  1024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4324" y="2975673"/>
            <a:ext cx="8130163" cy="1361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477793" y="4364698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1MByte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직각 삼각형 31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6518" y="68832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776" y="68832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용량 단위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81212"/>
              </p:ext>
            </p:extLst>
          </p:nvPr>
        </p:nvGraphicFramePr>
        <p:xfrm>
          <a:off x="1191504" y="3151933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41804" y="3019318"/>
            <a:ext cx="7776864" cy="596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073034" y="3703979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1KByte X 1024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22524" y="3117646"/>
            <a:ext cx="104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X  1024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37109" y="2823949"/>
            <a:ext cx="8130163" cy="1361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22416" y="4284982"/>
            <a:ext cx="17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1MByte X 1024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3325" y="2636912"/>
            <a:ext cx="8293171" cy="20894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512060" y="4734473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1GByte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6518" y="68832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776" y="68832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8GByte RAM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2330" y="4047356"/>
            <a:ext cx="753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…</a:t>
            </a:r>
            <a:endParaRPr lang="ko-KR" altLang="en-US" sz="6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3640"/>
              </p:ext>
            </p:extLst>
          </p:nvPr>
        </p:nvGraphicFramePr>
        <p:xfrm>
          <a:off x="1841196" y="1581483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06260"/>
              </p:ext>
            </p:extLst>
          </p:nvPr>
        </p:nvGraphicFramePr>
        <p:xfrm>
          <a:off x="1848738" y="506301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079053" y="5664140"/>
            <a:ext cx="362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1Byte X 1024 X 1024 X 1024 X 8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7081" y="6033472"/>
            <a:ext cx="2879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2">
                    <a:lumMod val="75000"/>
                  </a:schemeClr>
                </a:solidFill>
              </a:rPr>
              <a:t>8,589,934,592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6518" y="68832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776" y="68832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메모리 주소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12330" y="4326096"/>
            <a:ext cx="753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…</a:t>
            </a:r>
            <a:endParaRPr lang="ko-KR" altLang="en-US" sz="6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90220"/>
              </p:ext>
            </p:extLst>
          </p:nvPr>
        </p:nvGraphicFramePr>
        <p:xfrm>
          <a:off x="1841196" y="1860223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28384"/>
              </p:ext>
            </p:extLst>
          </p:nvPr>
        </p:nvGraphicFramePr>
        <p:xfrm>
          <a:off x="1848738" y="534175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8848" y="3056399"/>
            <a:ext cx="7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3" idx="0"/>
          </p:cNvCxnSpPr>
          <p:nvPr/>
        </p:nvCxnSpPr>
        <p:spPr>
          <a:xfrm rot="5400000" flipH="1" flipV="1">
            <a:off x="1290101" y="2285252"/>
            <a:ext cx="696065" cy="846230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28384" y="34592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cxnSp>
        <p:nvCxnSpPr>
          <p:cNvPr id="29" name="꺾인 연결선 28"/>
          <p:cNvCxnSpPr>
            <a:stCxn id="28" idx="0"/>
          </p:cNvCxnSpPr>
          <p:nvPr/>
        </p:nvCxnSpPr>
        <p:spPr>
          <a:xfrm rot="16200000" flipV="1">
            <a:off x="7689230" y="2598286"/>
            <a:ext cx="696059" cy="1025858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886" y="1145737"/>
            <a:ext cx="7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cxnSp>
        <p:nvCxnSpPr>
          <p:cNvPr id="33" name="꺾인 연결선 32"/>
          <p:cNvCxnSpPr>
            <a:stCxn id="32" idx="3"/>
          </p:cNvCxnSpPr>
          <p:nvPr/>
        </p:nvCxnSpPr>
        <p:spPr>
          <a:xfrm>
            <a:off x="1621226" y="1330403"/>
            <a:ext cx="592423" cy="805701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7704" y="6300028"/>
            <a:ext cx="12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1568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cxnSp>
        <p:nvCxnSpPr>
          <p:cNvPr id="37" name="꺾인 연결선 36"/>
          <p:cNvCxnSpPr>
            <a:stCxn id="36" idx="3"/>
          </p:cNvCxnSpPr>
          <p:nvPr/>
        </p:nvCxnSpPr>
        <p:spPr>
          <a:xfrm flipV="1">
            <a:off x="3183398" y="5435932"/>
            <a:ext cx="576064" cy="1048762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1059" y="1245432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메모리를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구분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하기 위해 지정하는 번호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7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메모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메모리 주소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79621" y="3269146"/>
            <a:ext cx="22405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41" idx="1"/>
          </p:cNvCxnSpPr>
          <p:nvPr/>
        </p:nvCxnSpPr>
        <p:spPr>
          <a:xfrm rot="16200000" flipH="1">
            <a:off x="5564621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33372" y="3921041"/>
            <a:ext cx="648072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1bit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89548" y="3269146"/>
            <a:ext cx="171507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/>
          <p:nvPr/>
        </p:nvCxnSpPr>
        <p:spPr>
          <a:xfrm rot="16200000" flipH="1">
            <a:off x="3920058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88808" y="3921041"/>
            <a:ext cx="773523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6" name="꺾인 연결선 45"/>
          <p:cNvCxnSpPr/>
          <p:nvPr/>
        </p:nvCxnSpPr>
        <p:spPr>
          <a:xfrm rot="16200000" flipH="1">
            <a:off x="1213652" y="3904585"/>
            <a:ext cx="395778" cy="14172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481731" y="3997405"/>
            <a:ext cx="773523" cy="351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7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메모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아래쪽 화살표 47"/>
          <p:cNvSpPr/>
          <p:nvPr/>
        </p:nvSpPr>
        <p:spPr>
          <a:xfrm>
            <a:off x="1416436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02123" y="4437112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D     6      C      5     E      9      B     F</a:t>
            </a:r>
          </a:p>
        </p:txBody>
      </p:sp>
      <p:sp>
        <p:nvSpPr>
          <p:cNvPr id="50" name="아래쪽 화살표 49"/>
          <p:cNvSpPr/>
          <p:nvPr/>
        </p:nvSpPr>
        <p:spPr>
          <a:xfrm>
            <a:off x="2352540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360652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4353153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5322387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6236755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7249084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8185188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메모리 주소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1100 0101 0010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 0111 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0010 0101 1111 1100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 1001 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 1101 0101 0001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1110 1000 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FC1 =&gt;	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ABC 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85CD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D63 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27CA =&gt;	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A47 =&gt;</a:t>
            </a:r>
          </a:p>
        </p:txBody>
      </p:sp>
    </p:spTree>
    <p:extLst>
      <p:ext uri="{BB962C8B-B14F-4D97-AF65-F5344CB8AC3E}">
        <p14:creationId xmlns:p14="http://schemas.microsoft.com/office/powerpoint/2010/main" val="18009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- 8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25570671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b="1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76056" y="3072782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110  101  001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5652120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453401" y="378839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236296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6055" y="4365104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6    5     1</a:t>
            </a:r>
          </a:p>
        </p:txBody>
      </p:sp>
    </p:spTree>
    <p:extLst>
      <p:ext uri="{BB962C8B-B14F-4D97-AF65-F5344CB8AC3E}">
        <p14:creationId xmlns:p14="http://schemas.microsoft.com/office/powerpoint/2010/main" val="28543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4415" y="1051663"/>
            <a:ext cx="6495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0xAD);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8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("C\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tLanguage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("Hello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지움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\b\b\n");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("Hi\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rBye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~~!\n");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("\"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너 내 동료가 되라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!!\"");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return;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문자열 내부에서 사용되는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명령어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31333"/>
              </p:ext>
            </p:extLst>
          </p:nvPr>
        </p:nvGraphicFramePr>
        <p:xfrm>
          <a:off x="1621369" y="2669342"/>
          <a:ext cx="60960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/>
                <a:gridCol w="4449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Escape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기능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‘\n’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Enter(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다음줄 로 이동</a:t>
                      </a:r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‘\r’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Carriage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 Return(</a:t>
                      </a:r>
                      <a:r>
                        <a:rPr lang="ko-KR" altLang="en-US" b="0" baseline="0" dirty="0" smtClean="0">
                          <a:latin typeface="HY강B" pitchFamily="18" charset="-127"/>
                          <a:ea typeface="HY강B" pitchFamily="18" charset="-127"/>
                        </a:rPr>
                        <a:t>줄의 처음으로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‘\b’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Back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 Space(</a:t>
                      </a:r>
                      <a:r>
                        <a:rPr lang="ko-KR" altLang="en-US" b="0" baseline="0" dirty="0" smtClean="0">
                          <a:latin typeface="HY강B" pitchFamily="18" charset="-127"/>
                          <a:ea typeface="HY강B" pitchFamily="18" charset="-127"/>
                        </a:rPr>
                        <a:t>커서를 한 칸 왼쪽으로 이동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‘\t’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Tap(Tap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크기 만큼 이동</a:t>
                      </a:r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‘\”’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‘“’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출력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1796129"/>
            <a:ext cx="763284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5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("[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안내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]");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인터넷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변경하세요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통신사 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관계없이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현금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en-US" altLang="ko-KR" sz="1950" dirty="0">
                <a:latin typeface="+mj-lt"/>
                <a:ea typeface="HY강B" pitchFamily="18" charset="-127"/>
              </a:rPr>
              <a:t>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등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40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만원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+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할인 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37%%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!!");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("&lt;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대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지워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 "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 9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천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가능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통화버튼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(☎)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눌러주세요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4350" y="5189366"/>
            <a:ext cx="7128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Escape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문자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사용하여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하시오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기존의 내용을 지워선 안됨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HY강M" charset="-127"/>
              <a:ea typeface="HY강M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%%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c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언어에서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Literal % (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문자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%)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의미 한다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9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얕은샘물M" pitchFamily="18" charset="-127"/>
                <a:ea typeface="HY얕은샘물M" pitchFamily="18" charset="-127"/>
              </a:rPr>
              <a:t>값을 출력하기 위한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얕은샘물M" pitchFamily="18" charset="-127"/>
                <a:ea typeface="HY얕은샘물M" pitchFamily="18" charset="-127"/>
              </a:rPr>
              <a:t>저장공간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48886"/>
              </p:ext>
            </p:extLst>
          </p:nvPr>
        </p:nvGraphicFramePr>
        <p:xfrm>
          <a:off x="1621369" y="2669342"/>
          <a:ext cx="6096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/>
                <a:gridCol w="4449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서식문자</a:t>
                      </a:r>
                      <a:endParaRPr lang="ko-KR" altLang="en-US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기능</a:t>
                      </a:r>
                      <a:endParaRPr lang="ko-KR" altLang="en-US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%d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(Decimal)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(Float)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%lf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(Double)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%c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단일문자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%s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문자열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%o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(Octal) 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%x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en-US" altLang="ko-KR" b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HexaDecimal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en-US" altLang="ko-KR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%p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주소값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 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출력</a:t>
                      </a:r>
                      <a:endParaRPr lang="en-US" altLang="ko-KR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159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#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include&lt;</a:t>
            </a:r>
            <a:r>
              <a:rPr lang="en-US" altLang="ko-KR" sz="22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%d\n", 5, 10, 5 + 10);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\n", 5, 10, 5 + 10);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%d\n", 5,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10.5);</a:t>
            </a: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정수형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%d\n", 10.5);</a:t>
            </a: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%.2f\n", 10.5);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1118</Words>
  <Application>Microsoft Office PowerPoint</Application>
  <PresentationFormat>화면 슬라이드 쇼(4:3)</PresentationFormat>
  <Paragraphs>730</Paragraphs>
  <Slides>34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굴림</vt:lpstr>
      <vt:lpstr>Arial</vt:lpstr>
      <vt:lpstr>HY견고딕</vt:lpstr>
      <vt:lpstr>HY강M</vt:lpstr>
      <vt:lpstr>맑은 고딕</vt:lpstr>
      <vt:lpstr>HY강B</vt:lpstr>
      <vt:lpstr>Yoon 윤고딕 520_TT</vt:lpstr>
      <vt:lpstr>HY헤드라인M</vt:lpstr>
      <vt:lpstr>HY얕은샘물M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A-00</cp:lastModifiedBy>
  <cp:revision>273</cp:revision>
  <dcterms:created xsi:type="dcterms:W3CDTF">2013-09-05T09:43:46Z</dcterms:created>
  <dcterms:modified xsi:type="dcterms:W3CDTF">2023-04-03T09:40:57Z</dcterms:modified>
</cp:coreProperties>
</file>