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04" r:id="rId2"/>
    <p:sldId id="278" r:id="rId3"/>
    <p:sldId id="279" r:id="rId4"/>
    <p:sldId id="267" r:id="rId5"/>
    <p:sldId id="338" r:id="rId6"/>
    <p:sldId id="306" r:id="rId7"/>
    <p:sldId id="316" r:id="rId8"/>
    <p:sldId id="320" r:id="rId9"/>
    <p:sldId id="323" r:id="rId10"/>
    <p:sldId id="347" r:id="rId11"/>
    <p:sldId id="339" r:id="rId12"/>
    <p:sldId id="340" r:id="rId13"/>
    <p:sldId id="341" r:id="rId14"/>
    <p:sldId id="342" r:id="rId15"/>
    <p:sldId id="324" r:id="rId16"/>
    <p:sldId id="317" r:id="rId17"/>
    <p:sldId id="314" r:id="rId18"/>
    <p:sldId id="329" r:id="rId19"/>
    <p:sldId id="344" r:id="rId20"/>
    <p:sldId id="343" r:id="rId21"/>
    <p:sldId id="346" r:id="rId22"/>
    <p:sldId id="345" r:id="rId23"/>
    <p:sldId id="318" r:id="rId24"/>
  </p:sldIdLst>
  <p:sldSz cx="9144000" cy="6858000" type="screen4x3"/>
  <p:notesSz cx="6858000" cy="9144000"/>
  <p:embeddedFontLst>
    <p:embeddedFont>
      <p:font typeface="HY강M" charset="-127"/>
      <p:regular r:id="rId26"/>
    </p:embeddedFont>
    <p:embeddedFont>
      <p:font typeface="HY강B" charset="-127"/>
      <p:regular r:id="rId27"/>
    </p:embeddedFont>
    <p:embeddedFont>
      <p:font typeface="HY헤드라인M" pitchFamily="18" charset="-127"/>
      <p:regular r:id="rId28"/>
    </p:embeddedFont>
    <p:embeddedFont>
      <p:font typeface="Yoon 윤고딕 520_TT" charset="-127"/>
      <p:regular r:id="rId29"/>
    </p:embeddedFont>
    <p:embeddedFont>
      <p:font typeface="Segoe UI Black" pitchFamily="34" charset="0"/>
      <p:bold r:id="rId30"/>
      <p:boldItalic r:id="rId31"/>
    </p:embeddedFont>
    <p:embeddedFont>
      <p:font typeface="HY견고딕" pitchFamily="18" charset="-127"/>
      <p:regular r:id="rId32"/>
    </p:embeddedFont>
    <p:embeddedFont>
      <p:font typeface="맑은 고딕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04" autoAdjust="0"/>
  </p:normalViewPr>
  <p:slideViewPr>
    <p:cSldViewPr>
      <p:cViewPr>
        <p:scale>
          <a:sx n="125" d="100"/>
          <a:sy n="125" d="100"/>
        </p:scale>
        <p:origin x="-1224" y="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3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403648" y="2199634"/>
            <a:ext cx="6751264" cy="2652521"/>
            <a:chOff x="1061096" y="1024642"/>
            <a:chExt cx="7704856" cy="20317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8552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주석처리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44947" y="2932087"/>
            <a:ext cx="6268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프로젝트 상의 일부 코드를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빌드에서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제외 시킨다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단축키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설정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Ctrl +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/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Ctrl + Shift +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/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47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988840"/>
            <a:ext cx="72728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100;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+ 1;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'B';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%c\n",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76392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01161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‘A’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4325" y="31757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13218" y="3175722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27013" y="335699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6392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101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28792" y="419802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00392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‘B’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48600" y="419802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95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4051 " pathEditMode="relative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4052 L 0.00035 0.13357 " pathEditMode="relative" ptsTypes="AA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3357 L 0.00052 0.1794 " pathEditMode="relative" ptsTypes="AA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9" grpId="0" animBg="1"/>
      <p:bldP spid="19" grpId="1" animBg="1"/>
      <p:bldP spid="7" grpId="0"/>
      <p:bldP spid="21" grpId="0"/>
      <p:bldP spid="26" grpId="0" animBg="1"/>
      <p:bldP spid="26" grpId="1" animBg="1"/>
      <p:bldP spid="26" grpId="2" animBg="1"/>
      <p:bldP spid="26" grpId="3" animBg="1"/>
      <p:bldP spid="28" grpId="0" animBg="1"/>
      <p:bldP spid="18" grpId="0" animBg="1"/>
      <p:bldP spid="30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988840"/>
            <a:ext cx="7272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5, ret;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ret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("ret = %d\n", ret);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("ret = %c\n", ret);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85076" y="25781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8240" y="22319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5865" y="22319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27013" y="335699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0307" y="25781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2707" y="32542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32515" y="32542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ret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48897" y="25781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0954" y="2231901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96336" y="32542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80205" y="2712561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‘A’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4461" y="2692268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70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54102"/>
              </p:ext>
            </p:extLst>
          </p:nvPr>
        </p:nvGraphicFramePr>
        <p:xfrm>
          <a:off x="4254208" y="3881666"/>
          <a:ext cx="4196094" cy="7315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99349"/>
                <a:gridCol w="699349"/>
                <a:gridCol w="699349"/>
                <a:gridCol w="699349"/>
                <a:gridCol w="699349"/>
                <a:gridCol w="69934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67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68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9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4213 " pathEditMode="relative" ptsTypes="AA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4214 L 0.00034 0.13102 " pathEditMode="relative" ptsTypes="AA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/>
      <p:bldP spid="21" grpId="0"/>
      <p:bldP spid="26" grpId="0" animBg="1"/>
      <p:bldP spid="26" grpId="1" animBg="1"/>
      <p:bldP spid="26" grpId="2" animBg="1"/>
      <p:bldP spid="28" grpId="0" animBg="1"/>
      <p:bldP spid="18" grpId="0" animBg="1"/>
      <p:bldP spid="20" grpId="0" animBg="1"/>
      <p:bldP spid="22" grpId="0" animBg="1"/>
      <p:bldP spid="24" grpId="0"/>
      <p:bldP spid="25" grpId="0" animBg="1"/>
      <p:bldP spid="2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26232"/>
            <a:ext cx="7272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1.5f;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727013" y="299438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552904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405253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5371" y="8377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암시적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형변환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01589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23656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76056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3919" y="185127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46901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9930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8" name="직선 화살표 연결선 7"/>
          <p:cNvCxnSpPr>
            <a:stCxn id="36" idx="1"/>
            <a:endCxn id="33" idx="3"/>
          </p:cNvCxnSpPr>
          <p:nvPr/>
        </p:nvCxnSpPr>
        <p:spPr>
          <a:xfrm flipH="1">
            <a:off x="6075784" y="2593540"/>
            <a:ext cx="871117" cy="0"/>
          </a:xfrm>
          <a:prstGeom prst="straightConnector1">
            <a:avLst/>
          </a:prstGeom>
          <a:ln w="254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30443" y="2329606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52" name="직선 화살표 연결선 51"/>
          <p:cNvCxnSpPr>
            <a:stCxn id="33" idx="3"/>
            <a:endCxn id="36" idx="1"/>
          </p:cNvCxnSpPr>
          <p:nvPr/>
        </p:nvCxnSpPr>
        <p:spPr>
          <a:xfrm>
            <a:off x="6075784" y="2593540"/>
            <a:ext cx="871117" cy="0"/>
          </a:xfrm>
          <a:prstGeom prst="straightConnector1">
            <a:avLst/>
          </a:prstGeom>
          <a:ln w="254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55103" y="2355323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1.5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30441" y="2324546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1.0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1600" y="6237312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HY강B" pitchFamily="18" charset="-127"/>
                <a:ea typeface="HY강B" pitchFamily="18" charset="-127"/>
              </a:rPr>
              <a:t>c</a:t>
            </a:r>
            <a:r>
              <a:rPr lang="en-US" altLang="ko-KR" sz="2600" dirty="0" smtClean="0">
                <a:latin typeface="HY강B" pitchFamily="18" charset="-127"/>
                <a:ea typeface="HY강B" pitchFamily="18" charset="-127"/>
              </a:rPr>
              <a:t>har &lt;  </a:t>
            </a:r>
            <a:r>
              <a:rPr lang="en-US" altLang="ko-KR" sz="2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600" dirty="0" smtClean="0">
                <a:latin typeface="HY강B" pitchFamily="18" charset="-127"/>
                <a:ea typeface="HY강B" pitchFamily="18" charset="-127"/>
              </a:rPr>
              <a:t> &lt; long </a:t>
            </a:r>
            <a:r>
              <a:rPr lang="en-US" altLang="ko-KR" sz="2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600" dirty="0" smtClean="0">
                <a:latin typeface="HY강B" pitchFamily="18" charset="-127"/>
                <a:ea typeface="HY강B" pitchFamily="18" charset="-127"/>
              </a:rPr>
              <a:t> &lt; unsigned </a:t>
            </a:r>
            <a:r>
              <a:rPr lang="en-US" altLang="ko-KR" sz="2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600" dirty="0" smtClean="0">
                <a:latin typeface="HY강B" pitchFamily="18" charset="-127"/>
                <a:ea typeface="HY강B" pitchFamily="18" charset="-127"/>
              </a:rPr>
              <a:t> &lt; float &lt; double</a:t>
            </a:r>
            <a:endParaRPr lang="ko-KR" altLang="en-US" sz="2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4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3888 " pathEditMode="relative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3889 L 0.00035 0.13102 " pathEditMode="relative" ptsTypes="AA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3102 L 0.00052 0.21713 " pathEditMode="relative" ptsTypes="AA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51" grpId="0"/>
      <p:bldP spid="55" grpId="0"/>
      <p:bldP spid="55" grpId="1"/>
      <p:bldP spid="56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626232"/>
            <a:ext cx="7272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1.5f;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("%d\n",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721558" y="573325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552904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405253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5371" y="8377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명시적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형변환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01589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23656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76056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3919" y="185127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48260" y="2327794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26248" y="2327794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1.0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46900" y="21933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9930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43966" y="355882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66033" y="39050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72820" y="4030194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1" name="직선 화살표 연결선 60"/>
          <p:cNvCxnSpPr>
            <a:endCxn id="58" idx="0"/>
          </p:cNvCxnSpPr>
          <p:nvPr/>
        </p:nvCxnSpPr>
        <p:spPr>
          <a:xfrm flipH="1">
            <a:off x="6442097" y="2589404"/>
            <a:ext cx="504803" cy="1315649"/>
          </a:xfrm>
          <a:prstGeom prst="straightConnector1">
            <a:avLst/>
          </a:prstGeom>
          <a:ln w="254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01889" y="329721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＋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6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4" grpId="0"/>
      <p:bldP spid="58" grpId="0" animBg="1"/>
      <p:bldP spid="60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5616" y="2009489"/>
            <a:ext cx="763284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10; 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float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10.5; 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double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Dnum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10.1; 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char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printf("%d 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+        =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%d\n", Num, Fnum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,                      );</a:t>
            </a:r>
            <a:endParaRPr lang="pt-BR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printf("%.2f + %.2lf = %d\n", Fnum, Dnum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,                         );</a:t>
            </a:r>
            <a:endParaRPr lang="pt-BR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printf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("     +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%d = %.2lf", ch, Num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,                         );</a:t>
            </a:r>
            <a:endParaRPr lang="pt-BR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=============================================================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4350" y="5402726"/>
            <a:ext cx="712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코드를 실행파일과 같이 뜨도록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빈칸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채우시오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4267572"/>
            <a:ext cx="432048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96927" y="4506456"/>
            <a:ext cx="416912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74488" y="4252424"/>
            <a:ext cx="1440160" cy="22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83846" y="4514076"/>
            <a:ext cx="1617129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86548" y="4767177"/>
            <a:ext cx="288032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54618" y="4764008"/>
            <a:ext cx="1605905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scanf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1914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1914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9632" y="1014262"/>
            <a:ext cx="190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scanf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611143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표준 입력장치인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키보드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통하여 응용프로그램이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실행하는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원하는 정보를 입력하여 변수에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표준함수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형식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: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서식문자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",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변수의주소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변수의주소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변수의주소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...);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08617"/>
              </p:ext>
            </p:extLst>
          </p:nvPr>
        </p:nvGraphicFramePr>
        <p:xfrm>
          <a:off x="1259632" y="3140968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정수 입력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num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("%d", &amp;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num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16860"/>
              </p:ext>
            </p:extLst>
          </p:nvPr>
        </p:nvGraphicFramePr>
        <p:xfrm>
          <a:off x="3563888" y="3140968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실수 입력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float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fnum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("%f", &amp;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fnum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43593"/>
              </p:ext>
            </p:extLst>
          </p:nvPr>
        </p:nvGraphicFramePr>
        <p:xfrm>
          <a:off x="1259632" y="4293096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단일문자 입력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char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("%c", &amp;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37097"/>
              </p:ext>
            </p:extLst>
          </p:nvPr>
        </p:nvGraphicFramePr>
        <p:xfrm>
          <a:off x="3563888" y="4293096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문자열 입력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char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str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[10];</a:t>
                      </a:r>
                    </a:p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("%s",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str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173797" y="3346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95864" y="3692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48264" y="4368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228641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num1, num2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, sum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sum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num1 + num2;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+ %d = %d", num1, num2, sum);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44404" y="184969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66471" y="219591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18871" y="287199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6077" y="184969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8144" y="219591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20544" y="287199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30253" y="184969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52320" y="219591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04720" y="287199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sum(300)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1742634" y="364502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3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9259 " pathEditMode="relative" ptsTypes="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9259 L 0.00035 0.13796 " pathEditMode="relative" ptsTypes="AA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2" grpId="1" animBg="1"/>
      <p:bldP spid="42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162623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name[10];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이름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("%s", name);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내 이름은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%s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.", name);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42" name="갈매기형 수장 41"/>
          <p:cNvSpPr/>
          <p:nvPr/>
        </p:nvSpPr>
        <p:spPr>
          <a:xfrm>
            <a:off x="1723281" y="299695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`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10758" y="3216357"/>
            <a:ext cx="3077666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487699" y="3503007"/>
            <a:ext cx="747053" cy="275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name(200)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5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875 " pathEditMode="relative" ptsTypes="AA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31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scanf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1136645"/>
            <a:ext cx="7272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&gt;</a:t>
            </a:r>
            <a:endParaRPr lang="ko-KR" altLang="en-US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void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[256];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문자열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("%s",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주소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%p\n",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(“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str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주소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%p\n",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(“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str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%s\n",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42" name="갈매기형 수장 41"/>
          <p:cNvSpPr/>
          <p:nvPr/>
        </p:nvSpPr>
        <p:spPr>
          <a:xfrm>
            <a:off x="1726658" y="217361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7944" y="36308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10011" y="39770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62411" y="46531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10758" y="2296255"/>
            <a:ext cx="3077666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487699" y="2582905"/>
            <a:ext cx="747053" cy="275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tr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9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4305 " pathEditMode="relative" ptsTypes="AA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4305 L -0.00087 0.13611 " pathEditMode="relative" ptsTypes="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13611 L -0.00069 0.21944 " pathEditMode="relative" ptsTypes="AA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2" grpId="3" animBg="1"/>
      <p:bldP spid="25" grpId="0"/>
      <p:bldP spid="26" grpId="0" animBg="1"/>
      <p:bldP spid="27" grpId="0" animBg="1"/>
      <p:bldP spid="31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1750760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num1,num2;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[10];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실수 입력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문자열 입력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("%s", &amp;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정수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두개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입력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scanf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("%d %d", &amp;num1, &amp;num2);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("num1 = %d\nnum2 = %d\nFnum = %f\nstr\n", num1, num2, Fnum, str);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552904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1405253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05371" y="8377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65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444403"/>
            <a:ext cx="73441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알파벳을 입력 받아 해당 알파벳 다음순서의 알파벳을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실수를 입력 받아 출력하시오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국어 수학 영어 점수를 받아 그 합계와 평균을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이름과 나이를 입력 받아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변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변 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03648" y="2432663"/>
            <a:ext cx="6751264" cy="2031744"/>
            <a:chOff x="1061096" y="1024642"/>
            <a:chExt cx="7704856" cy="20317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8552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변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19758" y="3140968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변하는 수 이며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공간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하나의 변수는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하나의 정보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 담을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변 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1600" y="1020655"/>
            <a:ext cx="7848872" cy="2696376"/>
            <a:chOff x="1061096" y="1024642"/>
            <a:chExt cx="7704856" cy="2587203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234098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변수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선언 규칙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15616" y="1668639"/>
            <a:ext cx="627862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중복된 이름을 변수로 사용할 수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영문자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숫자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언더바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_ 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사용할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☞한글은 사용 가능하나 지양하는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편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변수명의 첫 문자는 반드시 영문자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언더바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_ 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이어야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예약어는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변수명으로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사용할 수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변수명에서는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알파벳의 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소문자가 구분된다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내에 공백은 둘 수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있어야 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19" name="갈매기형 수장 18"/>
          <p:cNvSpPr/>
          <p:nvPr/>
        </p:nvSpPr>
        <p:spPr>
          <a:xfrm>
            <a:off x="1487184" y="40080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339533" y="40080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1948" y="3893694"/>
            <a:ext cx="117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사용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600" y="4269114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Atents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C_Language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- Class_5		- _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Underbar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487184" y="529838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339533" y="529838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9533" y="5172868"/>
            <a:ext cx="15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5559500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- \(&gt;_&lt;)/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♥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- Add Sum	- 247GG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2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변 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559193" y="154199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411542" y="154199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648" y="1364788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예약어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69343"/>
              </p:ext>
            </p:extLst>
          </p:nvPr>
        </p:nvGraphicFramePr>
        <p:xfrm>
          <a:off x="1629383" y="2158117"/>
          <a:ext cx="6551032" cy="29667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637758"/>
                <a:gridCol w="1637758"/>
                <a:gridCol w="1637758"/>
                <a:gridCol w="16377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auto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double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struct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break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else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Long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switch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case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enum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register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typedef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char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exturn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return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union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const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float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short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unsigned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continue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for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signed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void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default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goto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sizeof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volatile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do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if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static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while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882386"/>
            <a:ext cx="190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1479267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변수공간에 담을 수 있는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자료의 형태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692233"/>
              </p:ext>
            </p:extLst>
          </p:nvPr>
        </p:nvGraphicFramePr>
        <p:xfrm>
          <a:off x="1240576" y="2708920"/>
          <a:ext cx="7507887" cy="26644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3192"/>
                <a:gridCol w="1728192"/>
                <a:gridCol w="2736304"/>
                <a:gridCol w="18001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smtClean="0">
                          <a:latin typeface="HY강B" pitchFamily="18" charset="-127"/>
                          <a:ea typeface="HY강B" pitchFamily="18" charset="-127"/>
                        </a:rPr>
                        <a:t>종류</a:t>
                      </a:r>
                      <a:endParaRPr lang="ko-KR" altLang="en-US" sz="205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smtClean="0">
                          <a:latin typeface="HY강B" pitchFamily="18" charset="-127"/>
                          <a:ea typeface="HY강B" pitchFamily="18" charset="-127"/>
                        </a:rPr>
                        <a:t>표기법</a:t>
                      </a:r>
                      <a:endParaRPr lang="ko-KR" altLang="en-US" sz="205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smtClean="0">
                          <a:latin typeface="HY강B" pitchFamily="18" charset="-127"/>
                          <a:ea typeface="HY강B" pitchFamily="18" charset="-127"/>
                        </a:rPr>
                        <a:t>표현범위</a:t>
                      </a:r>
                      <a:endParaRPr lang="ko-KR" altLang="en-US" sz="205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err="1" smtClean="0">
                          <a:latin typeface="HY강B" pitchFamily="18" charset="-127"/>
                          <a:ea typeface="HY강B" pitchFamily="18" charset="-127"/>
                        </a:rPr>
                        <a:t>자료형</a:t>
                      </a:r>
                      <a:r>
                        <a:rPr lang="ko-KR" altLang="en-US" sz="2050" b="1" dirty="0" smtClean="0">
                          <a:latin typeface="HY강B" pitchFamily="18" charset="-127"/>
                          <a:ea typeface="HY강B" pitchFamily="18" charset="-127"/>
                        </a:rPr>
                        <a:t> 크기</a:t>
                      </a:r>
                      <a:endParaRPr lang="ko-KR" altLang="en-US" sz="205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HY강B" pitchFamily="18" charset="-127"/>
                          <a:ea typeface="HY강B" pitchFamily="18" charset="-127"/>
                        </a:rPr>
                        <a:t>정수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sz="20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약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-21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억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~ 21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억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HY강B" pitchFamily="18" charset="-127"/>
                          <a:ea typeface="HY강B" pitchFamily="18" charset="-127"/>
                        </a:rPr>
                        <a:t>unsigned </a:t>
                      </a:r>
                      <a:r>
                        <a:rPr lang="en-US" altLang="ko-KR" sz="2000" b="1" dirty="0" err="1" smtClean="0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sz="20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약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~ 42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HY강B" pitchFamily="18" charset="-127"/>
                          <a:ea typeface="HY강B" pitchFamily="18" charset="-127"/>
                        </a:rPr>
                        <a:t>소수점 수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HY강B" pitchFamily="18" charset="-127"/>
                          <a:ea typeface="HY강B" pitchFamily="18" charset="-127"/>
                        </a:rPr>
                        <a:t>float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-3.4*10</a:t>
                      </a:r>
                      <a:r>
                        <a:rPr lang="en-US" altLang="ko-KR" sz="14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38 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~ 3.4*10</a:t>
                      </a:r>
                      <a:r>
                        <a:rPr lang="en-US" altLang="ko-KR" sz="14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38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</a:t>
                      </a:r>
                      <a:endParaRPr lang="en-US" altLang="ko-KR" sz="1400" b="1" i="0" kern="1200" baseline="0" dirty="0" smtClean="0">
                        <a:solidFill>
                          <a:schemeClr val="tx1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유효 범위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소수점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6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자리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</a:t>
                      </a:r>
                      <a:endParaRPr lang="en-US" altLang="ko-KR" sz="1800" b="1" i="0" kern="1200" baseline="30000" dirty="0" smtClean="0">
                        <a:solidFill>
                          <a:schemeClr val="tx1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HY강B" pitchFamily="18" charset="-127"/>
                          <a:ea typeface="HY강B" pitchFamily="18" charset="-127"/>
                        </a:rPr>
                        <a:t>double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-1.79*10</a:t>
                      </a:r>
                      <a:r>
                        <a:rPr lang="en-US" altLang="ko-KR" sz="14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308</a:t>
                      </a:r>
                      <a:r>
                        <a:rPr lang="ko-KR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 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~ 1.79*10</a:t>
                      </a:r>
                      <a:r>
                        <a:rPr lang="en-US" altLang="ko-KR" sz="14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308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유효 범위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소수점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자리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8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HY강B" pitchFamily="18" charset="-127"/>
                          <a:ea typeface="HY강B" pitchFamily="18" charset="-127"/>
                        </a:rPr>
                        <a:t>문자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char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latin typeface="HY강B" pitchFamily="18" charset="-127"/>
                          <a:ea typeface="HY강B" pitchFamily="18" charset="-127"/>
                        </a:rPr>
                        <a:t>-128~127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en-US" altLang="ko-KR" sz="1400" b="1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갈매기형 수장 18"/>
          <p:cNvSpPr/>
          <p:nvPr/>
        </p:nvSpPr>
        <p:spPr>
          <a:xfrm>
            <a:off x="1559193" y="21660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411542" y="21660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1660" y="201242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종류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988840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age = 20;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weight = 75.6, height = 180.53;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나의 나이는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%d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.\n", age);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나의 몸무게는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%.1f(kg)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n",weight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나의 키는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%.2f(cm)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.\n", height);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1920" y="2158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04320" y="283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71728" y="2158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75.6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8" y="283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weight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9853" y="181189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8746" y="181189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36296" y="2158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180.53</a:t>
            </a:r>
            <a:endParaRPr lang="ko-KR" altLang="en-US" sz="27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8696" y="283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height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3314" y="181189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27013" y="335699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0.00017 0.04167 " pathEditMode="relative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20" grpId="0" animBg="1"/>
      <p:bldP spid="7" grpId="0"/>
      <p:bldP spid="21" grpId="0"/>
      <p:bldP spid="22" grpId="0" animBg="1"/>
      <p:bldP spid="24" grpId="0" animBg="1"/>
      <p:bldP spid="25" grpId="0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609</Words>
  <Application>Microsoft Office PowerPoint</Application>
  <PresentationFormat>화면 슬라이드 쇼(4:3)</PresentationFormat>
  <Paragraphs>406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Arial</vt:lpstr>
      <vt:lpstr>HY강M</vt:lpstr>
      <vt:lpstr>HY강B</vt:lpstr>
      <vt:lpstr>HY헤드라인M</vt:lpstr>
      <vt:lpstr>Yoon 윤고딕 520_TT</vt:lpstr>
      <vt:lpstr>Segoe UI Black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292</cp:revision>
  <dcterms:created xsi:type="dcterms:W3CDTF">2013-09-05T09:43:46Z</dcterms:created>
  <dcterms:modified xsi:type="dcterms:W3CDTF">2022-12-06T06:20:35Z</dcterms:modified>
</cp:coreProperties>
</file>