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9" r:id="rId6"/>
    <p:sldId id="263" r:id="rId7"/>
    <p:sldId id="262" r:id="rId8"/>
    <p:sldId id="264" r:id="rId9"/>
    <p:sldId id="265" r:id="rId10"/>
    <p:sldId id="266" r:id="rId11"/>
    <p:sldId id="258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8" autoAdjust="0"/>
  </p:normalViewPr>
  <p:slideViewPr>
    <p:cSldViewPr>
      <p:cViewPr>
        <p:scale>
          <a:sx n="90" d="100"/>
          <a:sy n="90" d="100"/>
        </p:scale>
        <p:origin x="-78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60B11-D38A-4B61-823E-8B0874834190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432A8-DFA1-4027-9043-4EB06DA9FF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以上幾種，或是其他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可連線到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Developers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頁面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的瀏覽器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可以安裝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APP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的手機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v9.6.0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v9.6.5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32A8-DFA1-4027-9043-4EB06DA9FF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432A8-DFA1-4027-9043-4EB06DA9FF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華康棒棒體W5" panose="040F0509000000000000" pitchFamily="81" charset="-120"/>
          <a:ea typeface="華康棒棒體W5" panose="040F0509000000000000" pitchFamily="81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53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lh6.googleusercontent.com/Hz1F9LVWqhJTXrYJDPJXCz2j8NfaGila7P3fBaZKJ8ojmKAGh7SBFp8biEq5l4KFMR0yLUmpYZUXuXd4Ss_A8-UHO10A0G8C8gnBek2KWJFzqgsOX6-Qwyky0INi7rPrDlSLT_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7534"/>
            <a:ext cx="57340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 smtClean="0"/>
              <a:t>前言與使用族群</a:t>
            </a:r>
            <a:endParaRPr lang="en-US" altLang="zh-TW" b="1" dirty="0" smtClean="0"/>
          </a:p>
          <a:p>
            <a:r>
              <a:rPr lang="zh-TW" altLang="en-US" b="1" dirty="0" smtClean="0"/>
              <a:t>系統特色</a:t>
            </a:r>
            <a:endParaRPr lang="en-US" altLang="zh-TW" b="1" dirty="0"/>
          </a:p>
          <a:p>
            <a:r>
              <a:rPr lang="zh-TW" altLang="en-US" b="1" dirty="0" smtClean="0"/>
              <a:t>系統架構</a:t>
            </a:r>
            <a:endParaRPr lang="en-US" altLang="zh-TW" b="1" dirty="0" smtClean="0"/>
          </a:p>
          <a:p>
            <a:r>
              <a:rPr lang="zh-TW" altLang="en-US" b="1" dirty="0"/>
              <a:t>使用</a:t>
            </a:r>
            <a:r>
              <a:rPr lang="zh-TW" altLang="en-US" b="1" dirty="0" smtClean="0"/>
              <a:t>環境</a:t>
            </a:r>
            <a:endParaRPr lang="en-US" altLang="zh-TW" b="1" dirty="0" smtClean="0"/>
          </a:p>
          <a:p>
            <a:r>
              <a:rPr lang="en-US" altLang="zh-TW" b="1" dirty="0" smtClean="0"/>
              <a:t>SWOT</a:t>
            </a:r>
            <a:r>
              <a:rPr lang="zh-TW" altLang="en-US" b="1" dirty="0" smtClean="0"/>
              <a:t>分析</a:t>
            </a:r>
            <a:endParaRPr lang="en-US" altLang="zh-TW" b="1" dirty="0" smtClean="0"/>
          </a:p>
          <a:p>
            <a:r>
              <a:rPr lang="zh-TW" altLang="en-US" b="1" dirty="0" smtClean="0"/>
              <a:t>相關系統比較</a:t>
            </a:r>
            <a:endParaRPr lang="en-US" altLang="zh-TW" b="1" dirty="0" smtClean="0"/>
          </a:p>
          <a:p>
            <a:r>
              <a:rPr lang="zh-TW" altLang="en-US" b="1" dirty="0" smtClean="0"/>
              <a:t>實機展示</a:t>
            </a:r>
            <a:endParaRPr lang="en-US" altLang="zh-TW" b="1" dirty="0" smtClean="0"/>
          </a:p>
          <a:p>
            <a:r>
              <a:rPr lang="zh-TW" altLang="en-US" b="1" dirty="0" smtClean="0"/>
              <a:t>未來展望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9753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前言與使用族群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9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系統</a:t>
            </a:r>
            <a:r>
              <a:rPr lang="zh-TW" altLang="en-US" b="1" dirty="0" smtClean="0"/>
              <a:t>特色</a:t>
            </a:r>
            <a:endParaRPr lang="zh-TW" altLang="en-US" dirty="0"/>
          </a:p>
        </p:txBody>
      </p:sp>
      <p:pic>
        <p:nvPicPr>
          <p:cNvPr id="1026" name="Picture 2" descr="C:\Users\Zoey\Desktop\107專題\Medicine-you-know\Artist\右上圖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75606"/>
            <a:ext cx="1561103" cy="15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oey\Desktop\107專題\Medicine-you-know\Artist\右下圖示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7614"/>
            <a:ext cx="1561103" cy="15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oey\Desktop\107專題\Medicine-you-know\Artist\左圖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55726"/>
            <a:ext cx="1558095" cy="15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21919" y="332318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藥物小</a:t>
            </a:r>
            <a:r>
              <a:rPr lang="zh-TW" altLang="en-US" dirty="0" smtClean="0"/>
              <a:t>知識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34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oey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863" y="453471"/>
            <a:ext cx="1055146" cy="105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oey\AppData\Local\Microsoft\Windows\INetCache\IE\C8GVJXHC\cloud-159946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55" y="1767174"/>
            <a:ext cx="1498178" cy="8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4667455" y="3363838"/>
            <a:ext cx="2597059" cy="1655525"/>
            <a:chOff x="4034903" y="3003798"/>
            <a:chExt cx="2597059" cy="1655525"/>
          </a:xfrm>
        </p:grpSpPr>
        <p:pic>
          <p:nvPicPr>
            <p:cNvPr id="2052" name="Picture 4" descr="C:\Users\Zoey\AppData\Local\Microsoft\Windows\INetCache\IE\8Z077AQ3\computer-3036166_960_72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50" b="94531" l="1667" r="99063">
                          <a14:foregroundMark x1="69375" y1="44375" x2="69375" y2="44375"/>
                          <a14:foregroundMark x1="63021" y1="61563" x2="60104" y2="32969"/>
                          <a14:foregroundMark x1="78333" y1="21563" x2="65625" y2="38750"/>
                          <a14:foregroundMark x1="66042" y1="40625" x2="81667" y2="66719"/>
                          <a14:foregroundMark x1="95625" y1="16563" x2="89688" y2="73594"/>
                          <a14:foregroundMark x1="90104" y1="73594" x2="38958" y2="71719"/>
                          <a14:foregroundMark x1="39375" y1="71719" x2="47813" y2="22813"/>
                          <a14:foregroundMark x1="47813" y1="24063" x2="94792" y2="15313"/>
                          <a14:foregroundMark x1="90104" y1="18438" x2="80833" y2="53906"/>
                          <a14:foregroundMark x1="74063" y1="36875" x2="83854" y2="48281"/>
                          <a14:foregroundMark x1="86771" y1="55313" x2="58854" y2="62813"/>
                          <a14:foregroundMark x1="43125" y1="57188" x2="70729" y2="60313"/>
                          <a14:foregroundMark x1="46563" y1="67344" x2="60938" y2="2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4903" y="3003798"/>
              <a:ext cx="2483288" cy="165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87500" l="538" r="97312">
                          <a14:foregroundMark x1="5376" y1="45833" x2="5376" y2="45833"/>
                          <a14:foregroundMark x1="12903" y1="41667" x2="12903" y2="41667"/>
                          <a14:foregroundMark x1="26344" y1="50000" x2="26344" y2="50000"/>
                          <a14:foregroundMark x1="39785" y1="52083" x2="39785" y2="52083"/>
                          <a14:foregroundMark x1="50000" y1="54167" x2="50000" y2="54167"/>
                          <a14:foregroundMark x1="54301" y1="56250" x2="54301" y2="56250"/>
                          <a14:foregroundMark x1="58065" y1="54167" x2="58065" y2="54167"/>
                          <a14:foregroundMark x1="65591" y1="54167" x2="65591" y2="54167"/>
                          <a14:foregroundMark x1="68817" y1="54167" x2="68817" y2="54167"/>
                          <a14:foregroundMark x1="75269" y1="62500" x2="75269" y2="62500"/>
                          <a14:foregroundMark x1="81720" y1="60417" x2="81720" y2="60417"/>
                          <a14:foregroundMark x1="88710" y1="50000" x2="88710" y2="50000"/>
                          <a14:foregroundMark x1="93011" y1="50000" x2="93011" y2="50000"/>
                          <a14:foregroundMark x1="92473" y1="66667" x2="92473" y2="6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8780">
              <a:off x="4949445" y="3326727"/>
              <a:ext cx="1682517" cy="434197"/>
            </a:xfrm>
            <a:prstGeom prst="rect">
              <a:avLst/>
            </a:prstGeom>
            <a:noFill/>
            <a:ln>
              <a:noFill/>
            </a:ln>
            <a:scene3d>
              <a:camera prst="perspectiveContrasting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 descr="C:\Users\Zoey\Desktop\107專題\美工用圖\大頭貼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86" b="99023" l="3516" r="92285">
                          <a14:foregroundMark x1="26172" y1="13965" x2="26172" y2="139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6293">
              <a:off x="5316990" y="3618201"/>
              <a:ext cx="557749" cy="557749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perspectiveHeroicExtremeLeftFacing"/>
              <a:lightRig rig="contrasting" dir="t">
                <a:rot lat="0" lon="0" rev="3000000"/>
              </a:lightRig>
            </a:scene3d>
            <a:sp3d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875713" y="2581654"/>
            <a:ext cx="1101131" cy="2006320"/>
            <a:chOff x="1166613" y="2761853"/>
            <a:chExt cx="836101" cy="1672201"/>
          </a:xfrm>
        </p:grpSpPr>
        <p:pic>
          <p:nvPicPr>
            <p:cNvPr id="2056" name="Picture 8" descr="C:\Users\Zoey\Desktop\smartphone-2354577_960_720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13" y="2761853"/>
              <a:ext cx="836101" cy="1672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/>
            <p:cNvPicPr>
              <a:picLocks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8"/>
            <a:stretch/>
          </p:blipFill>
          <p:spPr bwMode="auto">
            <a:xfrm>
              <a:off x="1222870" y="2933647"/>
              <a:ext cx="724383" cy="131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7" name="Picture 9" descr="C:\Users\Zoey\Desktop\database-glyph-black-icon-png_2918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44" b="94844" l="8594" r="93438">
                        <a14:foregroundMark x1="59688" y1="39688" x2="59688" y2="39688"/>
                        <a14:foregroundMark x1="63125" y1="54844" x2="63125" y2="54844"/>
                        <a14:foregroundMark x1="61406" y1="66406" x2="61406" y2="66406"/>
                        <a14:foregroundMark x1="51563" y1="79844" x2="51563" y2="7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66" y="727203"/>
            <a:ext cx="1550615" cy="15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弧形接點 11"/>
          <p:cNvCxnSpPr/>
          <p:nvPr/>
        </p:nvCxnSpPr>
        <p:spPr>
          <a:xfrm rot="5400000" flipH="1" flipV="1">
            <a:off x="1064953" y="1223852"/>
            <a:ext cx="1518700" cy="1033084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弧形接點 45"/>
          <p:cNvCxnSpPr>
            <a:cxnSpLocks noChangeAspect="1"/>
          </p:cNvCxnSpPr>
          <p:nvPr/>
        </p:nvCxnSpPr>
        <p:spPr>
          <a:xfrm rot="10740000" flipH="1" flipV="1">
            <a:off x="3626276" y="946817"/>
            <a:ext cx="1319985" cy="875255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弧形接點 49"/>
          <p:cNvCxnSpPr>
            <a:cxnSpLocks noChangeAspect="1"/>
          </p:cNvCxnSpPr>
          <p:nvPr/>
        </p:nvCxnSpPr>
        <p:spPr>
          <a:xfrm rot="10800000">
            <a:off x="3179970" y="1552029"/>
            <a:ext cx="1837071" cy="2978116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弧形接點 50"/>
          <p:cNvCxnSpPr>
            <a:cxnSpLocks noChangeAspect="1"/>
          </p:cNvCxnSpPr>
          <p:nvPr/>
        </p:nvCxnSpPr>
        <p:spPr>
          <a:xfrm rot="18720000" flipH="1" flipV="1">
            <a:off x="6368080" y="1864249"/>
            <a:ext cx="1247417" cy="827138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弧形接點 51"/>
          <p:cNvCxnSpPr>
            <a:cxnSpLocks noChangeAspect="1"/>
          </p:cNvCxnSpPr>
          <p:nvPr/>
        </p:nvCxnSpPr>
        <p:spPr>
          <a:xfrm rot="7500000" flipH="1" flipV="1">
            <a:off x="6025158" y="1270471"/>
            <a:ext cx="1319983" cy="875255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弧形接點 52"/>
          <p:cNvCxnSpPr>
            <a:cxnSpLocks noChangeAspect="1"/>
          </p:cNvCxnSpPr>
          <p:nvPr/>
        </p:nvCxnSpPr>
        <p:spPr>
          <a:xfrm rot="16200000" flipH="1" flipV="1">
            <a:off x="1793186" y="1746820"/>
            <a:ext cx="1087396" cy="721033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弧形接點 53"/>
          <p:cNvCxnSpPr>
            <a:cxnSpLocks noChangeAspect="1"/>
          </p:cNvCxnSpPr>
          <p:nvPr/>
        </p:nvCxnSpPr>
        <p:spPr>
          <a:xfrm flipH="1" flipV="1">
            <a:off x="3532733" y="1556785"/>
            <a:ext cx="1087396" cy="721033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39552" y="734203"/>
            <a:ext cx="1704313" cy="830997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查詢藥物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提醒用藥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查詢附近院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所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35696" y="2571750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提醒用藥訊息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院所資訊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marL="285750" indent="-285750">
              <a:buFont typeface="華康流隸體" panose="03000709000000000000" pitchFamily="65" charset="-120"/>
              <a:buChar char="․"/>
            </a:pP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藥物小知識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827639" y="3715101"/>
            <a:ext cx="1210588" cy="584775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發布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藥物小知識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636405" y="195486"/>
            <a:ext cx="1415772" cy="1077218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藥物關鍵字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用藥時間資訊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GPS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定位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使用者資訊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243550" y="-857250"/>
            <a:ext cx="2639555" cy="857250"/>
          </a:xfrm>
        </p:spPr>
        <p:txBody>
          <a:bodyPr>
            <a:normAutofit/>
          </a:bodyPr>
          <a:lstStyle/>
          <a:p>
            <a:r>
              <a:rPr lang="zh-TW" altLang="en-US" b="1" dirty="0"/>
              <a:t>系統</a:t>
            </a:r>
            <a:r>
              <a:rPr lang="zh-TW" altLang="en-US" b="1" dirty="0" smtClean="0"/>
              <a:t>架構</a:t>
            </a:r>
            <a:endParaRPr lang="zh-TW" altLang="en-US" dirty="0"/>
          </a:p>
        </p:txBody>
      </p:sp>
      <p:cxnSp>
        <p:nvCxnSpPr>
          <p:cNvPr id="29" name="弧形接點 28"/>
          <p:cNvCxnSpPr>
            <a:cxnSpLocks noChangeAspect="1"/>
          </p:cNvCxnSpPr>
          <p:nvPr/>
        </p:nvCxnSpPr>
        <p:spPr>
          <a:xfrm rot="15900000" flipH="1" flipV="1">
            <a:off x="6615240" y="2588021"/>
            <a:ext cx="2018470" cy="1338407"/>
          </a:xfrm>
          <a:prstGeom prst="curvedConnector2">
            <a:avLst/>
          </a:prstGeom>
          <a:ln w="41275"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734971" y="955563"/>
            <a:ext cx="1620957" cy="584775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使用者資訊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使用者藥物記錄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505885" y="2283718"/>
            <a:ext cx="1210588" cy="338554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使用者資訊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428441" y="3215467"/>
            <a:ext cx="1005403" cy="584775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使用者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藥物記錄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707445" y="1917301"/>
            <a:ext cx="1005403" cy="830997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藥物資料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提醒記錄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  <a:latin typeface="華康流隸體" panose="03000709000000000000" pitchFamily="65" charset="-120"/>
              <a:ea typeface="華康流隸體" panose="03000709000000000000" pitchFamily="65" charset="-120"/>
            </a:endParaRPr>
          </a:p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  <a:latin typeface="華康流隸體" panose="03000709000000000000" pitchFamily="65" charset="-120"/>
                <a:ea typeface="華康流隸體" panose="03000709000000000000" pitchFamily="65" charset="-120"/>
              </a:rPr>
              <a:t>院所資料</a:t>
            </a:r>
          </a:p>
        </p:txBody>
      </p:sp>
    </p:spTree>
    <p:extLst>
      <p:ext uri="{BB962C8B-B14F-4D97-AF65-F5344CB8AC3E}">
        <p14:creationId xmlns:p14="http://schemas.microsoft.com/office/powerpoint/2010/main" val="25890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使用</a:t>
            </a:r>
            <a:r>
              <a:rPr lang="zh-TW" altLang="en-US" b="1" dirty="0" smtClean="0"/>
              <a:t>環境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瀏覽器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59" b="95122" l="2273" r="97403">
                        <a14:foregroundMark x1="66883" y1="42073" x2="66883" y2="42073"/>
                        <a14:foregroundMark x1="53571" y1="71951" x2="53571" y2="71951"/>
                        <a14:foregroundMark x1="73052" y1="70122" x2="73052" y2="70122"/>
                        <a14:foregroundMark x1="72727" y1="70122" x2="72727" y2="70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9702"/>
            <a:ext cx="2933700" cy="1562100"/>
          </a:xfrm>
        </p:spPr>
      </p:pic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手機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23678"/>
            <a:ext cx="1794470" cy="1794470"/>
          </a:xfrm>
        </p:spPr>
      </p:pic>
    </p:spTree>
    <p:extLst>
      <p:ext uri="{BB962C8B-B14F-4D97-AF65-F5344CB8AC3E}">
        <p14:creationId xmlns:p14="http://schemas.microsoft.com/office/powerpoint/2010/main" val="310656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SWOT</a:t>
            </a:r>
            <a:r>
              <a:rPr lang="zh-TW" altLang="en-US" b="1" dirty="0" smtClean="0"/>
              <a:t>分析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45789"/>
              </p:ext>
            </p:extLst>
          </p:nvPr>
        </p:nvGraphicFramePr>
        <p:xfrm>
          <a:off x="535381" y="1511935"/>
          <a:ext cx="8073238" cy="299910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4036619"/>
                <a:gridCol w="403661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優勢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(S)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劣勢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(W)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採用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OCR(</a:t>
                      </a: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光學字元辨識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)</a:t>
                      </a: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功能，省去打字的麻煩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及時回覆使用者之問題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資料採用政府及藥師公會，具一定的公信力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拍攝環境的光線不足會影響判斷結果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沒有藥物交叉作用的資料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目前實際上線人數</a:t>
                      </a:r>
                      <a:r>
                        <a:rPr lang="en-US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50</a:t>
                      </a:r>
                      <a:r>
                        <a:rPr lang="zh-CN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人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 </a:t>
                      </a:r>
                      <a:endParaRPr lang="zh-TW" sz="1200" b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機會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(O)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威脅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(T)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  <a:tr h="101790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省去另外下載</a:t>
                      </a: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APP</a:t>
                      </a: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的麻煩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增加使用者查詢的意願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 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沒有醫師建議那麼符合自身症狀 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342900" lvl="0" indent="-342900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2000" b="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相同功能的藥但不同的藥廠會有不同的外觀或者成分有些微不同</a:t>
                      </a:r>
                      <a:endParaRPr lang="zh-TW" sz="1200" b="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8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相關系統</a:t>
            </a:r>
            <a:r>
              <a:rPr lang="zh-TW" altLang="en-US" b="1" dirty="0" smtClean="0"/>
              <a:t>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975264"/>
              </p:ext>
            </p:extLst>
          </p:nvPr>
        </p:nvGraphicFramePr>
        <p:xfrm>
          <a:off x="971599" y="1038970"/>
          <a:ext cx="7128792" cy="396035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49997"/>
                <a:gridCol w="1893407"/>
                <a:gridCol w="1893407"/>
                <a:gridCol w="1891981"/>
              </a:tblGrid>
              <a:tr h="950052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en-US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 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 smtClean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</a:t>
                      </a: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你知道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endParaRPr lang="en-US" altLang="zh-CN" sz="1400" dirty="0" smtClean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 smtClean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微笑</a:t>
                      </a: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藥師藥局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國立成大醫院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藥你健康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942768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功能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查詢藥物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提醒用藥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查詢附近院所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藥物小知識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/>
                </a:tc>
                <a:tc>
                  <a:txBody>
                    <a:bodyPr/>
                    <a:lstStyle/>
                    <a:p>
                      <a:pPr marL="504000" lvl="0" indent="-342900" algn="just" defTabSz="914400" rtl="0" eaLnBrk="1" latinLnBrk="0" hangingPunct="1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  <a:cs typeface="+mn-cs"/>
                        </a:rPr>
                        <a:t>線上諮詢服務</a:t>
                      </a:r>
                      <a:endParaRPr lang="zh-TW" sz="1400" kern="1200" dirty="0">
                        <a:solidFill>
                          <a:schemeClr val="tx1"/>
                        </a:solidFill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  <a:cs typeface="+mn-cs"/>
                      </a:endParaRPr>
                    </a:p>
                    <a:p>
                      <a:pPr marL="504000" lvl="0" indent="-342900" algn="just" defTabSz="914400" rtl="0" eaLnBrk="1" latinLnBrk="0" hangingPunct="1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  <a:cs typeface="+mn-cs"/>
                        </a:rPr>
                        <a:t>特價商品推薦</a:t>
                      </a:r>
                      <a:endParaRPr lang="zh-TW" sz="1400" kern="1200" dirty="0">
                        <a:solidFill>
                          <a:schemeClr val="tx1"/>
                        </a:solidFill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  <a:cs typeface="+mn-cs"/>
                      </a:endParaRPr>
                    </a:p>
                  </a:txBody>
                  <a:tcPr marL="13177" marR="53179" marT="0" marB="0"/>
                </a:tc>
                <a:tc>
                  <a:txBody>
                    <a:bodyPr/>
                    <a:lstStyle/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藥品資訊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處方用藥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衛教園地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  <a:p>
                      <a:pPr marL="504000" lvl="0" indent="-342900" algn="just">
                        <a:lnSpc>
                          <a:spcPts val="1800"/>
                        </a:lnSpc>
                        <a:buFont typeface="Wingdings"/>
                        <a:buChar char=""/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用藥提醒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/>
                </a:tc>
              </a:tr>
              <a:tr h="269731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資料來源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中華民國藥師公會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醫師的內隱知識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成大醫院所用之藥品資料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403139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回覆時效性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立刻得到回覆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需要等待醫師回覆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立刻得到回覆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550847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佔用手機</a:t>
                      </a:r>
                      <a:r>
                        <a:rPr lang="zh-TW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儲存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空間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包含在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LINE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裡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包含在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LINE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裡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7.85MB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  <a:tr h="656353"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目標族群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針對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50~80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歲會使用</a:t>
                      </a:r>
                      <a:r>
                        <a:rPr lang="en-US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LINE</a:t>
                      </a: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之中老年人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有線上諮詢需求之人</a:t>
                      </a:r>
                      <a:endParaRPr lang="zh-TW" sz="105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ts val="1800"/>
                        </a:lnSpc>
                      </a:pPr>
                      <a:r>
                        <a:rPr lang="zh-CN" sz="1400" dirty="0">
                          <a:effectLst/>
                          <a:latin typeface="華康鋼筆體W2" panose="03000209000000000000" pitchFamily="65" charset="-120"/>
                          <a:ea typeface="華康鋼筆體W2" panose="03000209000000000000" pitchFamily="65" charset="-120"/>
                        </a:rPr>
                        <a:t>該醫院就診之病患</a:t>
                      </a:r>
                      <a:endParaRPr lang="zh-TW" sz="1050" dirty="0">
                        <a:effectLst/>
                        <a:latin typeface="華康鋼筆體W2" panose="03000209000000000000" pitchFamily="65" charset="-120"/>
                        <a:ea typeface="華康鋼筆體W2" panose="03000209000000000000" pitchFamily="65" charset="-120"/>
                      </a:endParaRPr>
                    </a:p>
                  </a:txBody>
                  <a:tcPr marL="13177" marR="53179" marT="0" marB="0"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9582"/>
            <a:ext cx="864096" cy="864096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1" y="1126451"/>
            <a:ext cx="783531" cy="7835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27" y="1126451"/>
            <a:ext cx="808747" cy="8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實機</a:t>
            </a:r>
            <a:r>
              <a:rPr lang="zh-TW" altLang="en-US" b="1" dirty="0" smtClean="0"/>
              <a:t>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1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336</Words>
  <Application>Microsoft Office PowerPoint</Application>
  <PresentationFormat>如螢幕大小 (16:9)</PresentationFormat>
  <Paragraphs>102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目錄</vt:lpstr>
      <vt:lpstr>前言與使用族群</vt:lpstr>
      <vt:lpstr>系統特色</vt:lpstr>
      <vt:lpstr>系統架構</vt:lpstr>
      <vt:lpstr>使用環境</vt:lpstr>
      <vt:lpstr>SWOT分析</vt:lpstr>
      <vt:lpstr>相關系統比較</vt:lpstr>
      <vt:lpstr>實機展示</vt:lpstr>
      <vt:lpstr>未來展望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Zoey</dc:creator>
  <cp:lastModifiedBy>Zoey</cp:lastModifiedBy>
  <cp:revision>22</cp:revision>
  <dcterms:created xsi:type="dcterms:W3CDTF">2019-05-06T16:24:48Z</dcterms:created>
  <dcterms:modified xsi:type="dcterms:W3CDTF">2019-05-13T19:58:35Z</dcterms:modified>
</cp:coreProperties>
</file>