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embeddedFontLst>
    <p:embeddedFont>
      <p:font typeface="Century Schoolbook" panose="02040604050505020304" pitchFamily="18" charset="0"/>
      <p:regular r:id="rId10"/>
      <p:bold r:id="rId11"/>
      <p:italic r:id="rId12"/>
      <p:boldItalic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iJpeBY3QwKO6ct9SRM3I4U2Xo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l-PL" dirty="0"/>
              <a:t>Klasa asocjacji oznaczana jest linią przerywaną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l-PL" dirty="0"/>
              <a:t>Nazwa klasy asocjacji umieszona jest nad linią oraz w klasie asocjacji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l-PL" dirty="0"/>
              <a:t>Używając klasy asocjacji Job w tym przypadku</a:t>
            </a:r>
            <a:endParaRPr dirty="0"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1639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35140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38284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5078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13395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82754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46050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5034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60363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71910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93086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42225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07475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30695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12253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388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336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pl-PL"/>
              <a:t>1.12 Klasa asocjacji (11.5)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idx="1"/>
          </p:nvPr>
        </p:nvSpPr>
        <p:spPr>
          <a:xfrm>
            <a:off x="821074" y="688020"/>
            <a:ext cx="3617761" cy="532671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GB" sz="24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pl-PL" sz="2400" dirty="0" err="1"/>
              <a:t>Association</a:t>
            </a:r>
            <a:r>
              <a:rPr lang="pl-PL" sz="2400" dirty="0"/>
              <a:t> klasyfikuje zestaw krotek reprezentujących powiązania między typowanymi instancjami. </a:t>
            </a:r>
            <a:endParaRPr lang="en-GB" sz="24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pl-PL" sz="2400" dirty="0" err="1"/>
              <a:t>AssociationClass</a:t>
            </a:r>
            <a:r>
              <a:rPr lang="pl-PL" sz="2400" dirty="0"/>
              <a:t> jest jednocześnie </a:t>
            </a:r>
            <a:r>
              <a:rPr lang="pl-PL" sz="2400" dirty="0" err="1"/>
              <a:t>Association</a:t>
            </a:r>
            <a:r>
              <a:rPr lang="pl-PL" sz="2400" dirty="0"/>
              <a:t> i Class oraz posiada własny zestaw cech.</a:t>
            </a:r>
            <a:endParaRPr lang="en-GB" sz="2400" dirty="0"/>
          </a:p>
        </p:txBody>
      </p:sp>
      <p:pic>
        <p:nvPicPr>
          <p:cNvPr id="102" name="Google Shape;102;p3" descr="Association Classes"/>
          <p:cNvPicPr preferRelativeResize="0"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7" b="89879" l="8436" r="94552">
                        <a14:foregroundMark x1="8436" y1="28745" x2="9139" y2="18219"/>
                        <a14:foregroundMark x1="75747" y1="30769" x2="77153" y2="20648"/>
                        <a14:foregroundMark x1="90158" y1="27530" x2="91388" y2="24696"/>
                        <a14:foregroundMark x1="55712" y1="80567" x2="47100" y2="64372"/>
                        <a14:foregroundMark x1="47100" y1="64372" x2="49561" y2="68421"/>
                        <a14:foregroundMark x1="48682" y1="62753" x2="49033" y2="25506"/>
                        <a14:foregroundMark x1="49033" y1="25506" x2="23726" y2="23482"/>
                        <a14:foregroundMark x1="30228" y1="30769" x2="32689" y2="31579"/>
                        <a14:foregroundMark x1="25132" y1="24291" x2="35852" y2="34008"/>
                        <a14:foregroundMark x1="35852" y1="34008" x2="45870" y2="57085"/>
                        <a14:foregroundMark x1="45870" y1="57085" x2="73989" y2="30364"/>
                        <a14:foregroundMark x1="73989" y1="30364" x2="60457" y2="22267"/>
                        <a14:foregroundMark x1="60457" y1="22267" x2="26714" y2="20243"/>
                        <a14:foregroundMark x1="26714" y1="20243" x2="26714" y2="26316"/>
                        <a14:foregroundMark x1="92794" y1="18623" x2="94552" y2="22672"/>
                      </a14:backgroundRemoval>
                    </a14:imgEffect>
                  </a14:imgLayer>
                </a14:imgProps>
              </a:ext>
            </a:extLst>
          </a:blip>
          <a:stretch/>
        </p:blipFill>
        <p:spPr>
          <a:xfrm>
            <a:off x="4960031" y="1777120"/>
            <a:ext cx="7231969" cy="31459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1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/>
          <a:stretch/>
        </p:blipFill>
        <p:spPr>
          <a:xfrm>
            <a:off x="1806859" y="1131994"/>
            <a:ext cx="8580159" cy="45903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idx="1"/>
          </p:nvPr>
        </p:nvSpPr>
        <p:spPr>
          <a:xfrm>
            <a:off x="369666" y="679142"/>
            <a:ext cx="9728683" cy="573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59999"/>
              <a:buNone/>
            </a:pPr>
            <a:endParaRPr sz="2000"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59999"/>
              <a:buNone/>
            </a:pPr>
            <a:r>
              <a:rPr lang="pl-PL" sz="2000" dirty="0"/>
              <a:t>1. </a:t>
            </a:r>
            <a:r>
              <a:rPr lang="pl-PL" sz="2000" b="1" dirty="0"/>
              <a:t>Typowana:</a:t>
            </a:r>
            <a:r>
              <a:rPr lang="pl-PL" sz="2000" dirty="0"/>
              <a:t> Klasy asocjacji mogą być typowane, co oznacza, że powiązania między instancjami są określone przez ich klasy.</a:t>
            </a:r>
            <a:endParaRPr sz="2000"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59999"/>
              <a:buNone/>
            </a:pPr>
            <a:r>
              <a:rPr lang="pl-PL" sz="2000" dirty="0"/>
              <a:t>2. </a:t>
            </a:r>
            <a:r>
              <a:rPr lang="pl-PL" sz="2000" b="1" dirty="0"/>
              <a:t>Skierowana:</a:t>
            </a:r>
            <a:r>
              <a:rPr lang="pl-PL" sz="2000" dirty="0"/>
              <a:t> Asocjacje mogą być skierowane, co oznacza, że reprezentują kierunek relacji między instancjami.</a:t>
            </a:r>
            <a:endParaRPr sz="2000"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59999"/>
              <a:buNone/>
            </a:pPr>
            <a:r>
              <a:rPr lang="pl-PL" sz="2000" dirty="0"/>
              <a:t>3. </a:t>
            </a:r>
            <a:r>
              <a:rPr lang="pl-PL" sz="2000" b="1" dirty="0"/>
              <a:t>Nazwana:</a:t>
            </a:r>
            <a:r>
              <a:rPr lang="pl-PL" sz="2000" dirty="0"/>
              <a:t> Asocjacje mogą mieć nazwy, które opisują ich relacje między instancjami w sposób zrozumiały dla użytkownika.</a:t>
            </a:r>
            <a:endParaRPr sz="2000"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59999"/>
              <a:buNone/>
            </a:pPr>
            <a:r>
              <a:rPr lang="pl-PL" sz="2000" dirty="0"/>
              <a:t>4. </a:t>
            </a:r>
            <a:r>
              <a:rPr lang="pl-PL" sz="2000" b="1" dirty="0"/>
              <a:t>Atrybuty:</a:t>
            </a:r>
            <a:r>
              <a:rPr lang="pl-PL" sz="2000" dirty="0"/>
              <a:t> Klasy asocjacji mogą posiadać atrybuty, które opisują dodatkowe informacje dotyczące relacji między instancjami.</a:t>
            </a:r>
            <a:endParaRPr sz="2000"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59999"/>
              <a:buNone/>
            </a:pPr>
            <a:r>
              <a:rPr lang="pl-PL" sz="2000" dirty="0"/>
              <a:t>5. </a:t>
            </a:r>
            <a:r>
              <a:rPr lang="pl-PL" sz="2000" b="1" dirty="0"/>
              <a:t>Wielokrotność:</a:t>
            </a:r>
            <a:r>
              <a:rPr lang="pl-PL" sz="2000" dirty="0"/>
              <a:t> Asocjacje mogą mieć określone ograniczenia co do ilości instancji, które mogą być powiązane między sobą.</a:t>
            </a:r>
            <a:endParaRPr sz="2000"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59999"/>
              <a:buNone/>
            </a:pPr>
            <a:r>
              <a:rPr lang="pl-PL" sz="2000" dirty="0"/>
              <a:t>6. </a:t>
            </a:r>
            <a:r>
              <a:rPr lang="pl-PL" sz="2000" b="1" dirty="0"/>
              <a:t>Asocjacje klasowe:</a:t>
            </a:r>
            <a:r>
              <a:rPr lang="pl-PL" sz="2000" dirty="0"/>
              <a:t> Klasy asocjacji mogą być traktowane jako obiekty, co pozwala na dodatkowe operacje i funkcje, takie jak dziedziczenie czy metody.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1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3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4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5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4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6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7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8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/>
          <a:stretch/>
        </p:blipFill>
        <p:spPr>
          <a:xfrm>
            <a:off x="1125370" y="1738986"/>
            <a:ext cx="9941259" cy="33800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21A1D4-16F1-F738-A2DC-AC50A1A05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59959"/>
            <a:ext cx="8596668" cy="5891916"/>
          </a:xfrm>
        </p:spPr>
        <p:txBody>
          <a:bodyPr>
            <a:normAutofit/>
          </a:bodyPr>
          <a:lstStyle/>
          <a:p>
            <a:r>
              <a:rPr lang="pl-PL" sz="2000" dirty="0"/>
              <a:t>Krotność: Diagram pokazuje, że Person (osoba) może być powiązana z zerem lub większą ilością </a:t>
            </a:r>
            <a:r>
              <a:rPr lang="pl-PL" sz="2000" dirty="0" err="1"/>
              <a:t>Jobs</a:t>
            </a:r>
            <a:r>
              <a:rPr lang="pl-PL" sz="2000" dirty="0"/>
              <a:t> (prac), co wskazuje * przy Person, oraz że Company (firma) może mieć powiązaną jedną lub więcej </a:t>
            </a:r>
            <a:r>
              <a:rPr lang="pl-PL" sz="2000" dirty="0" err="1"/>
              <a:t>Jobs</a:t>
            </a:r>
            <a:r>
              <a:rPr lang="pl-PL" sz="2000" dirty="0"/>
              <a:t> (prac), co wskazuje 1..* przy Company.</a:t>
            </a:r>
          </a:p>
          <a:p>
            <a:r>
              <a:rPr lang="pl-PL" sz="2000" dirty="0"/>
              <a:t>Atrybuty: Asocjacja Job posiada atrybut </a:t>
            </a:r>
            <a:r>
              <a:rPr lang="pl-PL" sz="2000" dirty="0" err="1"/>
              <a:t>salary</a:t>
            </a:r>
            <a:r>
              <a:rPr lang="pl-PL" sz="2000" dirty="0"/>
              <a:t> (wynagrodzenie), co sugeruje, że różne prace mogą mieć różne wynagrodzenia. Ten atrybut bezpośrednio odnosi się do relacji, a nie do jednostek Person lub Company.</a:t>
            </a:r>
          </a:p>
          <a:p>
            <a:r>
              <a:rPr lang="pl-PL" sz="2000" dirty="0"/>
              <a:t>Jasność modelowania: Poprzez użycie klasy asocjacyjnej, model utrzymuje atrybuty specyficzne dla relacji (takie jak </a:t>
            </a:r>
            <a:r>
              <a:rPr lang="pl-PL" sz="2000" dirty="0" err="1"/>
              <a:t>salary</a:t>
            </a:r>
            <a:r>
              <a:rPr lang="pl-PL" sz="2000" dirty="0"/>
              <a:t>) oddzielnie od atrybutów specyficznych dla jednostek (Person i Company). To może pomóc w utrzymaniu przejrzystego i zorganizowanego projektu.</a:t>
            </a:r>
          </a:p>
          <a:p>
            <a:r>
              <a:rPr lang="pl-PL" sz="2000" dirty="0"/>
              <a:t>Elastyczność: Jeśli w przyszłości potrzeba będzie dodać więcej atrybutów lub </a:t>
            </a:r>
            <a:r>
              <a:rPr lang="pl-PL" sz="2000" dirty="0" err="1"/>
              <a:t>zachowań</a:t>
            </a:r>
            <a:r>
              <a:rPr lang="pl-PL" sz="2000" dirty="0"/>
              <a:t> (metod) specyficznych dla relacji Job, mogą one zostać włączone do klasy asocjacyjnej bez zaśmiecania klas Person lub Company.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595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/>
          <a:stretch/>
        </p:blipFill>
        <p:spPr>
          <a:xfrm>
            <a:off x="2087867" y="1131994"/>
            <a:ext cx="8018143" cy="45903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344</Words>
  <Application>Microsoft Office PowerPoint</Application>
  <PresentationFormat>Panoramiczny</PresentationFormat>
  <Paragraphs>18</Paragraphs>
  <Slides>7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Century Schoolbook</vt:lpstr>
      <vt:lpstr>Arial</vt:lpstr>
      <vt:lpstr>Wingdings 3</vt:lpstr>
      <vt:lpstr>Trebuchet MS</vt:lpstr>
      <vt:lpstr>Faseta</vt:lpstr>
      <vt:lpstr>1.12 Klasa asocjacji (11.5)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1.12 Klasa asocjacji (11.5)</dc:title>
  <dc:creator>Wojciech Krzos</dc:creator>
  <cp:lastModifiedBy>Wojciech Krzos</cp:lastModifiedBy>
  <cp:revision>1</cp:revision>
  <dcterms:created xsi:type="dcterms:W3CDTF">2024-04-08T10:21:05Z</dcterms:created>
  <dcterms:modified xsi:type="dcterms:W3CDTF">2024-04-08T23:01:53Z</dcterms:modified>
</cp:coreProperties>
</file>