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0" r:id="rId4"/>
    <p:sldId id="257" r:id="rId5"/>
    <p:sldId id="259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9" y="14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32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26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27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15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05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60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1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1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38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7D999-1EB1-419E-8864-8612F108A0D6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0FD612-514B-461F-98DF-6AEF269CB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6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1832-2B26-F9D0-7E90-1E3E86557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1.13 </a:t>
            </a:r>
            <a:r>
              <a:rPr lang="en-GB" dirty="0" err="1"/>
              <a:t>Agregacja</a:t>
            </a:r>
            <a:r>
              <a:rPr lang="pl-PL" dirty="0"/>
              <a:t>,</a:t>
            </a:r>
            <a:r>
              <a:rPr lang="en-GB" dirty="0"/>
              <a:t> </a:t>
            </a:r>
            <a:r>
              <a:rPr lang="en-GB" dirty="0" err="1"/>
              <a:t>kompozycja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2ACC51B-B9F2-095C-B207-F70282E90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275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63654-A018-5039-4B05-20BF0C56F19F}"/>
              </a:ext>
            </a:extLst>
          </p:cNvPr>
          <p:cNvSpPr txBox="1"/>
          <p:nvPr/>
        </p:nvSpPr>
        <p:spPr>
          <a:xfrm>
            <a:off x="505460" y="451430"/>
            <a:ext cx="5399684" cy="618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Agregacja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kompozycja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podzbiorami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asocjacji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oznacza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że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specyficznymi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przypadkami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asocjacji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W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agregacji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kompozycji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obiekt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jednej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"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posiada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obiekt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innej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Agregacja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implikuje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relację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której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dziecko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może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istnieć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niezależnie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rodzica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Przykład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rodzic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Uczeń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dziecko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Usuń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Uczniowie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nadal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istnieją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Kompozycja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implikuje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relację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której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dziecko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może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istnieć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niezależnie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rodzica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Przykład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Dom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rodzic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Pokój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dziecko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Pokoje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istnieją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oddzielnie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Domu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026" name="Picture 2" descr="UML Composition vs Aggregation vs Association - Bellekens">
            <a:extLst>
              <a:ext uri="{FF2B5EF4-FFF2-40B4-BE49-F238E27FC236}">
                <a16:creationId xmlns:a16="http://schemas.microsoft.com/office/drawing/2014/main" id="{A0AB594C-BB81-3974-5F21-97A39D21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7155" y="451429"/>
            <a:ext cx="4965107" cy="574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6" name="Straight Connector 205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5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6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6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6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9BA6F1-6647-5D75-46E6-8C44C0C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Agregacja</a:t>
            </a:r>
          </a:p>
        </p:txBody>
      </p:sp>
      <p:pic>
        <p:nvPicPr>
          <p:cNvPr id="2050" name="Picture 2" descr="UML aggregation example">
            <a:extLst>
              <a:ext uri="{FF2B5EF4-FFF2-40B4-BE49-F238E27FC236}">
                <a16:creationId xmlns:a16="http://schemas.microsoft.com/office/drawing/2014/main" id="{8323D985-F058-1E69-F10E-1A28D2B9B7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686" y="934222"/>
            <a:ext cx="6348596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7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7375DF-9EE3-39DF-C262-3D186DBF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7308"/>
            <a:ext cx="8596668" cy="5272755"/>
          </a:xfrm>
        </p:spPr>
        <p:txBody>
          <a:bodyPr>
            <a:normAutofit/>
          </a:bodyPr>
          <a:lstStyle/>
          <a:p>
            <a:r>
              <a:rPr lang="pl-PL" sz="2400" b="1" dirty="0"/>
              <a:t>Definicja: </a:t>
            </a:r>
            <a:r>
              <a:rPr lang="pl-PL" sz="2400" dirty="0"/>
              <a:t>Agregacja to typ asocjacji, który reprezentuje relację "całość-część", gdzie części mogą istnieć niezależnie od całości.</a:t>
            </a:r>
          </a:p>
          <a:p>
            <a:r>
              <a:rPr lang="pl-PL" sz="2400" b="1" dirty="0"/>
              <a:t>Związki: </a:t>
            </a:r>
            <a:r>
              <a:rPr lang="pl-PL" sz="2400" dirty="0"/>
              <a:t>W agregacji, obiekt nadrzędny (całość) zawiera obiekty podrzędne (części), ale nie zarządza ich całkowicie ani nie odpowiada za ich cykl życia.</a:t>
            </a:r>
          </a:p>
          <a:p>
            <a:r>
              <a:rPr lang="pl-PL" sz="2400" b="1" dirty="0"/>
              <a:t>Przykład: </a:t>
            </a:r>
            <a:r>
              <a:rPr lang="pl-PL" sz="2400" dirty="0"/>
              <a:t>Przykładem agregacji może być sytuacja, gdzie kilka obiektów Pracownik jest powiązanych z obiektem Dział. Pracownicy mogą istnieć niezależnie od działu, do którego są przypisani.</a:t>
            </a:r>
          </a:p>
          <a:p>
            <a:r>
              <a:rPr lang="pl-PL" sz="2400" b="1" dirty="0"/>
              <a:t>UML: </a:t>
            </a:r>
            <a:r>
              <a:rPr lang="pl-PL" sz="2400" dirty="0"/>
              <a:t>W notacji UML agregacja jest zazwyczaj oznaczana za pomocą pustej diamentowej końcówki linii asocjacji, wychodzącej od klasy nadrzędnej do klasy podrzędnej.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585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E84B20-57C5-A9B3-F148-2A38A32C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Kompozycja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61966CC-19E2-C410-1038-84B06B43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966" y="934222"/>
            <a:ext cx="6054036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DE05EF-FF9D-D697-6D62-25CCBC96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00" y="571071"/>
            <a:ext cx="8596668" cy="5863912"/>
          </a:xfrm>
        </p:spPr>
        <p:txBody>
          <a:bodyPr>
            <a:normAutofit lnSpcReduction="10000"/>
          </a:bodyPr>
          <a:lstStyle/>
          <a:p>
            <a:r>
              <a:rPr lang="pl-PL" sz="2400" b="1" dirty="0"/>
              <a:t>Definicja: </a:t>
            </a:r>
            <a:r>
              <a:rPr lang="pl-PL" sz="2400" dirty="0"/>
              <a:t>Kompozycja to silniejsza forma agregacji z bardziej rygorystycznym powiązaniem; w tej relacji części nie mogą istnieć niezależnie od całości.</a:t>
            </a:r>
          </a:p>
          <a:p>
            <a:r>
              <a:rPr lang="pl-PL" sz="2400" b="1" dirty="0"/>
              <a:t>Zarządzanie cyklem życia: </a:t>
            </a:r>
            <a:r>
              <a:rPr lang="pl-PL" sz="2400" dirty="0"/>
              <a:t>W kompozycji, obiekt nadrzędny (całość) zarządza cyklem życia obiektów podrzędnych (części), co oznacza, że jeśli obiekt nadrzędny zostanie zniszczony, to i obiekty podrzędne również zostaną usunięte.</a:t>
            </a:r>
          </a:p>
          <a:p>
            <a:r>
              <a:rPr lang="pl-PL" sz="2400" b="1" dirty="0"/>
              <a:t>Przykład: </a:t>
            </a:r>
            <a:r>
              <a:rPr lang="pl-PL" sz="2400" dirty="0"/>
              <a:t>Typowym przykładem kompozycji jest relacja między obiektem Dom a obiektami Pokój. Pokoje (części) nie mają sensu bez Domu (całości) i zazwyczaj nie są przenoszone między domami.</a:t>
            </a:r>
          </a:p>
          <a:p>
            <a:r>
              <a:rPr lang="pl-PL" sz="2400" b="1" dirty="0"/>
              <a:t>UML: </a:t>
            </a:r>
            <a:r>
              <a:rPr lang="pl-PL" sz="2400" dirty="0"/>
              <a:t>W notacji UML kompozycja jest reprezentowana przez wypełnioną diamentową końcówkę linii asocjacji, łączącą klasę nadrzędną z klasami podrzędnymi.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012685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326</Words>
  <Application>Microsoft Office PowerPoint</Application>
  <PresentationFormat>Panoramiczny</PresentationFormat>
  <Paragraphs>14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Faseta</vt:lpstr>
      <vt:lpstr>1.13 Agregacja, kompozycja</vt:lpstr>
      <vt:lpstr>Prezentacja programu PowerPoint</vt:lpstr>
      <vt:lpstr>Prezentacja programu PowerPoint</vt:lpstr>
      <vt:lpstr>Agregacja</vt:lpstr>
      <vt:lpstr>Prezentacja programu PowerPoint</vt:lpstr>
      <vt:lpstr>Kompozycja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1.13 Agregacja, kompozycja</dc:title>
  <dc:creator>Wojciech Krzos</dc:creator>
  <cp:lastModifiedBy>Wojciech Krzos</cp:lastModifiedBy>
  <cp:revision>2</cp:revision>
  <dcterms:created xsi:type="dcterms:W3CDTF">2024-04-08T11:57:43Z</dcterms:created>
  <dcterms:modified xsi:type="dcterms:W3CDTF">2024-04-09T00:16:14Z</dcterms:modified>
</cp:coreProperties>
</file>