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7" y="1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D5C38F-83C9-2E5C-B0C1-55DBDCCB1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A2B996D-5CAB-56EC-F336-19E12B7CF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3097037-B25B-DDFE-00C7-C5FC0E75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E1-B43C-45C9-B5F3-867596A39C2D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CC3C19-C38C-6503-543C-38AD5A7C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7BCB9E-471C-374A-830F-813022B0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FBA6-298D-44B2-ACF2-0BDC94E74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43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7167FA-04C8-89D7-E1D5-ADE5AE17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1BD6846-B543-EC64-8E76-F82F087E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396D3A-9103-7CAF-7650-48700755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E1-B43C-45C9-B5F3-867596A39C2D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7AE7F6-30C6-D853-9480-77737B4D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94F9A0-39BE-9149-98AC-9516F37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FBA6-298D-44B2-ACF2-0BDC94E74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A55CCD7-9915-333F-4AB9-21257C5C2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B1BE4E2-D2E5-C2F0-B661-F14CCF78C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D03117-0DD1-FBCC-A3E0-6349FD57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E1-B43C-45C9-B5F3-867596A39C2D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557E93-F487-7699-FA03-DD61C717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03F6C0-4253-1CD9-B0D9-9061C3C5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FBA6-298D-44B2-ACF2-0BDC94E74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3ACC28-624F-18F9-F03A-4933E03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0D0AAE-7FEC-CD64-4F50-4A90696D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BEEECF-20AC-941B-2D4D-AF08488E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E1-B43C-45C9-B5F3-867596A39C2D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86B963-AD8A-0D14-178D-D46FB669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13A1C3-95EA-CFFA-9B57-67383F7D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FBA6-298D-44B2-ACF2-0BDC94E74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57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D1E75A-69DD-29B8-8B16-18333B31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C82A8A-8F3E-CE93-11FE-BFAC0EE77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07FFF9-9702-9489-DF9E-8369799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E1-B43C-45C9-B5F3-867596A39C2D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62134E-2C46-4F8E-82FC-6B89B8DD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3E1D5C-5285-C2C5-BEE1-90A16EC3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FBA6-298D-44B2-ACF2-0BDC94E74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14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F9DFBD-7141-A174-A7D1-D2614E7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F56172-D340-8A6A-49C5-57CB5A025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E62B84E-2165-8566-57B2-89A08FAFE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8DFD0F-51AA-E88F-A980-C633EF35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E1-B43C-45C9-B5F3-867596A39C2D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CD101A7-9342-F4D7-84A3-7F667DC0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3D4703-C50C-6802-42F9-7A50078E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FBA6-298D-44B2-ACF2-0BDC94E74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95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205573-9DB4-2A15-F3E6-B2C59539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C0B3D91-27E1-8133-BCF4-E4F085D03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880F0A0-8DEB-A13A-A421-11E68E1B3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2A8BABA-1174-0329-8BD6-BAEC9FE18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EDD9A2-42FF-FDB1-9D57-CC56A5CE6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B7CF735-FAC3-C1A4-6276-2FA48F15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E1-B43C-45C9-B5F3-867596A39C2D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47B7DE-EE28-0087-9E96-7A73C19D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982AE2A-90C6-1ABF-636E-CE84E5FF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FBA6-298D-44B2-ACF2-0BDC94E74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4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AC96BC-D2DB-298D-DD03-0AE4AF13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4DF6C3C-2C12-2AF6-7710-173EFE07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E1-B43C-45C9-B5F3-867596A39C2D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1E6C66F-CF10-5BF9-7079-A590B609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5A5B161-7006-F0B5-4273-4583D601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FBA6-298D-44B2-ACF2-0BDC94E74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6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A625F1C-76D7-6C83-51FC-51223C59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E1-B43C-45C9-B5F3-867596A39C2D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E6B1F2C-9053-7579-A19D-B7DB34C2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B930F97-81E5-DD5A-69FB-F078BDE2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FBA6-298D-44B2-ACF2-0BDC94E74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67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E7EB29-1D62-DD7E-7DF9-074C0367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D9B6F2-0DF6-56A4-1497-5C87FB2B7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165E02-73DF-14BA-9953-FF5978496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F25DF6-5A58-FE34-E051-79FF5498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E1-B43C-45C9-B5F3-867596A39C2D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787E24-16A0-795A-C027-DA2D17B8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F2F454D-56A4-8340-9F60-40AE8849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FBA6-298D-44B2-ACF2-0BDC94E74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19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714145-B0FB-9715-2808-527B20A1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52B87AE-4BBA-E6DE-6CB0-BDDF81ACD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9627BD6-0717-966B-E27A-292E367A7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BAD4310-34E3-2B6F-39CE-D2CCBDE3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E1-B43C-45C9-B5F3-867596A39C2D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5811E3-FD92-F31D-9725-DF2204D0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3987812-29A1-D254-CF9A-C3E7398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FBA6-298D-44B2-ACF2-0BDC94E74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01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E4A5E74-0AFC-ADE4-A4EC-B0148A9C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0767B6-38D1-8E1D-67F3-7F69EF6B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DCA78D-C133-2304-E0FE-620CA008A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209E1-B43C-45C9-B5F3-867596A39C2D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AB25C4-0D4F-3580-17CC-2D830E380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0890EB-17BD-AF6C-FA73-B1FB41907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8FBA6-298D-44B2-ACF2-0BDC94E74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1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2741D3-B1EA-2D28-B73A-3C573A8DE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1.2 Generalizacja (9.2.3.2)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25EBED5-A30D-0412-9538-0E034CE94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Relacja generalizacji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95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48747A-0D5E-B999-F039-6850EE6B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800"/>
            <a:ext cx="10515600" cy="3686400"/>
          </a:xfrm>
        </p:spPr>
        <p:txBody>
          <a:bodyPr/>
          <a:lstStyle/>
          <a:p>
            <a:pPr marL="0" indent="0" algn="l">
              <a:buNone/>
            </a:pPr>
            <a:r>
              <a:rPr lang="en-GB" dirty="0"/>
              <a:t>Generalizations define generalization/specialization relationships between Classifiers. Each Generalization relates a</a:t>
            </a:r>
          </a:p>
          <a:p>
            <a:pPr marL="0" indent="0" algn="l">
              <a:buNone/>
            </a:pPr>
            <a:r>
              <a:rPr lang="en-GB" dirty="0"/>
              <a:t>specific Classifier to a more general Classifier. Given a Classifier, the transitive closure of its general Classifiers is often</a:t>
            </a:r>
          </a:p>
          <a:p>
            <a:pPr marL="0" indent="0" algn="l">
              <a:buNone/>
            </a:pPr>
            <a:r>
              <a:rPr lang="en-GB" dirty="0"/>
              <a:t>called its generalizations, and the transitive closure of its specific Classifiers is called its specializations. The immediate</a:t>
            </a:r>
          </a:p>
          <a:p>
            <a:pPr marL="0" indent="0" algn="l">
              <a:buNone/>
            </a:pPr>
            <a:r>
              <a:rPr lang="en-GB" dirty="0"/>
              <a:t>generalizations are also called the Classifier’s parents, and where the Classifier is a Class, its </a:t>
            </a:r>
            <a:r>
              <a:rPr lang="en-GB" dirty="0" err="1"/>
              <a:t>superClasses</a:t>
            </a:r>
            <a:r>
              <a:rPr lang="en-GB" dirty="0"/>
              <a:t> (see 11.4).</a:t>
            </a:r>
          </a:p>
        </p:txBody>
      </p:sp>
    </p:spTree>
    <p:extLst>
      <p:ext uri="{BB962C8B-B14F-4D97-AF65-F5344CB8AC3E}">
        <p14:creationId xmlns:p14="http://schemas.microsoft.com/office/powerpoint/2010/main" val="367096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01729E-60C8-9DD0-E618-BB49FF19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900" dirty="0"/>
              <a:t>When a Classifier is generalized, certain members of its generalizations are inherited, that is they behave as though they</a:t>
            </a:r>
          </a:p>
          <a:p>
            <a:pPr marL="0" indent="0">
              <a:buNone/>
            </a:pPr>
            <a:r>
              <a:rPr lang="en-GB" sz="1900" dirty="0"/>
              <a:t>were defined in the inheriting Classifier itself. For example, an inherited member that is an attribute may have a value or</a:t>
            </a:r>
          </a:p>
          <a:p>
            <a:pPr marL="0" indent="0">
              <a:buNone/>
            </a:pPr>
            <a:r>
              <a:rPr lang="en-GB" sz="1900" dirty="0"/>
              <a:t>collection of values in any instance of the inheriting Classifier, and an inherited member that is an Operation may be</a:t>
            </a:r>
          </a:p>
          <a:p>
            <a:pPr marL="0" indent="0">
              <a:buNone/>
            </a:pPr>
            <a:r>
              <a:rPr lang="en-GB" sz="1900" dirty="0"/>
              <a:t>invoked on an instance of the inheriting Classifier.</a:t>
            </a:r>
          </a:p>
        </p:txBody>
      </p:sp>
      <p:pic>
        <p:nvPicPr>
          <p:cNvPr id="5" name="Obraz 4" descr="Obraz zawierający diagram, tekst, Plan, linia&#10;&#10;Opis wygenerowany automatycznie">
            <a:extLst>
              <a:ext uri="{FF2B5EF4-FFF2-40B4-BE49-F238E27FC236}">
                <a16:creationId xmlns:a16="http://schemas.microsoft.com/office/drawing/2014/main" id="{44F09C7B-1F47-C98F-0431-B138AC57E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37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4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9F55A3-3C32-D480-8904-391AC7AA8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250"/>
            <a:ext cx="10515600" cy="5564713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pl-PL" b="1" i="0" dirty="0">
                <a:effectLst/>
                <a:latin typeface="+mj-lt"/>
              </a:rPr>
              <a:t>Dziedziczenie Pojedyncze (Single </a:t>
            </a:r>
            <a:r>
              <a:rPr lang="pl-PL" b="1" i="0" dirty="0" err="1">
                <a:effectLst/>
                <a:latin typeface="+mj-lt"/>
              </a:rPr>
              <a:t>Inheritance</a:t>
            </a:r>
            <a:r>
              <a:rPr lang="pl-PL" b="1" i="0" dirty="0">
                <a:effectLst/>
                <a:latin typeface="+mj-lt"/>
              </a:rPr>
              <a:t>):</a:t>
            </a:r>
            <a:endParaRPr lang="pl-PL" b="0" i="0" dirty="0"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+mj-lt"/>
              </a:rPr>
              <a:t>Klasa pochodna dziedziczy cechy od jednej klasy bazowej.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+mj-lt"/>
              </a:rPr>
              <a:t>Umożliwia prostą i bezpośrednią hierarchię dziedziczenia.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effectLst/>
                <a:latin typeface="+mj-lt"/>
              </a:rPr>
              <a:t>Dziedziczenie Wielokrotne (</a:t>
            </a:r>
            <a:r>
              <a:rPr lang="pl-PL" b="1" i="0" dirty="0" err="1">
                <a:effectLst/>
                <a:latin typeface="+mj-lt"/>
              </a:rPr>
              <a:t>Multiple</a:t>
            </a:r>
            <a:r>
              <a:rPr lang="pl-PL" b="1" i="0" dirty="0">
                <a:effectLst/>
                <a:latin typeface="+mj-lt"/>
              </a:rPr>
              <a:t> </a:t>
            </a:r>
            <a:r>
              <a:rPr lang="pl-PL" b="1" i="0" dirty="0" err="1">
                <a:effectLst/>
                <a:latin typeface="+mj-lt"/>
              </a:rPr>
              <a:t>Inheritance</a:t>
            </a:r>
            <a:r>
              <a:rPr lang="pl-PL" b="1" i="0" dirty="0">
                <a:effectLst/>
                <a:latin typeface="+mj-lt"/>
              </a:rPr>
              <a:t>):</a:t>
            </a:r>
            <a:endParaRPr lang="pl-PL" b="0" i="0" dirty="0"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+mj-lt"/>
              </a:rPr>
              <a:t>Klasa pochodna może dziedziczyć cechy od więcej niż jednej klasy bazowej.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+mj-lt"/>
              </a:rPr>
              <a:t>Wprowadza większą elastyczność, ale może także prowadzić do pewnych komplikacji, takich jak problem diamentowy (gdy klasa pochodna dziedziczy tę samą klasę bazową przez różne ścieżki).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effectLst/>
                <a:latin typeface="+mj-lt"/>
              </a:rPr>
              <a:t>Dziedziczenie Wieloaspektowe (</a:t>
            </a:r>
            <a:r>
              <a:rPr lang="pl-PL" b="1" i="0" dirty="0" err="1">
                <a:effectLst/>
                <a:latin typeface="+mj-lt"/>
              </a:rPr>
              <a:t>Multiple</a:t>
            </a:r>
            <a:r>
              <a:rPr lang="pl-PL" b="1" i="0" dirty="0">
                <a:effectLst/>
                <a:latin typeface="+mj-lt"/>
              </a:rPr>
              <a:t> </a:t>
            </a:r>
            <a:r>
              <a:rPr lang="pl-PL" b="1" i="0" dirty="0" err="1">
                <a:effectLst/>
                <a:latin typeface="+mj-lt"/>
              </a:rPr>
              <a:t>Classification</a:t>
            </a:r>
            <a:r>
              <a:rPr lang="pl-PL" b="1" i="0" dirty="0">
                <a:effectLst/>
                <a:latin typeface="+mj-lt"/>
              </a:rPr>
              <a:t>):</a:t>
            </a:r>
            <a:endParaRPr lang="pl-PL" b="0" i="0" dirty="0"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+mj-lt"/>
              </a:rPr>
              <a:t>Pozwala na modelowanie sytuacji, w której obiekt może być jednocześnie instancją więcej niż jednej klasy, bez konieczności dziedziczenia między tymi klasami.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+mj-lt"/>
              </a:rPr>
              <a:t>Jest to bardziej zaawansowana forma organizacji i klasyfikacji obiektów, która może być używana do modelowania skomplikowanych hierarchii i zależności.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effectLst/>
                <a:latin typeface="+mj-lt"/>
              </a:rPr>
              <a:t>Dziedziczenie Interfejsów:</a:t>
            </a:r>
            <a:endParaRPr lang="pl-PL" b="0" i="0" dirty="0"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+mj-lt"/>
              </a:rPr>
              <a:t>Klasa może dziedziczyć interfejs lub interfejsy, co oznacza, że musi zaimplementować metody zdefiniowane przez te interfejsy.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+mj-lt"/>
              </a:rPr>
              <a:t>Umożliwia definiowanie kontraktu, jakiego klasa musi przestrzegać, bez narzucania implementacji od konkretnej klasy bazowej.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effectLst/>
                <a:latin typeface="+mj-lt"/>
              </a:rPr>
              <a:t>Specjalizacja i Generalizacja:</a:t>
            </a:r>
            <a:endParaRPr lang="pl-PL" b="0" i="0" dirty="0">
              <a:effectLst/>
              <a:latin typeface="+mj-lt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+mj-lt"/>
              </a:rPr>
              <a:t>Relacja generalizacji może być także używana do modelowania specjalizacji i generalizacji między klasami.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l-PL" b="0" i="0" dirty="0">
                <a:effectLst/>
                <a:latin typeface="+mj-lt"/>
              </a:rPr>
              <a:t>Pozwala na tworzenie bardziej ogólnych klas bazowych, które są następnie specjalizowane przez klasy pochodne.</a:t>
            </a:r>
          </a:p>
        </p:txBody>
      </p:sp>
    </p:spTree>
    <p:extLst>
      <p:ext uri="{BB962C8B-B14F-4D97-AF65-F5344CB8AC3E}">
        <p14:creationId xmlns:p14="http://schemas.microsoft.com/office/powerpoint/2010/main" val="71063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C2E0CA1-4572-CCE3-4588-4C257953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63535"/>
            <a:ext cx="9875259" cy="2049116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326CA7D-8071-C75B-1035-F504A06A1F07}"/>
              </a:ext>
            </a:extLst>
          </p:cNvPr>
          <p:cNvSpPr txBox="1"/>
          <p:nvPr/>
        </p:nvSpPr>
        <p:spPr>
          <a:xfrm>
            <a:off x="5630779" y="3884452"/>
            <a:ext cx="5723021" cy="2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A Generalization is shown as a line with a hollow triangle as an arrowhead between the symbols representing the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involved Classifiers. The arrowhead points to the symbol representing the general Classifier.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Multiple Generalization relationships that reference the same general Classifier may be shown as separate lines with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separate arrowheads. This notation is referred to as the “separate target style.” Alternatively they may be connected to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the same arrowhead in the “shared target style.”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05154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429</Words>
  <Application>Microsoft Office PowerPoint</Application>
  <PresentationFormat>Panoramiczny</PresentationFormat>
  <Paragraphs>30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Motyw pakietu Office</vt:lpstr>
      <vt:lpstr>1.2 Generalizacja (9.2.3.2)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Generalizacja (9.2.3.2)</dc:title>
  <dc:creator>Wojciech Krzos</dc:creator>
  <cp:lastModifiedBy>Wojciech Krzos</cp:lastModifiedBy>
  <cp:revision>2</cp:revision>
  <dcterms:created xsi:type="dcterms:W3CDTF">2024-03-18T00:49:45Z</dcterms:created>
  <dcterms:modified xsi:type="dcterms:W3CDTF">2024-03-18T00:56:25Z</dcterms:modified>
</cp:coreProperties>
</file>