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3" r:id="rId7"/>
    <p:sldId id="265" r:id="rId8"/>
    <p:sldId id="261" r:id="rId9"/>
    <p:sldId id="262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29:25.82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37 24575,'127'1'0,"148"-2"0,16-22 0,-231 21 0,146-10 0,-250 17 0,-267 24 0,-10-26 0,156-3 0,355 0-1365,-157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29:32.1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689 65 24575,'55'6'0,"-7"-1"0,401-2 0,-243-5 0,-178 3 0,1-2 0,-1 0 0,1-2 0,30-8 0,-50 6 0,-14 1 0,-18-1 0,-69-3 0,-137 6 0,118 4 0,55-2 0,0 2 0,0 3 0,0 3 0,-60 16 0,2 2 0,-143 13 0,128-21 0,117-17 0,-26 5 0,-67 2 0,-69-9 0,637 1 0,-452-1 0,0-1 0,0 0 0,0 0 0,0-1 0,-1-1 0,12-4 0,21-7 0,152-36 0,216-27 0,-313 70 0,143 7 0,-133 2 0,554 0 0,-939 21 0,191-17 0,67-6 0,0 2 0,0 0 0,0 1 0,1 1 0,-21 6 0,19-1 0,1 0 0,0 2 0,-24 14 0,24-11 0,-2-2 0,-31 13 0,43-21 0,3-1 0,-1 0 0,1 0 0,0 1 0,1 0 0,-1 0 0,-10 8 0,16-11 0,-1 0 0,1 0 0,0 1 0,0-1 0,0 0 0,-1 0 0,1 1 0,0-1 0,0 0 0,0 0 0,-1 1 0,1-1 0,0 0 0,0 1 0,0-1 0,0 0 0,0 0 0,0 1 0,0-1 0,0 0 0,0 1 0,0-1 0,0 0 0,0 1 0,0-1 0,0 0 0,0 1 0,0-1 0,0 0 0,0 1 0,0-1 0,0 0 0,1 0 0,-1 1 0,0-1 0,0 0 0,0 1 0,1-1 0,-1 0 0,0 0 0,0 0 0,0 1 0,1-1 0,-1 0 0,0 0 0,1 0 0,-1 1 0,0-1 0,0 0 0,1 0 0,0 0 0,17 6 0,39 3 0,0-2 0,62-1 0,50 5 0,-137-7 0,12 1 0,44 11 0,-84-15-85,-1 0 0,1 0-1,-1 0 1,1 1 0,-1-1-1,1 1 1,-1 0 0,0 0-1,0 0 1,0 1 0,0-1-1,-1 1 1,1-1 0,0 1-1,2 4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E247AB-5144-E81D-04A1-FDB3F8D0A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19CDC6-97CE-B24B-84CB-7A10385A7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83909F6-31CA-7AC9-ACD7-E7AF743B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8617-1361-42C0-8699-54CBB4DD9C3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FD1E632-BAEE-31FE-0398-26118DCA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EC1CC2-4C87-6914-4CB4-C4682803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03A-CC2A-49C5-88C8-00589EF68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60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C71CB8-83D5-6E24-D56A-185E7158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A201438-E346-7E27-4839-DFF7D666B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5D65FF0-BEEC-1D61-D5B8-547B9CFD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8617-1361-42C0-8699-54CBB4DD9C3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F37D43E-F6AD-7899-1A1C-98574C8F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33CEB48-A750-2710-22CC-2E240B93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03A-CC2A-49C5-88C8-00589EF68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7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09A3147-96D4-180F-CB06-293E24A62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20CB1E5-7FC2-190B-C3F6-ED7A9A46A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35B03E-1657-6E55-5103-03E6369C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8617-1361-42C0-8699-54CBB4DD9C3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E0F2C40-F6EA-C52A-8552-97CE54CF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AD60AA-3C83-CD3B-DD6D-08D9B0D9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03A-CC2A-49C5-88C8-00589EF68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47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1016E8-F9C7-4F5C-9B7C-C75AA732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3AC2FB-D837-5E48-DCB9-E9F6BAA79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81E0838-9E36-64E1-BB38-5F9E2E1A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8617-1361-42C0-8699-54CBB4DD9C3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B441E99-585B-3CE4-D444-61132BC4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07F5A85-CD5A-8317-0F7A-4289A7BE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03A-CC2A-49C5-88C8-00589EF68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95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AC5D36-0468-5716-EC0A-4E90AE58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2599F3-6141-B603-1FB5-D7E6D3AE4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39AECD0-7A80-F894-DE8F-F83028D9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8617-1361-42C0-8699-54CBB4DD9C3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1921A0-91CE-F431-8EEE-D66485F3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7A9ED2A-1C2F-9778-8D52-113D4418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03A-CC2A-49C5-88C8-00589EF68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0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FBF02C-3D70-9546-58B7-BC7300E55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C46C8A-7565-5268-9915-60D5A47B1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0611B65-66F6-82FD-3B4A-7D17AFC8B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2EC753F-A6F6-C9FB-FA0D-92E86137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8617-1361-42C0-8699-54CBB4DD9C3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9138201-B404-60C2-4A95-263CE274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606E5CD-DC9A-976C-1313-FBB3A9B5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03A-CC2A-49C5-88C8-00589EF68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93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7CE57E-1733-EF10-91CE-265A9F9C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82D0B46-91EC-BC51-33D3-D3FCBF593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6E34C8B-BD2A-A51E-EC83-6A627D74B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8E9BAD0-7F41-2DA8-E5FA-2988C5039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4835A06-1726-1A2D-6B28-F28AEE98A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10D5A48-4AF3-5A77-0C3E-1DCBB85B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8617-1361-42C0-8699-54CBB4DD9C3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0C77BAD-6382-1B00-DAC8-632D779A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C76070F-B0CF-8666-6951-642DFC1C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03A-CC2A-49C5-88C8-00589EF68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D2C075-ADD1-A5A3-50A7-A22D0052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6FDC942-8A84-9D0D-FC7D-DC7596FF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8617-1361-42C0-8699-54CBB4DD9C3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699242F-30E1-A696-79AC-68BD5324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36F58D5-5820-FAE4-F877-0A7C9C19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03A-CC2A-49C5-88C8-00589EF68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37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E1E0F90-2C21-D74C-43A0-C4F8FC53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8617-1361-42C0-8699-54CBB4DD9C3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74BE526-A593-D483-C904-DA138DB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1FCB8A9-0CA1-5FCD-BA26-DC9CDF51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03A-CC2A-49C5-88C8-00589EF68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71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9067DE-F5BE-33C9-6B4F-15880E95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050C2E-79DD-ED81-19F4-70DC04CEC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EC6FBA9-2E92-8AC7-C545-F34184B35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FE6DB69-A3BE-0AD6-19A8-0940AB01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8617-1361-42C0-8699-54CBB4DD9C3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9769B37-7126-A77F-1C9A-2CB15E1A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7F29E33-5AFB-34F2-8005-3EED2E1F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03A-CC2A-49C5-88C8-00589EF68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01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1CEB6B-9C9D-F570-22AE-8D75B86D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14C45DA-6E0B-90C7-7EE8-F0938BFB6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8066145-16BC-32E2-82F5-DC20C4C79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B5FD74F-762E-7FD6-BE3F-6D5A29C7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8617-1361-42C0-8699-54CBB4DD9C3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DA42FB9-7E00-F628-737A-84D4CED0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D2042DD-A894-BF2E-EF08-9A912104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03A-CC2A-49C5-88C8-00589EF68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90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E48390B-6E29-0D7C-DD60-651F1196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F3248D5-8064-EDFD-1B42-4380E6F8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00A6D2-5271-8D7A-2649-6840EDD31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CD8617-1361-42C0-8699-54CBB4DD9C3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A1AF269-A0D5-1B97-0CCC-CBF687E85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0ED3F70-EF34-580E-4148-4DBEB263E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38F03A-CC2A-49C5-88C8-00589EF68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99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1AD1759-57EB-58F9-9401-7F2BD588C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pl-PL" sz="8000">
                <a:solidFill>
                  <a:srgbClr val="FFFFFF"/>
                </a:solidFill>
              </a:rPr>
              <a:t>1.6. Właściwość statyczna</a:t>
            </a:r>
            <a:endParaRPr lang="en-GB" sz="8000">
              <a:solidFill>
                <a:srgbClr val="FFFFFF"/>
              </a:solidFill>
            </a:endParaRPr>
          </a:p>
        </p:txBody>
      </p:sp>
      <p:sp>
        <p:nvSpPr>
          <p:cNvPr id="4" name="Podtytuł 3">
            <a:extLst>
              <a:ext uri="{FF2B5EF4-FFF2-40B4-BE49-F238E27FC236}">
                <a16:creationId xmlns:a16="http://schemas.microsoft.com/office/drawing/2014/main" id="{75F4180F-3358-B5D7-8482-1007CDDB9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pl-PL" sz="2000">
                <a:solidFill>
                  <a:srgbClr val="FFFFFF"/>
                </a:solidFill>
              </a:rPr>
              <a:t>Oraz atrybuty readOnly</a:t>
            </a:r>
            <a:endParaRPr lang="en-GB" sz="2000">
              <a:solidFill>
                <a:srgbClr val="FFFFFF"/>
              </a:solidFill>
            </a:endParaRP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451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D022727-E28A-5277-6013-DDA81261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Pytanie</a:t>
            </a:r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1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35CB61-BFAB-0D92-2DC4-0AF014259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994" y="1590840"/>
            <a:ext cx="5672176" cy="50952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4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Jak oznaczamy statyczność atrybutu?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38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B9D59FF-260F-198B-ADFF-D05123E8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30" y="1598246"/>
            <a:ext cx="4554659" cy="50348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Pytanie</a:t>
            </a:r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741BAC-D361-725F-4AB1-D2AF9BB5C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994" y="1590840"/>
            <a:ext cx="5010506" cy="500753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4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Jak oznaczamy atrybut do odczytu?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97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2" name="Group 3080">
            <a:extLst>
              <a:ext uri="{FF2B5EF4-FFF2-40B4-BE49-F238E27FC236}">
                <a16:creationId xmlns:a16="http://schemas.microsoft.com/office/drawing/2014/main" id="{3B337C2F-F4B9-764C-45E5-86A1306E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176" y="5338644"/>
            <a:ext cx="12202176" cy="1519355"/>
            <a:chOff x="-10176" y="5338644"/>
            <a:chExt cx="12202176" cy="1519355"/>
          </a:xfrm>
        </p:grpSpPr>
        <p:sp>
          <p:nvSpPr>
            <p:cNvPr id="3082" name="Rectangle 3081">
              <a:extLst>
                <a:ext uri="{FF2B5EF4-FFF2-40B4-BE49-F238E27FC236}">
                  <a16:creationId xmlns:a16="http://schemas.microsoft.com/office/drawing/2014/main" id="{DE1E11FF-4A87-A65F-DAEC-E20057A3F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V="1">
              <a:off x="5331238" y="-2767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3" name="Rectangle 3082">
              <a:extLst>
                <a:ext uri="{FF2B5EF4-FFF2-40B4-BE49-F238E27FC236}">
                  <a16:creationId xmlns:a16="http://schemas.microsoft.com/office/drawing/2014/main" id="{1719AAC3-64F6-CEDF-0B56-5C0C6BD3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V="1">
              <a:off x="8906919" y="3566802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4" name="Rectangle 3083">
              <a:extLst>
                <a:ext uri="{FF2B5EF4-FFF2-40B4-BE49-F238E27FC236}">
                  <a16:creationId xmlns:a16="http://schemas.microsoft.com/office/drawing/2014/main" id="{BA0DE637-E8FB-63A7-A5E2-E28DBE1A4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V="1">
              <a:off x="3921534" y="1406934"/>
              <a:ext cx="1519355" cy="9382775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2ED8E41-05B0-6B7E-5506-48103F9C0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5614"/>
            <a:ext cx="6850488" cy="913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Pytanie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pl-PL" sz="3200" dirty="0">
                <a:solidFill>
                  <a:srgbClr val="FFFFFF"/>
                </a:solidFill>
              </a:rPr>
              <a:t>3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70E83A-A7B1-75A1-27D2-D451CE429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8688" y="5586418"/>
            <a:ext cx="3627014" cy="934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1800">
                <a:solidFill>
                  <a:srgbClr val="FFFFFF"/>
                </a:solidFill>
              </a:rPr>
              <a:t>Który diagram przedstawia klasę użytkową?</a:t>
            </a:r>
          </a:p>
        </p:txBody>
      </p:sp>
      <p:pic>
        <p:nvPicPr>
          <p:cNvPr id="3076" name="Picture 4" descr="UML Class Diagram | linux-well">
            <a:extLst>
              <a:ext uri="{FF2B5EF4-FFF2-40B4-BE49-F238E27FC236}">
                <a16:creationId xmlns:a16="http://schemas.microsoft.com/office/drawing/2014/main" id="{74ED0F0F-2C9B-0110-144B-47236DEA1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177" y="1428132"/>
            <a:ext cx="5082847" cy="256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UML Class Diagrams - Graphical Notation Reference">
            <a:extLst>
              <a:ext uri="{FF2B5EF4-FFF2-40B4-BE49-F238E27FC236}">
                <a16:creationId xmlns:a16="http://schemas.microsoft.com/office/drawing/2014/main" id="{DF24140A-220A-B7EB-D476-1752F0E76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4184" y="876300"/>
            <a:ext cx="3811328" cy="366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D1F53654-5FA9-22C6-A37C-BA3A47E5BC18}"/>
                  </a:ext>
                </a:extLst>
              </p14:cNvPr>
              <p14:cNvContentPartPr/>
              <p14:nvPr/>
            </p14:nvContentPartPr>
            <p14:xfrm>
              <a:off x="7728026" y="1131889"/>
              <a:ext cx="345600" cy="14040"/>
            </p14:xfrm>
          </p:contentPart>
        </mc:Choice>
        <mc:Fallback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D1F53654-5FA9-22C6-A37C-BA3A47E5BC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21906" y="1125769"/>
                <a:ext cx="3578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Pismo odręczne 4">
                <a:extLst>
                  <a:ext uri="{FF2B5EF4-FFF2-40B4-BE49-F238E27FC236}">
                    <a16:creationId xmlns:a16="http://schemas.microsoft.com/office/drawing/2014/main" id="{99A41FA0-7F82-28CC-FBAD-3E8AE6A4D13E}"/>
                  </a:ext>
                </a:extLst>
              </p14:cNvPr>
              <p14:cNvContentPartPr/>
              <p14:nvPr/>
            </p14:nvContentPartPr>
            <p14:xfrm>
              <a:off x="7666466" y="1077529"/>
              <a:ext cx="831240" cy="102600"/>
            </p14:xfrm>
          </p:contentPart>
        </mc:Choice>
        <mc:Fallback>
          <p:pic>
            <p:nvPicPr>
              <p:cNvPr id="5" name="Pismo odręczne 4">
                <a:extLst>
                  <a:ext uri="{FF2B5EF4-FFF2-40B4-BE49-F238E27FC236}">
                    <a16:creationId xmlns:a16="http://schemas.microsoft.com/office/drawing/2014/main" id="{99A41FA0-7F82-28CC-FBAD-3E8AE6A4D1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03466" y="1014889"/>
                <a:ext cx="956880" cy="2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077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C3EF26D-BF57-FB97-1967-B7633775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Metaclass (metaklasa)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FA2567-8699-C89B-2494-538146690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l-PL" b="1" dirty="0" err="1"/>
              <a:t>Metaklasa</a:t>
            </a:r>
            <a:r>
              <a:rPr lang="pl-PL" dirty="0"/>
              <a:t> w UML (</a:t>
            </a:r>
            <a:r>
              <a:rPr lang="pl-PL" dirty="0" err="1"/>
              <a:t>Unified</a:t>
            </a:r>
            <a:r>
              <a:rPr lang="pl-PL" dirty="0"/>
              <a:t> Modeling Language) to klasa, która opisuje właściwości, zachowania i ograniczenia innych klas. </a:t>
            </a:r>
          </a:p>
          <a:p>
            <a:r>
              <a:rPr lang="pl-PL" b="1" dirty="0" err="1"/>
              <a:t>Metaklasa</a:t>
            </a:r>
            <a:r>
              <a:rPr lang="pl-PL" dirty="0"/>
              <a:t> to "klasa klas", która definiuje, jak można modelować inne klasy w UML.</a:t>
            </a:r>
          </a:p>
          <a:p>
            <a:r>
              <a:rPr lang="pl-PL" b="1" dirty="0" err="1"/>
              <a:t>Metaklasa</a:t>
            </a:r>
            <a:r>
              <a:rPr lang="pl-PL" b="1" dirty="0"/>
              <a:t> </a:t>
            </a:r>
            <a:r>
              <a:rPr lang="pl-PL" dirty="0"/>
              <a:t>jest podstawą języka UML; definiuje strukturę i reguły UML.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780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5DA12C5-89FE-0FA4-97E9-C6CA29B5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Classifier (klasyfikator)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889362-B092-DE13-0091-2BA03107F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l-PL" b="1" dirty="0"/>
              <a:t>Klasyfikator</a:t>
            </a:r>
            <a:r>
              <a:rPr lang="pl-PL" dirty="0"/>
              <a:t> – abstrakcyjna </a:t>
            </a:r>
            <a:r>
              <a:rPr lang="pl-PL" dirty="0" err="1"/>
              <a:t>metaklasa</a:t>
            </a:r>
            <a:r>
              <a:rPr lang="pl-PL" dirty="0"/>
              <a:t>.</a:t>
            </a:r>
            <a:endParaRPr lang="en-GB" dirty="0"/>
          </a:p>
          <a:p>
            <a:r>
              <a:rPr lang="pl-PL" b="1" dirty="0"/>
              <a:t>Klasyfikator</a:t>
            </a:r>
            <a:r>
              <a:rPr lang="pl-PL" dirty="0"/>
              <a:t> – opis zbioru obiektów. Obiektem nazywamy jednostkę posiadającą stan i relacje z innymi obiektami (6.3.1). </a:t>
            </a:r>
          </a:p>
          <a:p>
            <a:r>
              <a:rPr lang="pl-PL" b="1" dirty="0"/>
              <a:t>Klasyfikator</a:t>
            </a:r>
            <a:r>
              <a:rPr lang="pl-PL" dirty="0"/>
              <a:t> – reprezentuje klasyfikację (</a:t>
            </a:r>
            <a:r>
              <a:rPr lang="pl-PL" dirty="0" err="1"/>
              <a:t>classification</a:t>
            </a:r>
            <a:r>
              <a:rPr lang="pl-PL" dirty="0"/>
              <a:t>) instancji zgodnie z ich cechami (</a:t>
            </a:r>
            <a:r>
              <a:rPr lang="pl-PL" dirty="0" err="1"/>
              <a:t>features</a:t>
            </a:r>
            <a:r>
              <a:rPr lang="pl-PL" dirty="0"/>
              <a:t>). Klasyfikatory są organizowane w hierarchie przez uogólnienia (</a:t>
            </a:r>
            <a:r>
              <a:rPr lang="pl-PL" dirty="0" err="1"/>
              <a:t>generalizations</a:t>
            </a:r>
            <a:r>
              <a:rPr lang="pl-PL" dirty="0"/>
              <a:t>) (9.2.1).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93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25915357-FA5F-0BD1-24B5-59500D6C5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55" y="193137"/>
            <a:ext cx="10543090" cy="647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2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541DE0A-4B46-EA5A-ADD1-12F9ED2C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Feature (właściwość)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4F4395-BDE9-4527-6B53-1910959B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l-PL" b="1" dirty="0"/>
              <a:t>Właściwości </a:t>
            </a:r>
            <a:r>
              <a:rPr lang="pl-PL" dirty="0"/>
              <a:t>przedstawiają strukturalne (</a:t>
            </a:r>
            <a:r>
              <a:rPr lang="pl-PL" dirty="0" err="1"/>
              <a:t>structural</a:t>
            </a:r>
            <a:r>
              <a:rPr lang="pl-PL" dirty="0"/>
              <a:t>) i behawioralne (</a:t>
            </a:r>
            <a:r>
              <a:rPr lang="pl-PL" dirty="0" err="1"/>
              <a:t>behavioral</a:t>
            </a:r>
            <a:r>
              <a:rPr lang="pl-PL" dirty="0"/>
              <a:t>) cechy klasyfikatora (9.4.1).</a:t>
            </a:r>
          </a:p>
          <a:p>
            <a:r>
              <a:rPr lang="pl-PL" dirty="0"/>
              <a:t>Każda </a:t>
            </a:r>
            <a:r>
              <a:rPr lang="pl-PL" b="1" dirty="0"/>
              <a:t>własność </a:t>
            </a:r>
            <a:r>
              <a:rPr lang="pl-PL" dirty="0"/>
              <a:t>powiązana jest z klasyfikatorem, który nazywamy </a:t>
            </a:r>
            <a:r>
              <a:rPr lang="pl-PL" dirty="0" err="1"/>
              <a:t>featuringClassifier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547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93806D49-5EB3-4538-534E-3B2A4FB0B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82" y="846296"/>
            <a:ext cx="10662836" cy="516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6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ML Class Diagram - Training Material">
            <a:extLst>
              <a:ext uri="{FF2B5EF4-FFF2-40B4-BE49-F238E27FC236}">
                <a16:creationId xmlns:a16="http://schemas.microsoft.com/office/drawing/2014/main" id="{CBB5AACC-3F6E-47B5-866C-701B34091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114" y="1728771"/>
            <a:ext cx="6449549" cy="332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D98C23F-58DF-2829-5FBE-E46FF9E77238}"/>
              </a:ext>
            </a:extLst>
          </p:cNvPr>
          <p:cNvSpPr txBox="1"/>
          <p:nvPr/>
        </p:nvSpPr>
        <p:spPr>
          <a:xfrm>
            <a:off x="7719134" y="1728771"/>
            <a:ext cx="3634665" cy="4252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StructuralFeature</a:t>
            </a:r>
            <a:r>
              <a:rPr lang="en-US" sz="2400" b="1" dirty="0"/>
              <a:t> </a:t>
            </a:r>
            <a:r>
              <a:rPr lang="en-US" sz="2400" dirty="0"/>
              <a:t>(9.4.3.3) – </a:t>
            </a:r>
            <a:r>
              <a:rPr lang="en-US" sz="2400" dirty="0" err="1"/>
              <a:t>typowany</a:t>
            </a:r>
            <a:r>
              <a:rPr lang="en-US" sz="2400" dirty="0"/>
              <a:t> element </a:t>
            </a:r>
            <a:r>
              <a:rPr lang="en-US" sz="2400" dirty="0" err="1"/>
              <a:t>klasyfikatora</a:t>
            </a:r>
            <a:r>
              <a:rPr lang="en-US" sz="2400" dirty="0"/>
              <a:t>, </a:t>
            </a:r>
            <a:r>
              <a:rPr lang="en-US" sz="2400" dirty="0" err="1"/>
              <a:t>który</a:t>
            </a:r>
            <a:r>
              <a:rPr lang="en-US" sz="2400" dirty="0"/>
              <a:t> </a:t>
            </a:r>
            <a:r>
              <a:rPr lang="en-US" sz="2400" dirty="0" err="1"/>
              <a:t>określa</a:t>
            </a:r>
            <a:r>
              <a:rPr lang="en-US" sz="2400" dirty="0"/>
              <a:t> </a:t>
            </a:r>
            <a:r>
              <a:rPr lang="en-US" sz="2400" dirty="0" err="1"/>
              <a:t>strukturę</a:t>
            </a:r>
            <a:r>
              <a:rPr lang="en-US" sz="2400" dirty="0"/>
              <a:t> </a:t>
            </a:r>
            <a:r>
              <a:rPr lang="en-US" sz="2400" dirty="0" err="1"/>
              <a:t>jego</a:t>
            </a:r>
            <a:r>
              <a:rPr lang="en-US" sz="2400" dirty="0"/>
              <a:t> </a:t>
            </a:r>
            <a:r>
              <a:rPr lang="en-US" sz="2400" dirty="0" err="1"/>
              <a:t>instancji</a:t>
            </a:r>
            <a:r>
              <a:rPr lang="en-US" sz="24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BehavioralFeature</a:t>
            </a:r>
            <a:r>
              <a:rPr lang="en-US" sz="2400" b="1" dirty="0"/>
              <a:t> </a:t>
            </a:r>
            <a:r>
              <a:rPr lang="en-US" sz="2400" dirty="0"/>
              <a:t>(9.4.3.4) – </a:t>
            </a:r>
            <a:r>
              <a:rPr lang="en-US" sz="2400" dirty="0" err="1"/>
              <a:t>jego</a:t>
            </a:r>
            <a:r>
              <a:rPr lang="en-US" sz="2400" dirty="0"/>
              <a:t> </a:t>
            </a:r>
            <a:r>
              <a:rPr lang="en-US" sz="2400" dirty="0" err="1"/>
              <a:t>podklasy</a:t>
            </a:r>
            <a:r>
              <a:rPr lang="en-US" sz="2400" dirty="0"/>
              <a:t> </a:t>
            </a:r>
            <a:r>
              <a:rPr lang="en-US" sz="2400" dirty="0" err="1"/>
              <a:t>modelują</a:t>
            </a:r>
            <a:r>
              <a:rPr lang="en-US" sz="2400" dirty="0"/>
              <a:t> </a:t>
            </a:r>
            <a:r>
              <a:rPr lang="en-US" sz="2400" dirty="0" err="1"/>
              <a:t>różne</a:t>
            </a:r>
            <a:r>
              <a:rPr lang="en-US" sz="2400" dirty="0"/>
              <a:t> </a:t>
            </a:r>
            <a:r>
              <a:rPr lang="en-US" sz="2400" dirty="0" err="1"/>
              <a:t>aspekty</a:t>
            </a:r>
            <a:r>
              <a:rPr lang="en-US" sz="2400" dirty="0"/>
              <a:t> </a:t>
            </a:r>
            <a:r>
              <a:rPr lang="en-US" sz="2400" dirty="0" err="1"/>
              <a:t>behawioralne</a:t>
            </a:r>
            <a:r>
              <a:rPr lang="en-US" sz="2400" dirty="0"/>
              <a:t> </a:t>
            </a:r>
            <a:r>
              <a:rPr lang="en-US" sz="2400" dirty="0" err="1"/>
              <a:t>klasyfikatora</a:t>
            </a:r>
            <a:r>
              <a:rPr lang="en-US" sz="2400" dirty="0"/>
              <a:t>. </a:t>
            </a:r>
            <a:endParaRPr lang="en-US" sz="2400" b="1" dirty="0"/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776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5FF3BC0-B24F-C161-7B7D-F32A856D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pl-PL" sz="5600"/>
              <a:t>isStatic</a:t>
            </a:r>
            <a:endParaRPr lang="en-GB" sz="5600"/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14BF0A-B508-8F83-9E7D-2034BB92B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Właściwość </a:t>
            </a:r>
            <a:r>
              <a:rPr lang="pl-PL" sz="2000" b="1">
                <a:solidFill>
                  <a:schemeClr val="tx1">
                    <a:alpha val="80000"/>
                  </a:schemeClr>
                </a:solidFill>
              </a:rPr>
              <a:t>isStatic</a:t>
            </a:r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 określa, czy cecha odnosi się do instacji Klasyfikatora (</a:t>
            </a:r>
            <a:r>
              <a:rPr lang="pl-PL" sz="2000" b="1">
                <a:solidFill>
                  <a:schemeClr val="tx1">
                    <a:alpha val="80000"/>
                  </a:schemeClr>
                </a:solidFill>
              </a:rPr>
              <a:t>isStatic=false</a:t>
            </a:r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), czy do samego Klasyfikatora (</a:t>
            </a:r>
            <a:r>
              <a:rPr lang="pl-PL" sz="2000" b="1">
                <a:solidFill>
                  <a:schemeClr val="tx1">
                    <a:alpha val="80000"/>
                  </a:schemeClr>
                </a:solidFill>
              </a:rPr>
              <a:t>isStatic=true</a:t>
            </a:r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).</a:t>
            </a:r>
          </a:p>
          <a:p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Brak wyraźnego określenia statyczności właściwości oznacza </a:t>
            </a:r>
            <a:r>
              <a:rPr lang="pl-PL" sz="2000" b="1">
                <a:solidFill>
                  <a:schemeClr val="tx1">
                    <a:alpha val="80000"/>
                  </a:schemeClr>
                </a:solidFill>
              </a:rPr>
              <a:t>przyjęcie jej niestatyczności</a:t>
            </a:r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. </a:t>
            </a:r>
          </a:p>
          <a:p>
            <a:r>
              <a:rPr lang="pl-PL" sz="2000" u="sng">
                <a:solidFill>
                  <a:schemeClr val="tx1">
                    <a:alpha val="80000"/>
                  </a:schemeClr>
                </a:solidFill>
              </a:rPr>
              <a:t>Statyczność właściwości oznaczamy podkreśleniem.</a:t>
            </a:r>
          </a:p>
          <a:p>
            <a:r>
              <a:rPr lang="pl-PL" sz="2000" b="1">
                <a:solidFill>
                  <a:schemeClr val="tx1">
                    <a:alpha val="80000"/>
                  </a:schemeClr>
                </a:solidFill>
              </a:rPr>
              <a:t>Utility class</a:t>
            </a:r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 – klasa o jedynie statycznych atrybutach i metodach.</a:t>
            </a:r>
            <a:endParaRPr lang="en-GB" sz="2000" b="1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050" name="Picture 2" descr="9.13. static">
            <a:extLst>
              <a:ext uri="{FF2B5EF4-FFF2-40B4-BE49-F238E27FC236}">
                <a16:creationId xmlns:a16="http://schemas.microsoft.com/office/drawing/2014/main" id="{FC19A7B1-4FBB-DE15-0FB9-58E728C8B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653" y="2406107"/>
            <a:ext cx="3548404" cy="269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2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7801B81-9AA4-3708-5959-ADC27100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pl-PL" sz="5600"/>
              <a:t>readOnly</a:t>
            </a:r>
            <a:endParaRPr lang="en-GB" sz="56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2BD7486-CBFC-078E-51A6-2F3C2FED5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Atrybuty oznaczone jako readOnly nie mogą być zmieniane po zainicjowaniu instancji. </a:t>
            </a:r>
          </a:p>
          <a:p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Wartość atrybuty readOnly ustawiana jest przy jeko tworzeniu (np. w konstruktorze)</a:t>
            </a:r>
          </a:p>
          <a:p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Przydatne dla stałych atrybutów takich jak identyfikator, czy data utworzenia.</a:t>
            </a:r>
            <a:endParaRPr lang="en-GB" sz="20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DF3B7D4-1851-C3FD-A741-EBB7AB985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637" y="1336390"/>
            <a:ext cx="2902436" cy="4837394"/>
          </a:xfrm>
          <a:prstGeom prst="rect">
            <a:avLst/>
          </a:prstGeom>
        </p:spPr>
      </p:pic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106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290</Words>
  <Application>Microsoft Office PowerPoint</Application>
  <PresentationFormat>Panoramiczny</PresentationFormat>
  <Paragraphs>30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Motyw pakietu Office</vt:lpstr>
      <vt:lpstr>1.6. Właściwość statyczna</vt:lpstr>
      <vt:lpstr>Metaclass (metaklasa)</vt:lpstr>
      <vt:lpstr>Classifier (klasyfikator)</vt:lpstr>
      <vt:lpstr>Prezentacja programu PowerPoint</vt:lpstr>
      <vt:lpstr>Feature (właściwość)</vt:lpstr>
      <vt:lpstr>Prezentacja programu PowerPoint</vt:lpstr>
      <vt:lpstr>Prezentacja programu PowerPoint</vt:lpstr>
      <vt:lpstr>isStatic</vt:lpstr>
      <vt:lpstr>readOnly</vt:lpstr>
      <vt:lpstr>Pytanie 1</vt:lpstr>
      <vt:lpstr>Pytanie 2</vt:lpstr>
      <vt:lpstr>Pytanie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1.6. Właściwość statyczna</dc:title>
  <dc:creator>Wojciech Krzos</dc:creator>
  <cp:lastModifiedBy>Wojciech Krzos</cp:lastModifiedBy>
  <cp:revision>1</cp:revision>
  <dcterms:created xsi:type="dcterms:W3CDTF">2024-03-18T22:26:32Z</dcterms:created>
  <dcterms:modified xsi:type="dcterms:W3CDTF">2024-03-19T00:30:27Z</dcterms:modified>
</cp:coreProperties>
</file>