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05612-856B-429B-8660-1875FAE098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CBC47B-575F-41E1-B426-291E92822072}">
      <dgm:prSet/>
      <dgm:spPr/>
      <dgm:t>
        <a:bodyPr/>
        <a:lstStyle/>
        <a:p>
          <a:r>
            <a:rPr lang="pl-PL" b="1" i="0" dirty="0"/>
            <a:t>Liczność (</a:t>
          </a:r>
          <a:r>
            <a:rPr lang="pl-PL" b="1" i="0" dirty="0" err="1"/>
            <a:t>Multiplicity</a:t>
          </a:r>
          <a:r>
            <a:rPr lang="pl-PL" b="1" i="0" dirty="0"/>
            <a:t>)</a:t>
          </a:r>
          <a:r>
            <a:rPr lang="pl-PL" b="0" i="0" dirty="0"/>
            <a:t>:</a:t>
          </a:r>
          <a:endParaRPr lang="en-US" dirty="0"/>
        </a:p>
      </dgm:t>
    </dgm:pt>
    <dgm:pt modelId="{AF6CFD51-C664-41F2-8B21-9E5FFD26A246}" type="parTrans" cxnId="{E5CB9B18-3072-4A54-B3E9-DABB8D548ED8}">
      <dgm:prSet/>
      <dgm:spPr/>
      <dgm:t>
        <a:bodyPr/>
        <a:lstStyle/>
        <a:p>
          <a:endParaRPr lang="en-US"/>
        </a:p>
      </dgm:t>
    </dgm:pt>
    <dgm:pt modelId="{952887EC-F1F5-4F5B-AA8D-768A2B60058B}" type="sibTrans" cxnId="{E5CB9B18-3072-4A54-B3E9-DABB8D548ED8}">
      <dgm:prSet/>
      <dgm:spPr/>
      <dgm:t>
        <a:bodyPr/>
        <a:lstStyle/>
        <a:p>
          <a:endParaRPr lang="en-US"/>
        </a:p>
      </dgm:t>
    </dgm:pt>
    <dgm:pt modelId="{3E3F87CD-B6A8-4A72-8C11-3798CE73A067}">
      <dgm:prSet/>
      <dgm:spPr/>
      <dgm:t>
        <a:bodyPr/>
        <a:lstStyle/>
        <a:p>
          <a:r>
            <a:rPr lang="pl-PL" b="0" i="0" dirty="0"/>
            <a:t>Określa liczbę obiektów z jednej strony relacji, które mogą być powiązane z obiektami z drugiej strony relacji.</a:t>
          </a:r>
          <a:endParaRPr lang="en-US" dirty="0"/>
        </a:p>
      </dgm:t>
    </dgm:pt>
    <dgm:pt modelId="{5A24AF49-DE22-4379-9C0E-5CBD4294E090}" type="parTrans" cxnId="{0BE6E75A-BF14-4842-B9D1-2A8254EFDB01}">
      <dgm:prSet/>
      <dgm:spPr/>
      <dgm:t>
        <a:bodyPr/>
        <a:lstStyle/>
        <a:p>
          <a:endParaRPr lang="en-US"/>
        </a:p>
      </dgm:t>
    </dgm:pt>
    <dgm:pt modelId="{05B01729-FEF8-4DD2-A5DC-43006F003094}" type="sibTrans" cxnId="{0BE6E75A-BF14-4842-B9D1-2A8254EFDB01}">
      <dgm:prSet/>
      <dgm:spPr/>
      <dgm:t>
        <a:bodyPr/>
        <a:lstStyle/>
        <a:p>
          <a:endParaRPr lang="en-US"/>
        </a:p>
      </dgm:t>
    </dgm:pt>
    <dgm:pt modelId="{16495EB3-38A9-4885-8A9F-195599275CCE}" type="pres">
      <dgm:prSet presAssocID="{C9805612-856B-429B-8660-1875FAE0986D}" presName="vert0" presStyleCnt="0">
        <dgm:presLayoutVars>
          <dgm:dir/>
          <dgm:animOne val="branch"/>
          <dgm:animLvl val="lvl"/>
        </dgm:presLayoutVars>
      </dgm:prSet>
      <dgm:spPr/>
    </dgm:pt>
    <dgm:pt modelId="{D0E21C87-03E6-4927-9EF4-8C655A757811}" type="pres">
      <dgm:prSet presAssocID="{4FCBC47B-575F-41E1-B426-291E92822072}" presName="thickLine" presStyleLbl="alignNode1" presStyleIdx="0" presStyleCnt="2"/>
      <dgm:spPr/>
    </dgm:pt>
    <dgm:pt modelId="{1EC18ABF-9CB8-44FE-9CBD-000E893C20B4}" type="pres">
      <dgm:prSet presAssocID="{4FCBC47B-575F-41E1-B426-291E92822072}" presName="horz1" presStyleCnt="0"/>
      <dgm:spPr/>
    </dgm:pt>
    <dgm:pt modelId="{6B186711-9B4B-4916-831D-87323151115C}" type="pres">
      <dgm:prSet presAssocID="{4FCBC47B-575F-41E1-B426-291E92822072}" presName="tx1" presStyleLbl="revTx" presStyleIdx="0" presStyleCnt="2"/>
      <dgm:spPr/>
    </dgm:pt>
    <dgm:pt modelId="{00A2099F-03FD-4583-B2DD-44A144CF2343}" type="pres">
      <dgm:prSet presAssocID="{4FCBC47B-575F-41E1-B426-291E92822072}" presName="vert1" presStyleCnt="0"/>
      <dgm:spPr/>
    </dgm:pt>
    <dgm:pt modelId="{2971283C-81A3-40AA-8FAE-46995CC78764}" type="pres">
      <dgm:prSet presAssocID="{3E3F87CD-B6A8-4A72-8C11-3798CE73A067}" presName="thickLine" presStyleLbl="alignNode1" presStyleIdx="1" presStyleCnt="2"/>
      <dgm:spPr/>
    </dgm:pt>
    <dgm:pt modelId="{1DA96111-496E-48F5-8DD4-97A49E65B861}" type="pres">
      <dgm:prSet presAssocID="{3E3F87CD-B6A8-4A72-8C11-3798CE73A067}" presName="horz1" presStyleCnt="0"/>
      <dgm:spPr/>
    </dgm:pt>
    <dgm:pt modelId="{77D097F3-FBE8-4693-A99E-E9578ECE93FC}" type="pres">
      <dgm:prSet presAssocID="{3E3F87CD-B6A8-4A72-8C11-3798CE73A067}" presName="tx1" presStyleLbl="revTx" presStyleIdx="1" presStyleCnt="2"/>
      <dgm:spPr/>
    </dgm:pt>
    <dgm:pt modelId="{C5D5A8AC-9629-4C4C-A75B-C598E219B1A7}" type="pres">
      <dgm:prSet presAssocID="{3E3F87CD-B6A8-4A72-8C11-3798CE73A067}" presName="vert1" presStyleCnt="0"/>
      <dgm:spPr/>
    </dgm:pt>
  </dgm:ptLst>
  <dgm:cxnLst>
    <dgm:cxn modelId="{E5CB9B18-3072-4A54-B3E9-DABB8D548ED8}" srcId="{C9805612-856B-429B-8660-1875FAE0986D}" destId="{4FCBC47B-575F-41E1-B426-291E92822072}" srcOrd="0" destOrd="0" parTransId="{AF6CFD51-C664-41F2-8B21-9E5FFD26A246}" sibTransId="{952887EC-F1F5-4F5B-AA8D-768A2B60058B}"/>
    <dgm:cxn modelId="{BACFFB41-6BC7-4FB0-815C-2375AD08AF61}" type="presOf" srcId="{4FCBC47B-575F-41E1-B426-291E92822072}" destId="{6B186711-9B4B-4916-831D-87323151115C}" srcOrd="0" destOrd="0" presId="urn:microsoft.com/office/officeart/2008/layout/LinedList"/>
    <dgm:cxn modelId="{5585086E-A86D-4845-B1F1-37DF9151229A}" type="presOf" srcId="{3E3F87CD-B6A8-4A72-8C11-3798CE73A067}" destId="{77D097F3-FBE8-4693-A99E-E9578ECE93FC}" srcOrd="0" destOrd="0" presId="urn:microsoft.com/office/officeart/2008/layout/LinedList"/>
    <dgm:cxn modelId="{0BE6E75A-BF14-4842-B9D1-2A8254EFDB01}" srcId="{C9805612-856B-429B-8660-1875FAE0986D}" destId="{3E3F87CD-B6A8-4A72-8C11-3798CE73A067}" srcOrd="1" destOrd="0" parTransId="{5A24AF49-DE22-4379-9C0E-5CBD4294E090}" sibTransId="{05B01729-FEF8-4DD2-A5DC-43006F003094}"/>
    <dgm:cxn modelId="{338AC2B2-9C6F-48F2-826D-528DF172A334}" type="presOf" srcId="{C9805612-856B-429B-8660-1875FAE0986D}" destId="{16495EB3-38A9-4885-8A9F-195599275CCE}" srcOrd="0" destOrd="0" presId="urn:microsoft.com/office/officeart/2008/layout/LinedList"/>
    <dgm:cxn modelId="{50680183-CF84-4F1C-AB58-BDE79C3AE868}" type="presParOf" srcId="{16495EB3-38A9-4885-8A9F-195599275CCE}" destId="{D0E21C87-03E6-4927-9EF4-8C655A757811}" srcOrd="0" destOrd="0" presId="urn:microsoft.com/office/officeart/2008/layout/LinedList"/>
    <dgm:cxn modelId="{2B3691B6-3E99-49D1-9AC6-799F5B49E01E}" type="presParOf" srcId="{16495EB3-38A9-4885-8A9F-195599275CCE}" destId="{1EC18ABF-9CB8-44FE-9CBD-000E893C20B4}" srcOrd="1" destOrd="0" presId="urn:microsoft.com/office/officeart/2008/layout/LinedList"/>
    <dgm:cxn modelId="{46767AD0-5E75-4960-8F10-2E3B8FC7C3D7}" type="presParOf" srcId="{1EC18ABF-9CB8-44FE-9CBD-000E893C20B4}" destId="{6B186711-9B4B-4916-831D-87323151115C}" srcOrd="0" destOrd="0" presId="urn:microsoft.com/office/officeart/2008/layout/LinedList"/>
    <dgm:cxn modelId="{C3B6EE81-71D8-434C-B46B-BC81D72D42EC}" type="presParOf" srcId="{1EC18ABF-9CB8-44FE-9CBD-000E893C20B4}" destId="{00A2099F-03FD-4583-B2DD-44A144CF2343}" srcOrd="1" destOrd="0" presId="urn:microsoft.com/office/officeart/2008/layout/LinedList"/>
    <dgm:cxn modelId="{74CE5E85-F13C-49F0-98BF-F75883CF905F}" type="presParOf" srcId="{16495EB3-38A9-4885-8A9F-195599275CCE}" destId="{2971283C-81A3-40AA-8FAE-46995CC78764}" srcOrd="2" destOrd="0" presId="urn:microsoft.com/office/officeart/2008/layout/LinedList"/>
    <dgm:cxn modelId="{669036F8-C957-4527-AE48-47C040E3026F}" type="presParOf" srcId="{16495EB3-38A9-4885-8A9F-195599275CCE}" destId="{1DA96111-496E-48F5-8DD4-97A49E65B861}" srcOrd="3" destOrd="0" presId="urn:microsoft.com/office/officeart/2008/layout/LinedList"/>
    <dgm:cxn modelId="{148628C8-F107-42A8-BFBA-9C63FCC94046}" type="presParOf" srcId="{1DA96111-496E-48F5-8DD4-97A49E65B861}" destId="{77D097F3-FBE8-4693-A99E-E9578ECE93FC}" srcOrd="0" destOrd="0" presId="urn:microsoft.com/office/officeart/2008/layout/LinedList"/>
    <dgm:cxn modelId="{CF48D61C-6BBF-400F-8435-5950C3A5455C}" type="presParOf" srcId="{1DA96111-496E-48F5-8DD4-97A49E65B861}" destId="{C5D5A8AC-9629-4C4C-A75B-C598E219B1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805612-856B-429B-8660-1875FAE098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BC47B-575F-41E1-B426-291E92822072}">
      <dgm:prSet/>
      <dgm:spPr/>
      <dgm:t>
        <a:bodyPr/>
        <a:lstStyle/>
        <a:p>
          <a:r>
            <a:rPr lang="en-GB" b="1" i="0" dirty="0" err="1"/>
            <a:t>Krotność</a:t>
          </a:r>
          <a:r>
            <a:rPr lang="en-GB" b="1" i="0" dirty="0"/>
            <a:t> (Cardinality):</a:t>
          </a:r>
        </a:p>
        <a:p>
          <a:endParaRPr lang="en-US" dirty="0"/>
        </a:p>
      </dgm:t>
    </dgm:pt>
    <dgm:pt modelId="{AF6CFD51-C664-41F2-8B21-9E5FFD26A246}" type="parTrans" cxnId="{E5CB9B18-3072-4A54-B3E9-DABB8D548ED8}">
      <dgm:prSet/>
      <dgm:spPr/>
      <dgm:t>
        <a:bodyPr/>
        <a:lstStyle/>
        <a:p>
          <a:endParaRPr lang="en-US"/>
        </a:p>
      </dgm:t>
    </dgm:pt>
    <dgm:pt modelId="{952887EC-F1F5-4F5B-AA8D-768A2B60058B}" type="sibTrans" cxnId="{E5CB9B18-3072-4A54-B3E9-DABB8D548ED8}">
      <dgm:prSet/>
      <dgm:spPr/>
      <dgm:t>
        <a:bodyPr/>
        <a:lstStyle/>
        <a:p>
          <a:endParaRPr lang="en-US"/>
        </a:p>
      </dgm:t>
    </dgm:pt>
    <dgm:pt modelId="{3E3F87CD-B6A8-4A72-8C11-3798CE73A067}">
      <dgm:prSet/>
      <dgm:spPr/>
      <dgm:t>
        <a:bodyPr/>
        <a:lstStyle/>
        <a:p>
          <a:r>
            <a:rPr lang="pl-PL" b="0" i="0" dirty="0"/>
            <a:t>Krotność to ogólnie określenie liczby obiektów biorących udział w relacji.</a:t>
          </a:r>
          <a:endParaRPr lang="en-GB" b="0" i="0" dirty="0"/>
        </a:p>
        <a:p>
          <a:endParaRPr lang="en-US" dirty="0"/>
        </a:p>
      </dgm:t>
    </dgm:pt>
    <dgm:pt modelId="{5A24AF49-DE22-4379-9C0E-5CBD4294E090}" type="parTrans" cxnId="{0BE6E75A-BF14-4842-B9D1-2A8254EFDB01}">
      <dgm:prSet/>
      <dgm:spPr/>
      <dgm:t>
        <a:bodyPr/>
        <a:lstStyle/>
        <a:p>
          <a:endParaRPr lang="en-US"/>
        </a:p>
      </dgm:t>
    </dgm:pt>
    <dgm:pt modelId="{05B01729-FEF8-4DD2-A5DC-43006F003094}" type="sibTrans" cxnId="{0BE6E75A-BF14-4842-B9D1-2A8254EFDB01}">
      <dgm:prSet/>
      <dgm:spPr/>
      <dgm:t>
        <a:bodyPr/>
        <a:lstStyle/>
        <a:p>
          <a:endParaRPr lang="en-US"/>
        </a:p>
      </dgm:t>
    </dgm:pt>
    <dgm:pt modelId="{16495EB3-38A9-4885-8A9F-195599275CCE}" type="pres">
      <dgm:prSet presAssocID="{C9805612-856B-429B-8660-1875FAE0986D}" presName="vert0" presStyleCnt="0">
        <dgm:presLayoutVars>
          <dgm:dir/>
          <dgm:animOne val="branch"/>
          <dgm:animLvl val="lvl"/>
        </dgm:presLayoutVars>
      </dgm:prSet>
      <dgm:spPr/>
    </dgm:pt>
    <dgm:pt modelId="{D0E21C87-03E6-4927-9EF4-8C655A757811}" type="pres">
      <dgm:prSet presAssocID="{4FCBC47B-575F-41E1-B426-291E92822072}" presName="thickLine" presStyleLbl="alignNode1" presStyleIdx="0" presStyleCnt="2"/>
      <dgm:spPr/>
    </dgm:pt>
    <dgm:pt modelId="{1EC18ABF-9CB8-44FE-9CBD-000E893C20B4}" type="pres">
      <dgm:prSet presAssocID="{4FCBC47B-575F-41E1-B426-291E92822072}" presName="horz1" presStyleCnt="0"/>
      <dgm:spPr/>
    </dgm:pt>
    <dgm:pt modelId="{6B186711-9B4B-4916-831D-87323151115C}" type="pres">
      <dgm:prSet presAssocID="{4FCBC47B-575F-41E1-B426-291E92822072}" presName="tx1" presStyleLbl="revTx" presStyleIdx="0" presStyleCnt="2"/>
      <dgm:spPr/>
    </dgm:pt>
    <dgm:pt modelId="{00A2099F-03FD-4583-B2DD-44A144CF2343}" type="pres">
      <dgm:prSet presAssocID="{4FCBC47B-575F-41E1-B426-291E92822072}" presName="vert1" presStyleCnt="0"/>
      <dgm:spPr/>
    </dgm:pt>
    <dgm:pt modelId="{2971283C-81A3-40AA-8FAE-46995CC78764}" type="pres">
      <dgm:prSet presAssocID="{3E3F87CD-B6A8-4A72-8C11-3798CE73A067}" presName="thickLine" presStyleLbl="alignNode1" presStyleIdx="1" presStyleCnt="2"/>
      <dgm:spPr/>
    </dgm:pt>
    <dgm:pt modelId="{1DA96111-496E-48F5-8DD4-97A49E65B861}" type="pres">
      <dgm:prSet presAssocID="{3E3F87CD-B6A8-4A72-8C11-3798CE73A067}" presName="horz1" presStyleCnt="0"/>
      <dgm:spPr/>
    </dgm:pt>
    <dgm:pt modelId="{77D097F3-FBE8-4693-A99E-E9578ECE93FC}" type="pres">
      <dgm:prSet presAssocID="{3E3F87CD-B6A8-4A72-8C11-3798CE73A067}" presName="tx1" presStyleLbl="revTx" presStyleIdx="1" presStyleCnt="2"/>
      <dgm:spPr/>
    </dgm:pt>
    <dgm:pt modelId="{C5D5A8AC-9629-4C4C-A75B-C598E219B1A7}" type="pres">
      <dgm:prSet presAssocID="{3E3F87CD-B6A8-4A72-8C11-3798CE73A067}" presName="vert1" presStyleCnt="0"/>
      <dgm:spPr/>
    </dgm:pt>
  </dgm:ptLst>
  <dgm:cxnLst>
    <dgm:cxn modelId="{E5CB9B18-3072-4A54-B3E9-DABB8D548ED8}" srcId="{C9805612-856B-429B-8660-1875FAE0986D}" destId="{4FCBC47B-575F-41E1-B426-291E92822072}" srcOrd="0" destOrd="0" parTransId="{AF6CFD51-C664-41F2-8B21-9E5FFD26A246}" sibTransId="{952887EC-F1F5-4F5B-AA8D-768A2B60058B}"/>
    <dgm:cxn modelId="{BACFFB41-6BC7-4FB0-815C-2375AD08AF61}" type="presOf" srcId="{4FCBC47B-575F-41E1-B426-291E92822072}" destId="{6B186711-9B4B-4916-831D-87323151115C}" srcOrd="0" destOrd="0" presId="urn:microsoft.com/office/officeart/2008/layout/LinedList"/>
    <dgm:cxn modelId="{5585086E-A86D-4845-B1F1-37DF9151229A}" type="presOf" srcId="{3E3F87CD-B6A8-4A72-8C11-3798CE73A067}" destId="{77D097F3-FBE8-4693-A99E-E9578ECE93FC}" srcOrd="0" destOrd="0" presId="urn:microsoft.com/office/officeart/2008/layout/LinedList"/>
    <dgm:cxn modelId="{0BE6E75A-BF14-4842-B9D1-2A8254EFDB01}" srcId="{C9805612-856B-429B-8660-1875FAE0986D}" destId="{3E3F87CD-B6A8-4A72-8C11-3798CE73A067}" srcOrd="1" destOrd="0" parTransId="{5A24AF49-DE22-4379-9C0E-5CBD4294E090}" sibTransId="{05B01729-FEF8-4DD2-A5DC-43006F003094}"/>
    <dgm:cxn modelId="{338AC2B2-9C6F-48F2-826D-528DF172A334}" type="presOf" srcId="{C9805612-856B-429B-8660-1875FAE0986D}" destId="{16495EB3-38A9-4885-8A9F-195599275CCE}" srcOrd="0" destOrd="0" presId="urn:microsoft.com/office/officeart/2008/layout/LinedList"/>
    <dgm:cxn modelId="{50680183-CF84-4F1C-AB58-BDE79C3AE868}" type="presParOf" srcId="{16495EB3-38A9-4885-8A9F-195599275CCE}" destId="{D0E21C87-03E6-4927-9EF4-8C655A757811}" srcOrd="0" destOrd="0" presId="urn:microsoft.com/office/officeart/2008/layout/LinedList"/>
    <dgm:cxn modelId="{2B3691B6-3E99-49D1-9AC6-799F5B49E01E}" type="presParOf" srcId="{16495EB3-38A9-4885-8A9F-195599275CCE}" destId="{1EC18ABF-9CB8-44FE-9CBD-000E893C20B4}" srcOrd="1" destOrd="0" presId="urn:microsoft.com/office/officeart/2008/layout/LinedList"/>
    <dgm:cxn modelId="{46767AD0-5E75-4960-8F10-2E3B8FC7C3D7}" type="presParOf" srcId="{1EC18ABF-9CB8-44FE-9CBD-000E893C20B4}" destId="{6B186711-9B4B-4916-831D-87323151115C}" srcOrd="0" destOrd="0" presId="urn:microsoft.com/office/officeart/2008/layout/LinedList"/>
    <dgm:cxn modelId="{C3B6EE81-71D8-434C-B46B-BC81D72D42EC}" type="presParOf" srcId="{1EC18ABF-9CB8-44FE-9CBD-000E893C20B4}" destId="{00A2099F-03FD-4583-B2DD-44A144CF2343}" srcOrd="1" destOrd="0" presId="urn:microsoft.com/office/officeart/2008/layout/LinedList"/>
    <dgm:cxn modelId="{74CE5E85-F13C-49F0-98BF-F75883CF905F}" type="presParOf" srcId="{16495EB3-38A9-4885-8A9F-195599275CCE}" destId="{2971283C-81A3-40AA-8FAE-46995CC78764}" srcOrd="2" destOrd="0" presId="urn:microsoft.com/office/officeart/2008/layout/LinedList"/>
    <dgm:cxn modelId="{669036F8-C957-4527-AE48-47C040E3026F}" type="presParOf" srcId="{16495EB3-38A9-4885-8A9F-195599275CCE}" destId="{1DA96111-496E-48F5-8DD4-97A49E65B861}" srcOrd="3" destOrd="0" presId="urn:microsoft.com/office/officeart/2008/layout/LinedList"/>
    <dgm:cxn modelId="{148628C8-F107-42A8-BFBA-9C63FCC94046}" type="presParOf" srcId="{1DA96111-496E-48F5-8DD4-97A49E65B861}" destId="{77D097F3-FBE8-4693-A99E-E9578ECE93FC}" srcOrd="0" destOrd="0" presId="urn:microsoft.com/office/officeart/2008/layout/LinedList"/>
    <dgm:cxn modelId="{CF48D61C-6BBF-400F-8435-5950C3A5455C}" type="presParOf" srcId="{1DA96111-496E-48F5-8DD4-97A49E65B861}" destId="{C5D5A8AC-9629-4C4C-A75B-C598E219B1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21C87-03E6-4927-9EF4-8C655A75781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86711-9B4B-4916-831D-87323151115C}">
      <dsp:nvSpPr>
        <dsp:cNvPr id="0" name=""/>
        <dsp:cNvSpPr/>
      </dsp:nvSpPr>
      <dsp:spPr>
        <a:xfrm>
          <a:off x="0" y="0"/>
          <a:ext cx="10515600" cy="2678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800" b="1" i="0" kern="1200" dirty="0"/>
            <a:t>Liczność (</a:t>
          </a:r>
          <a:r>
            <a:rPr lang="pl-PL" sz="4800" b="1" i="0" kern="1200" dirty="0" err="1"/>
            <a:t>Multiplicity</a:t>
          </a:r>
          <a:r>
            <a:rPr lang="pl-PL" sz="4800" b="1" i="0" kern="1200" dirty="0"/>
            <a:t>)</a:t>
          </a:r>
          <a:r>
            <a:rPr lang="pl-PL" sz="4800" b="0" i="0" kern="1200" dirty="0"/>
            <a:t>:</a:t>
          </a:r>
          <a:endParaRPr lang="en-US" sz="4800" kern="1200" dirty="0"/>
        </a:p>
      </dsp:txBody>
      <dsp:txXfrm>
        <a:off x="0" y="0"/>
        <a:ext cx="10515600" cy="2678989"/>
      </dsp:txXfrm>
    </dsp:sp>
    <dsp:sp modelId="{2971283C-81A3-40AA-8FAE-46995CC78764}">
      <dsp:nvSpPr>
        <dsp:cNvPr id="0" name=""/>
        <dsp:cNvSpPr/>
      </dsp:nvSpPr>
      <dsp:spPr>
        <a:xfrm>
          <a:off x="0" y="267898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097F3-FBE8-4693-A99E-E9578ECE93FC}">
      <dsp:nvSpPr>
        <dsp:cNvPr id="0" name=""/>
        <dsp:cNvSpPr/>
      </dsp:nvSpPr>
      <dsp:spPr>
        <a:xfrm>
          <a:off x="0" y="2678989"/>
          <a:ext cx="10515600" cy="2678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800" b="0" i="0" kern="1200" dirty="0"/>
            <a:t>Określa liczbę obiektów z jednej strony relacji, które mogą być powiązane z obiektami z drugiej strony relacji.</a:t>
          </a:r>
          <a:endParaRPr lang="en-US" sz="4800" kern="1200" dirty="0"/>
        </a:p>
      </dsp:txBody>
      <dsp:txXfrm>
        <a:off x="0" y="2678989"/>
        <a:ext cx="10515600" cy="2678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21C87-03E6-4927-9EF4-8C655A75781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86711-9B4B-4916-831D-87323151115C}">
      <dsp:nvSpPr>
        <dsp:cNvPr id="0" name=""/>
        <dsp:cNvSpPr/>
      </dsp:nvSpPr>
      <dsp:spPr>
        <a:xfrm>
          <a:off x="0" y="0"/>
          <a:ext cx="10515600" cy="2678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i="0" kern="1200" dirty="0" err="1"/>
            <a:t>Krotność</a:t>
          </a:r>
          <a:r>
            <a:rPr lang="en-GB" sz="4800" b="1" i="0" kern="1200" dirty="0"/>
            <a:t> (Cardinality):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0" y="0"/>
        <a:ext cx="10515600" cy="2678989"/>
      </dsp:txXfrm>
    </dsp:sp>
    <dsp:sp modelId="{2971283C-81A3-40AA-8FAE-46995CC78764}">
      <dsp:nvSpPr>
        <dsp:cNvPr id="0" name=""/>
        <dsp:cNvSpPr/>
      </dsp:nvSpPr>
      <dsp:spPr>
        <a:xfrm>
          <a:off x="0" y="267898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097F3-FBE8-4693-A99E-E9578ECE93FC}">
      <dsp:nvSpPr>
        <dsp:cNvPr id="0" name=""/>
        <dsp:cNvSpPr/>
      </dsp:nvSpPr>
      <dsp:spPr>
        <a:xfrm>
          <a:off x="0" y="2678989"/>
          <a:ext cx="10515600" cy="2678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800" b="0" i="0" kern="1200" dirty="0"/>
            <a:t>Krotność to ogólnie określenie liczby obiektów biorących udział w relacji.</a:t>
          </a:r>
          <a:endParaRPr lang="en-GB" sz="4800" b="0" i="0" kern="1200" dirty="0"/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0" y="2678989"/>
        <a:ext cx="10515600" cy="2678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0865D-EAEB-4E13-9625-C68F8CB0568B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88BD-DFBA-4333-8EE4-1EBB76DA4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2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388BD-DFBA-4333-8EE4-1EBB76DA4C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8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6DBAE-2722-27CA-C380-4FFEBD463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46EC59-8DD0-3F38-7EED-04F65BEE6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FE67F8-FA73-6962-A7FF-E00CFF18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C73023-AB2B-536B-F7EF-250172F8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F4755A-C6D7-547B-600D-1D677C93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7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BE75A3-A49D-EB1F-DAD1-EB95B243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9F61E7-782A-ECD2-5526-2F3957505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A6ED94-55A4-6259-AF42-506DCB26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D364DB-3D3C-F674-59D5-995D1B6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6426D9-3D04-E12F-6AC1-119A6E91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07FDFBE-3FEA-DBB6-2AB3-509E01B4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DD5B977-6777-84C2-64AE-8BF1DE27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CE8CAF-4568-CAB2-CA7E-616A2122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9FA655-3F76-9E5D-91F9-6FFB6F3C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87CD10-B6FD-FDC7-0BEC-039B7720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2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0D35B3-119A-E3AC-6409-E95E7472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06C358-A4E1-42B2-CBE1-04D5A628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105461-3A44-A00D-B531-32094642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257B46-1A74-62DE-F598-294210CD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8C2237-EC49-22F5-D099-05D624F3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AB6113-AD7F-F2F6-937D-B81C8A2C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A9BCC4-B576-358E-0778-3C58F1C3E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11905B-F42D-F1CA-5030-47D8AC4D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2E8B02-2023-5877-C052-806136CF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875BE4-51D7-8597-64C3-0C5B060D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49870C-6896-7AE4-4AC1-AAF71418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436858-6DCA-58B8-781B-7642CCA53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6342E0-7564-082E-FE7F-26C832F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1FC765-1DEC-9C73-6858-0C441E5F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F34112-D91D-BF48-714E-225FE72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04C5D8D-A277-A822-6ED6-81E75773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0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FD4A12-EC5A-97A1-E9D3-0D062FDC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4076368-11D0-05CF-016B-C239D809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F98B9E4-537D-82C6-5AC8-11D7FCE5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32048E-1E64-6632-0FB2-2E3A61689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3558E53-276D-C0B3-B2C0-9420EB8CE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94DE1E9-BCBF-6A87-5BC8-7D137486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BD3A641-2962-3F76-6E63-1C4B8EE9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20E804-FD72-77A7-4F22-ABC028B0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BEA166-F721-05E0-6D8C-6F5ABF32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907EB1-4A3B-2DD5-6225-9DF1DDB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52A9ACE-BA6A-9A55-E80C-7319CA95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B1F1FE-CA5E-F243-B8BE-78FCF04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7C68A42-5F7C-1C3D-B4CD-2B9849B6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2E445A4-5805-0EC1-A0CA-F063C5A4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BFAB71-1A8B-1E2D-505A-1D924070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7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9D85E9-C58B-5862-07E8-52BED94B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3486BC-CF4E-42A6-14FE-F9AD118B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416AFA3-B7E0-0C3C-A328-63C2FC8C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262E813-28B3-D522-B841-45C76424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BB6D59-9BC5-18D8-97B8-CCD08D93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CF8FA78-551B-B263-DE39-F1B5F0A1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D20C38-0D84-17ED-3556-BA51AAE1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75050D4-28EA-08C0-F583-E3FF88ABB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6E1D46-5377-201F-A046-4FAABABBE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B5DAC22-3BFD-8B79-36ED-FB12D4FF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F748AA-0CE5-E953-9767-10726AC0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C716D4-FF3B-1A91-1719-8C499C5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1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45D1ED5-1433-6698-91B9-0E4DEA93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44C1C85-9C72-0853-2101-9A42BD89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5EFB4B-1911-059A-1915-A67FFCB35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70092-1221-467D-A368-A3DEC2CEF17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A6F144-BF8A-98A4-17BA-9D8108FDD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7E5768-855D-3A64-063A-F3E82DD84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25CB9-7811-4CB5-967C-12327C52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9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F39EB12-205E-4B7D-6EE1-05A977ACB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l-PL" sz="7200"/>
              <a:t>1.8 Krotność i liczność</a:t>
            </a:r>
            <a:endParaRPr lang="en-GB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679E7E9-1744-34F7-55EE-9EE2969C3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018094"/>
              </p:ext>
            </p:extLst>
          </p:nvPr>
        </p:nvGraphicFramePr>
        <p:xfrm>
          <a:off x="838200" y="818984"/>
          <a:ext cx="10515600" cy="5357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08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E43F936-C0BC-E6D1-03DE-E4E2B49B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5AD2CD-F778-FCFA-1319-3DC143A6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546"/>
            <a:ext cx="10515600" cy="5286417"/>
          </a:xfrm>
        </p:spPr>
        <p:txBody>
          <a:bodyPr>
            <a:normAutofit fontScale="62500" lnSpcReduction="20000"/>
          </a:bodyPr>
          <a:lstStyle/>
          <a:p>
            <a:pPr defTabSz="2133600">
              <a:spcBef>
                <a:spcPct val="0"/>
              </a:spcBef>
              <a:spcAft>
                <a:spcPct val="35000"/>
              </a:spcAft>
            </a:pPr>
            <a:r>
              <a:rPr lang="pl-PL" sz="4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Liczność jest zazwyczaj określana za pomocą dwóch liczb, minimalnej i maksymalnej, oddzielonych przecinkiem (np. 0..1, 1..*, 2..4).</a:t>
            </a:r>
          </a:p>
          <a:p>
            <a:pPr defTabSz="2133600">
              <a:spcBef>
                <a:spcPct val="0"/>
              </a:spcBef>
              <a:spcAft>
                <a:spcPct val="35000"/>
              </a:spcAft>
            </a:pPr>
            <a:r>
              <a:rPr lang="pl-PL" sz="4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Minimalna liczność określa minimalną liczbę obiektów, które muszą istnieć w relacji.</a:t>
            </a:r>
          </a:p>
          <a:p>
            <a:pPr defTabSz="2133600">
              <a:spcBef>
                <a:spcPct val="0"/>
              </a:spcBef>
              <a:spcAft>
                <a:spcPct val="35000"/>
              </a:spcAft>
            </a:pPr>
            <a:r>
              <a:rPr lang="pl-PL" sz="4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Maksymalna liczność określa maksymalną liczbę obiektów, które mogą istnieć w relacji.</a:t>
            </a:r>
          </a:p>
          <a:p>
            <a:pPr defTabSz="2133600">
              <a:spcBef>
                <a:spcPct val="0"/>
              </a:spcBef>
              <a:spcAft>
                <a:spcPct val="35000"/>
              </a:spcAft>
            </a:pPr>
            <a:r>
              <a:rPr lang="pl-PL" sz="4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Przykłady:</a:t>
            </a:r>
          </a:p>
          <a:p>
            <a:pPr lvl="1" defTabSz="2133600">
              <a:spcBef>
                <a:spcPct val="0"/>
              </a:spcBef>
              <a:spcAft>
                <a:spcPct val="35000"/>
              </a:spcAft>
            </a:pPr>
            <a:r>
              <a:rPr lang="pl-PL" sz="4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0..1 oznacza, że może być zero lub jeden obiekt.</a:t>
            </a:r>
          </a:p>
          <a:p>
            <a:pPr lvl="1" defTabSz="2133600">
              <a:spcBef>
                <a:spcPct val="0"/>
              </a:spcBef>
              <a:spcAft>
                <a:spcPct val="35000"/>
              </a:spcAft>
            </a:pPr>
            <a:r>
              <a:rPr lang="pl-PL" sz="4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1..* oznacza, że musi być co najmniej jeden obiekt, ale może być ich wiele.</a:t>
            </a:r>
          </a:p>
          <a:p>
            <a:pPr lvl="1" defTabSz="2133600">
              <a:spcBef>
                <a:spcPct val="0"/>
              </a:spcBef>
              <a:spcAft>
                <a:spcPct val="35000"/>
              </a:spcAft>
            </a:pPr>
            <a:r>
              <a:rPr lang="pl-PL" sz="4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0..* oznacza, że może być zero lub więcej obiektów.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04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99B08EA8-D791-D2DA-3CC0-219A00E149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016121"/>
              </p:ext>
            </p:extLst>
          </p:nvPr>
        </p:nvGraphicFramePr>
        <p:xfrm>
          <a:off x="838200" y="750010"/>
          <a:ext cx="10515600" cy="5357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3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Multiplicity">
            <a:extLst>
              <a:ext uri="{FF2B5EF4-FFF2-40B4-BE49-F238E27FC236}">
                <a16:creationId xmlns:a16="http://schemas.microsoft.com/office/drawing/2014/main" id="{AB6185C3-8539-A8BD-C416-187EB82C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73125"/>
            <a:ext cx="10905066" cy="511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7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07B2497-A1B1-5733-4E93-9BAB3FB3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374"/>
            <a:ext cx="10515600" cy="5626590"/>
          </a:xfrm>
        </p:spPr>
        <p:txBody>
          <a:bodyPr/>
          <a:lstStyle/>
          <a:p>
            <a:pPr defTabSz="213360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W kontekście relacji między dwoma klasami lub obiektami, krotność odnosi się do liczby obiektów jednej klasy, które są powiązane z określoną liczbą obiektów drugiej klasy.</a:t>
            </a:r>
          </a:p>
          <a:p>
            <a:pPr defTabSz="213360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Krotność jest często przedstawiana graficznie za pomocą symboli, takich jak strzałki na diagramach UML, aby wskazać, ile obiektów jednej klasy jest powiązanych z obiektami drugiej klasy.</a:t>
            </a:r>
          </a:p>
          <a:p>
            <a:pPr defTabSz="213360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Na przykład, strzałka wskazująca od jednej klasy do drugiej może być oznaczona jako "1", co oznacza, że każdy obiekt z pierwszej klasy jest powiązany z dokładnie jednym obiektem z drugiej klasy.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UML Multiplicity and Collections - defining and using multiplicity and  collections in UML - lower and upper bounds, cardinality, order, unique.">
            <a:extLst>
              <a:ext uri="{FF2B5EF4-FFF2-40B4-BE49-F238E27FC236}">
                <a16:creationId xmlns:a16="http://schemas.microsoft.com/office/drawing/2014/main" id="{63BF30FF-B9DB-74F1-DCC9-6230A265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482" y="1201003"/>
            <a:ext cx="4541479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3723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236</Words>
  <Application>Microsoft Office PowerPoint</Application>
  <PresentationFormat>Panoramiczny</PresentationFormat>
  <Paragraphs>16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Motyw pakietu Office</vt:lpstr>
      <vt:lpstr>1.8 Krotność i liczność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1.8 Krotność i liczność</dc:title>
  <dc:creator>Wojciech Krzos</dc:creator>
  <cp:lastModifiedBy>Wojciech Krzos</cp:lastModifiedBy>
  <cp:revision>3</cp:revision>
  <dcterms:created xsi:type="dcterms:W3CDTF">2024-03-25T19:06:26Z</dcterms:created>
  <dcterms:modified xsi:type="dcterms:W3CDTF">2024-03-26T05:25:32Z</dcterms:modified>
</cp:coreProperties>
</file>