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5" y="1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60E7CE-36C9-5DD7-DE7F-592D1BC50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B85C3EF-807D-2AA4-619B-7A0296307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51E7EE-49FA-BAF6-F05D-B085D0F9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6F746EF-4BF3-C748-EDF6-FE864F1A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FF2C87-F0AC-AEBB-0AC4-1D539AE6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F9C866-F54F-3A5A-F1E7-78553DD1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4CB2BE0-6D47-E611-8EDE-4D03AA04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728AB4-F3CC-DFFF-F2D0-4F2AA4D4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918A7B-9D65-CF9D-272E-23492557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6A3C51-D7C5-EF3F-65E9-74457161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4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24FE93E-1A6E-ED38-BB93-FB00076E0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F5FB506-C326-6434-E29A-AF5A2EA6D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1FA9DB-210F-FB88-E8A2-F8B8170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D73275-5402-E704-9CB6-3081084E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D5F661B-E029-E416-57B1-88E9CD7C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6191A4-A8AB-6A4E-17B3-5AC34C50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0E5D9E-099A-7858-6D84-A75DF1B0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FACCBB-20F2-17AB-D6E5-078EAC3D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5E0AB6-6A84-1C8C-F83E-ABF2C523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45FB50-80D1-5E76-123C-F3A4F49A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743F6E-C55B-7B33-898C-100ABE70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863BB1-7547-0320-B23A-1AC6E4BB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890FA6-1A62-8F43-1AAE-2806DD3A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6BB624F-6FA3-E2B3-D37B-BB9242E5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852EA2-A4E2-2203-FE6D-7A51D5DE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8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F28967-DF10-50AB-9E22-BC04AC9C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B49BC0-135F-ECDB-2217-E030CC3D5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BB3FDF5-1696-0885-E298-EE4C0EA5B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2441D3-2A44-AC4B-5A0D-E9830E27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5338A6-43B3-13D4-9B55-5F34783D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238C0F-7A2D-AB3E-F9EB-2C3DDCC1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DAA09C-33BE-924E-01B0-C97B3774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946421-0F54-49C7-812B-C13D305E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8A4F1FE-1A10-3657-D781-0C6780FD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187E25F-C699-03AA-99D4-FFEFAC89F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25E8C9-DD6C-666B-3AD4-CE37D1578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3A04A25-F18C-DBFF-F301-FE6A3294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AE9EBBA-C6CD-C7AF-6C83-7FB9E06C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4C13099-DDA2-75A0-5FA5-B4FFB1C7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4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5BF276-02EF-4A00-260E-7189D762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7A48084-62ED-C2F7-EC76-C7560ECF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5F0193-DC75-0948-0843-7CA84E60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32511A7-F103-CA53-1CCB-1DDCE86A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0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356F728-9E74-8F74-7C8D-3A034471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8B59A9C-C3B6-DAF8-C9AF-641C73E0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CC166B-9EB0-ABC5-1C02-6D0A0ECA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41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FBE1F-5158-D4B6-182F-A547262D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6D12D5-0AB1-D371-AE8D-89E94489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93641B7-C748-36A3-0DD1-B24FBCD4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9EE008-B49D-E677-6AC3-DE4D0B49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62100D3-D3F1-42DC-6E67-97D4F122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08086F-0359-EC03-43E4-11EB77DD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7EE0F-6C5B-AF51-D565-CCF5CBB7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EC6EA52-8500-E014-6EF0-A21CC4619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A044CE0-7306-0A02-6971-3749F8FF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08642C-2CA3-3D9E-D33F-0E897372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7EAA9A1-CC15-4E5F-CE5C-309DE3E1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E02E9A-A319-D0CE-CCC4-E2EEE25D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F5C6667-99E5-0B0C-4666-E42FAD6D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FCF26F-3473-FF88-E329-2DC22BAD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B19DFE-2983-7B95-23CA-4C4B8D0F4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6C157-B4DD-43AA-970E-A2796907106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185F56-C675-2EEC-E6EF-7F323A7BC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17FC0C-5D97-D5C8-2924-C376C753A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DB07A-8C22-4D60-8F35-2F28A3F1F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1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42851F-5B12-0EBD-0B61-0A3A3C97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pl-PL" sz="5400">
                <a:solidFill>
                  <a:schemeClr val="bg1"/>
                </a:solidFill>
              </a:rPr>
              <a:t>1.9 Właściwość identyfikująca obiekty klasy (ograniczenie ID)</a:t>
            </a:r>
            <a:endParaRPr lang="en-GB" sz="5400">
              <a:solidFill>
                <a:schemeClr val="bg1"/>
              </a:solidFill>
            </a:endParaRP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98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8D7D16-1B98-393F-F6CF-4CD7D637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Properties</a:t>
            </a:r>
            <a:r>
              <a:rPr lang="en-GB" sz="3600" dirty="0"/>
              <a:t> are </a:t>
            </a:r>
            <a:r>
              <a:rPr lang="en-GB" sz="3600" dirty="0" err="1"/>
              <a:t>StructuralFeatures</a:t>
            </a:r>
            <a:r>
              <a:rPr lang="en-GB" sz="3600" dirty="0"/>
              <a:t> that represent the attributes of Classifiers, the </a:t>
            </a:r>
            <a:r>
              <a:rPr lang="en-GB" sz="3600" dirty="0" err="1"/>
              <a:t>memberEnds</a:t>
            </a:r>
            <a:r>
              <a:rPr lang="en-GB" sz="3600" dirty="0"/>
              <a:t> of Associations, and the </a:t>
            </a:r>
            <a:r>
              <a:rPr lang="en-GB" sz="3600" dirty="0" err="1"/>
              <a:t>partsof</a:t>
            </a:r>
            <a:r>
              <a:rPr lang="en-GB" sz="3600" dirty="0"/>
              <a:t> </a:t>
            </a:r>
            <a:r>
              <a:rPr lang="en-GB" sz="3600" dirty="0" err="1"/>
              <a:t>StructuredClassifiers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8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032E4D6-71D4-6BC7-2CF8-02B73A48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7" y="643466"/>
            <a:ext cx="107653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89CA22-6CC3-1CDD-9BBF-EE60D510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1" u="none" strike="noStrike" baseline="0" dirty="0">
                <a:latin typeface="TimesNewRomanPS-ItalicMT"/>
              </a:rPr>
              <a:t>&lt;property&gt; ::= [&lt;visibility&gt;] [‘/’] &lt;name&gt; [‘:’ &lt;prop-type&gt;] [‘[‘ &lt;multiplicity-range&gt; ‘]’] [‘=’ &lt;default&gt;] [‘{‘</a:t>
            </a:r>
          </a:p>
          <a:p>
            <a:pPr marL="0" indent="0">
              <a:buNone/>
            </a:pPr>
            <a:r>
              <a:rPr lang="en-GB" sz="2200" b="0" i="1" u="none" strike="noStrike" baseline="0" dirty="0">
                <a:latin typeface="TimesNewRomanPS-ItalicMT"/>
              </a:rPr>
              <a:t>&lt;prop-modifier &gt; [‘,’ &lt;prop-modifier &gt;]* ’}’]</a:t>
            </a:r>
            <a:endParaRPr lang="pl-PL" sz="2200" b="0" i="1" u="none" strike="noStrike" baseline="0" dirty="0">
              <a:latin typeface="TimesNewRomanPS-ItalicMT"/>
            </a:endParaRPr>
          </a:p>
          <a:p>
            <a:pPr marL="0" indent="0">
              <a:buNone/>
            </a:pPr>
            <a:r>
              <a:rPr lang="pl-PL" sz="2200" i="1" dirty="0">
                <a:latin typeface="TimesNewRomanPS-ItalicMT"/>
              </a:rPr>
              <a:t>…</a:t>
            </a:r>
          </a:p>
          <a:p>
            <a:pPr marL="0" indent="0">
              <a:buNone/>
            </a:pPr>
            <a:r>
              <a:rPr lang="en-GB" sz="2200" b="0" i="1" u="none" strike="noStrike" baseline="0" dirty="0">
                <a:latin typeface="TimesNewRomanPS-ItalicMT"/>
              </a:rPr>
              <a:t>&lt;prop-modifier&gt; </a:t>
            </a:r>
            <a:r>
              <a:rPr lang="en-GB" sz="2200" b="0" i="0" u="none" strike="noStrike" baseline="0" dirty="0">
                <a:latin typeface="TimesNewRomanPSMT"/>
              </a:rPr>
              <a:t>indicates a modifier that applies to the Property.</a:t>
            </a:r>
          </a:p>
          <a:p>
            <a:pPr marL="0" indent="0">
              <a:buNone/>
            </a:pPr>
            <a:r>
              <a:rPr lang="en-GB" sz="2200" b="0" i="1" u="none" strike="noStrike" baseline="0" dirty="0">
                <a:latin typeface="TimesNewRomanPS-ItalicMT"/>
              </a:rPr>
              <a:t>&lt;prop-modifier&gt; ::= </a:t>
            </a:r>
            <a:r>
              <a:rPr lang="en-GB" sz="2200" b="0" i="0" u="none" strike="noStrike" baseline="0" dirty="0">
                <a:latin typeface="TimesNewRomanPSMT"/>
              </a:rPr>
              <a:t>‘</a:t>
            </a:r>
            <a:r>
              <a:rPr lang="en-GB" sz="2200" b="0" i="0" u="none" strike="noStrike" baseline="0" dirty="0" err="1">
                <a:latin typeface="TimesNewRomanPSMT"/>
              </a:rPr>
              <a:t>readOnly</a:t>
            </a:r>
            <a:r>
              <a:rPr lang="en-GB" sz="2200" b="0" i="0" u="none" strike="noStrike" baseline="0" dirty="0">
                <a:latin typeface="TimesNewRomanPSMT"/>
              </a:rPr>
              <a:t>’ </a:t>
            </a:r>
            <a:r>
              <a:rPr lang="en-GB" sz="2200" b="0" i="1" u="none" strike="noStrike" baseline="0" dirty="0">
                <a:latin typeface="TimesNewRomanPS-ItalicMT"/>
              </a:rPr>
              <a:t>| </a:t>
            </a:r>
            <a:r>
              <a:rPr lang="en-GB" sz="2200" b="0" i="0" u="none" strike="noStrike" baseline="0" dirty="0">
                <a:latin typeface="TimesNewRomanPSMT"/>
              </a:rPr>
              <a:t>‘union’ | ‘subsets’ </a:t>
            </a:r>
            <a:r>
              <a:rPr lang="en-GB" sz="2200" b="0" i="1" u="none" strike="noStrike" baseline="0" dirty="0">
                <a:latin typeface="TimesNewRomanPS-ItalicMT"/>
              </a:rPr>
              <a:t>&lt;property-name&gt; |</a:t>
            </a:r>
            <a:r>
              <a:rPr lang="en-GB" sz="2200" b="0" i="0" u="none" strike="noStrike" baseline="0" dirty="0">
                <a:latin typeface="TimesNewRomanPSMT"/>
              </a:rPr>
              <a:t>‘redefines’ </a:t>
            </a:r>
            <a:r>
              <a:rPr lang="en-GB" sz="2200" b="0" i="1" u="none" strike="noStrike" baseline="0" dirty="0">
                <a:latin typeface="TimesNewRomanPS-ItalicMT"/>
              </a:rPr>
              <a:t>&lt;property-name&gt; </a:t>
            </a:r>
            <a:r>
              <a:rPr lang="en-GB" sz="2200" b="0" i="0" u="none" strike="noStrike" baseline="0" dirty="0">
                <a:latin typeface="TimesNewRomanPSMT"/>
              </a:rPr>
              <a:t>| ‘ordered’ | ‘unordered’ | ‘unique’ </a:t>
            </a:r>
            <a:r>
              <a:rPr lang="en-GB" sz="2200" b="0" i="1" u="none" strike="noStrike" baseline="0" dirty="0">
                <a:latin typeface="TimesNewRomanPS-ItalicMT"/>
              </a:rPr>
              <a:t>| </a:t>
            </a:r>
            <a:r>
              <a:rPr lang="en-GB" sz="2200" b="0" i="0" u="none" strike="noStrike" baseline="0" dirty="0">
                <a:latin typeface="TimesNewRomanPSMT"/>
              </a:rPr>
              <a:t>‘nonunique’ | ‘</a:t>
            </a:r>
            <a:r>
              <a:rPr lang="en-GB" sz="2200" b="0" i="0" u="none" strike="noStrike" baseline="0" dirty="0" err="1">
                <a:latin typeface="TimesNewRomanPSMT"/>
              </a:rPr>
              <a:t>seq</a:t>
            </a:r>
            <a:r>
              <a:rPr lang="en-GB" sz="2200" b="0" i="0" u="none" strike="noStrike" baseline="0" dirty="0">
                <a:latin typeface="TimesNewRomanPSMT"/>
              </a:rPr>
              <a:t>’ | ‘sequence’ |</a:t>
            </a:r>
            <a:r>
              <a:rPr lang="en-GB" sz="2200" b="0" i="1" u="none" strike="noStrike" baseline="0" dirty="0">
                <a:latin typeface="TimesNewRomanPS-ItalicMT"/>
              </a:rPr>
              <a:t>‘</a:t>
            </a:r>
            <a:r>
              <a:rPr lang="en-GB" sz="2200" b="0" i="0" u="none" strike="noStrike" baseline="0" dirty="0">
                <a:latin typeface="TimesNewRomanPSMT"/>
              </a:rPr>
              <a:t>id’ </a:t>
            </a:r>
            <a:r>
              <a:rPr lang="en-GB" sz="2200" b="0" i="1" u="none" strike="noStrike" baseline="0" dirty="0">
                <a:latin typeface="TimesNewRomanPS-ItalicMT"/>
              </a:rPr>
              <a:t>| &lt;prop-constraint&gt;</a:t>
            </a:r>
            <a:endParaRPr lang="pl-PL" sz="2200" b="0" i="1" u="none" strike="noStrike" baseline="0" dirty="0">
              <a:latin typeface="TimesNewRomanPS-ItalicMT"/>
            </a:endParaRPr>
          </a:p>
          <a:p>
            <a:pPr marL="0" indent="0">
              <a:buNone/>
            </a:pPr>
            <a:r>
              <a:rPr lang="pl-PL" sz="2200" i="1" dirty="0">
                <a:latin typeface="TimesNewRomanPS-ItalicMT"/>
              </a:rPr>
              <a:t>…</a:t>
            </a:r>
          </a:p>
          <a:p>
            <a:pPr marL="0" indent="0">
              <a:buNone/>
            </a:pPr>
            <a:r>
              <a:rPr lang="en-GB" sz="2200" b="0" i="0" u="none" strike="noStrike" baseline="0" dirty="0">
                <a:latin typeface="TimesNewRomanPSMT"/>
              </a:rPr>
              <a:t>‘id’ means that the Property is part of the identifier for the class.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3065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UML property is a structural feature which could represent an attribute of  a classifier, a member end of association, or a part of structured  classifier..">
            <a:extLst>
              <a:ext uri="{FF2B5EF4-FFF2-40B4-BE49-F238E27FC236}">
                <a16:creationId xmlns:a16="http://schemas.microsoft.com/office/drawing/2014/main" id="{5196028A-1DAF-6066-C12B-55ED5DCB4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177539"/>
            <a:ext cx="5440195" cy="4390032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Arc 1032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CEDC43-5296-32F9-1E04-96B0C665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i="0">
                <a:effectLst/>
                <a:latin typeface="Söhne"/>
              </a:rPr>
              <a:t>ID (</a:t>
            </a:r>
            <a:r>
              <a:rPr lang="pl-PL" b="1" i="0" err="1">
                <a:effectLst/>
                <a:latin typeface="Söhne"/>
              </a:rPr>
              <a:t>Identifier</a:t>
            </a:r>
            <a:r>
              <a:rPr lang="pl-PL" b="1" i="0">
                <a:effectLst/>
                <a:latin typeface="Söhne"/>
              </a:rPr>
              <a:t>)</a:t>
            </a:r>
            <a:r>
              <a:rPr lang="pl-PL" b="0" i="0">
                <a:effectLst/>
                <a:latin typeface="Söhne"/>
              </a:rPr>
              <a:t> odnosi się do identyfikatora, który jednoznacznie identyfikuje obiekt w danym kontekście.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95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E445B6-31DC-378A-1EFD-3B7F8457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4760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l-PL" sz="1800" b="1" i="0" dirty="0">
                <a:effectLst/>
                <a:latin typeface="Söhne"/>
              </a:rPr>
              <a:t>Znaczenie</a:t>
            </a:r>
            <a:r>
              <a:rPr lang="pl-PL" sz="1800" b="0" i="0" dirty="0">
                <a:effectLst/>
                <a:latin typeface="Söhne"/>
              </a:rPr>
              <a:t>: ID </a:t>
            </a:r>
            <a:r>
              <a:rPr lang="pl-PL" sz="1800" b="0" i="0" dirty="0" err="1">
                <a:effectLst/>
                <a:latin typeface="Söhne"/>
              </a:rPr>
              <a:t>Property</a:t>
            </a:r>
            <a:r>
              <a:rPr lang="pl-PL" sz="1800" b="0" i="0" dirty="0">
                <a:effectLst/>
                <a:latin typeface="Söhne"/>
              </a:rPr>
              <a:t> jest krytyczne dla zarządzania danymi i integralności, umożliwiając jednoznaczne rozróżnianie obiektów, nawet jeśli inne ich właściwości są identyczne. Używa się go do tworzenia powiązań między różnymi elementami modelu, jak relacje pomiędzy klasami.</a:t>
            </a:r>
          </a:p>
          <a:p>
            <a:pPr>
              <a:buFont typeface="+mj-lt"/>
              <a:buAutoNum type="arabicPeriod"/>
            </a:pPr>
            <a:r>
              <a:rPr lang="pl-PL" sz="1800" b="1" i="0" dirty="0">
                <a:effectLst/>
                <a:latin typeface="Söhne"/>
              </a:rPr>
              <a:t>Typy ID </a:t>
            </a:r>
            <a:r>
              <a:rPr lang="pl-PL" sz="1800" b="1" i="0" dirty="0" err="1">
                <a:effectLst/>
                <a:latin typeface="Söhne"/>
              </a:rPr>
              <a:t>Property</a:t>
            </a:r>
            <a:r>
              <a:rPr lang="pl-PL" sz="1800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 sz="1800" b="1" i="0" dirty="0">
                <a:effectLst/>
                <a:latin typeface="Söhne"/>
              </a:rPr>
              <a:t>Naturalne ID</a:t>
            </a:r>
            <a:r>
              <a:rPr lang="pl-PL" sz="1800" b="0" i="0" dirty="0">
                <a:effectLst/>
                <a:latin typeface="Söhne"/>
              </a:rPr>
              <a:t>: Wartość, która naturalnie identyfikuje obiekt i ma sens biznesowy, np. numer PESEL dla osoby.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 sz="1800" b="1" i="0" dirty="0">
                <a:effectLst/>
                <a:latin typeface="Söhne"/>
              </a:rPr>
              <a:t>Sztuczne ID</a:t>
            </a:r>
            <a:r>
              <a:rPr lang="pl-PL" sz="1800" b="0" i="0" dirty="0">
                <a:effectLst/>
                <a:latin typeface="Söhne"/>
              </a:rPr>
              <a:t>: Wygenerowana unikalna wartość (np. sekwencja liczbową lub GUID), która nie ma znaczenia poza byciem identyfikatorem.</a:t>
            </a:r>
          </a:p>
          <a:p>
            <a:pPr>
              <a:buFont typeface="+mj-lt"/>
              <a:buAutoNum type="arabicPeriod"/>
            </a:pPr>
            <a:r>
              <a:rPr lang="pl-PL" sz="1800" b="1" i="0" dirty="0">
                <a:effectLst/>
                <a:latin typeface="Söhne"/>
              </a:rPr>
              <a:t>Implementacja w UML</a:t>
            </a:r>
            <a:r>
              <a:rPr lang="pl-PL" sz="1800" b="0" i="0" dirty="0">
                <a:effectLst/>
                <a:latin typeface="Söhne"/>
              </a:rPr>
              <a:t>: W diagramach klas UML ID </a:t>
            </a:r>
            <a:r>
              <a:rPr lang="pl-PL" sz="1800" b="0" i="0" dirty="0" err="1">
                <a:effectLst/>
                <a:latin typeface="Söhne"/>
              </a:rPr>
              <a:t>Property</a:t>
            </a:r>
            <a:r>
              <a:rPr lang="pl-PL" sz="1800" b="0" i="0" dirty="0">
                <a:effectLst/>
                <a:latin typeface="Söhne"/>
              </a:rPr>
              <a:t> jest zazwyczaj oznaczane stereotypem «id» lub poprzez podkreślenie nazwy atrybutu, co sygnalizuje, że dany atrybut jest unikalnym identyfikatorem.</a:t>
            </a:r>
          </a:p>
          <a:p>
            <a:pPr>
              <a:buFont typeface="+mj-lt"/>
              <a:buAutoNum type="arabicPeriod"/>
            </a:pPr>
            <a:r>
              <a:rPr lang="pl-PL" sz="1800" b="1" i="0" dirty="0">
                <a:effectLst/>
                <a:latin typeface="Söhne"/>
              </a:rPr>
              <a:t>Zastosowania</a:t>
            </a:r>
            <a:r>
              <a:rPr lang="pl-PL" sz="1800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 sz="1800" b="1" i="0" dirty="0">
                <a:effectLst/>
                <a:latin typeface="Söhne"/>
              </a:rPr>
              <a:t>Modelowanie baz danych</a:t>
            </a:r>
            <a:r>
              <a:rPr lang="pl-PL" sz="1800" b="0" i="0" dirty="0">
                <a:effectLst/>
                <a:latin typeface="Söhne"/>
              </a:rPr>
              <a:t>: Definiowanie kluczy głównych i obcych w schematach baz danych.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 sz="1800" b="1" i="0" dirty="0">
                <a:effectLst/>
                <a:latin typeface="Söhne"/>
              </a:rPr>
              <a:t>Modelowanie systemów</a:t>
            </a:r>
            <a:r>
              <a:rPr lang="pl-PL" sz="1800" b="0" i="0" dirty="0">
                <a:effectLst/>
                <a:latin typeface="Söhne"/>
              </a:rPr>
              <a:t>: Identyfikacja unikalnych encji w systemach, co jest krytyczne dla funkcji takich jak logowanie, audyt, i zarządzanie sesją.</a:t>
            </a:r>
          </a:p>
        </p:txBody>
      </p:sp>
    </p:spTree>
    <p:extLst>
      <p:ext uri="{BB962C8B-B14F-4D97-AF65-F5344CB8AC3E}">
        <p14:creationId xmlns:p14="http://schemas.microsoft.com/office/powerpoint/2010/main" val="400361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69177C5-F509-61CD-2368-D6C962D14622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900" b="1" i="0" dirty="0">
                <a:effectLst/>
              </a:rPr>
              <a:t>Z</a:t>
            </a:r>
            <a:r>
              <a:rPr lang="en-US" sz="1900" b="1" i="0" dirty="0" err="1">
                <a:effectLst/>
              </a:rPr>
              <a:t>alety</a:t>
            </a:r>
            <a:r>
              <a:rPr lang="en-US" sz="1900" b="1" i="0" dirty="0">
                <a:effectLst/>
              </a:rPr>
              <a:t> </a:t>
            </a:r>
            <a:r>
              <a:rPr lang="en-US" sz="1900" b="1" i="0" dirty="0" err="1">
                <a:effectLst/>
              </a:rPr>
              <a:t>używania</a:t>
            </a:r>
            <a:r>
              <a:rPr lang="en-US" sz="1900" b="1" i="0" dirty="0">
                <a:effectLst/>
              </a:rPr>
              <a:t> ID Property</a:t>
            </a:r>
            <a:r>
              <a:rPr lang="en-US" sz="1900" b="0" i="0" dirty="0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effectLst/>
              </a:rPr>
              <a:t>Ułatwienie</a:t>
            </a:r>
            <a:r>
              <a:rPr lang="en-US" sz="1900" b="1" i="0" dirty="0">
                <a:effectLst/>
              </a:rPr>
              <a:t> </a:t>
            </a:r>
            <a:r>
              <a:rPr lang="en-US" sz="1900" b="1" i="0" dirty="0" err="1">
                <a:effectLst/>
              </a:rPr>
              <a:t>identyfikacji</a:t>
            </a:r>
            <a:r>
              <a:rPr lang="en-US" sz="1900" b="0" i="0" dirty="0">
                <a:effectLst/>
              </a:rPr>
              <a:t>: </a:t>
            </a:r>
            <a:r>
              <a:rPr lang="en-US" sz="1900" b="0" i="0" dirty="0" err="1">
                <a:effectLst/>
              </a:rPr>
              <a:t>Umożliwia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szybkie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jednoznaczne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identyfikowanie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odwoływanie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się</a:t>
            </a:r>
            <a:r>
              <a:rPr lang="en-US" sz="1900" b="0" i="0" dirty="0">
                <a:effectLst/>
              </a:rPr>
              <a:t> do </a:t>
            </a:r>
            <a:r>
              <a:rPr lang="en-US" sz="1900" b="0" i="0" dirty="0" err="1">
                <a:effectLst/>
              </a:rPr>
              <a:t>instancji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obiektów</a:t>
            </a:r>
            <a:r>
              <a:rPr lang="en-US" sz="1900" b="0" i="0" dirty="0">
                <a:effectLst/>
              </a:rPr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effectLst/>
              </a:rPr>
              <a:t>Uproszczenie</a:t>
            </a:r>
            <a:r>
              <a:rPr lang="en-US" sz="1900" b="1" i="0" dirty="0">
                <a:effectLst/>
              </a:rPr>
              <a:t> </a:t>
            </a:r>
            <a:r>
              <a:rPr lang="en-US" sz="1900" b="1" i="0" dirty="0" err="1">
                <a:effectLst/>
              </a:rPr>
              <a:t>relacji</a:t>
            </a:r>
            <a:r>
              <a:rPr lang="en-US" sz="1900" b="0" i="0" dirty="0">
                <a:effectLst/>
              </a:rPr>
              <a:t>: </a:t>
            </a:r>
            <a:r>
              <a:rPr lang="en-US" sz="1900" b="0" i="0" dirty="0" err="1">
                <a:effectLst/>
              </a:rPr>
              <a:t>Ułatwia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modelowanie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implementację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relacji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między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obiektami</a:t>
            </a:r>
            <a:r>
              <a:rPr lang="en-US" sz="1900" b="0" i="0" dirty="0">
                <a:effectLst/>
              </a:rPr>
              <a:t> w </a:t>
            </a:r>
            <a:r>
              <a:rPr lang="en-US" sz="1900" b="0" i="0" dirty="0" err="1">
                <a:effectLst/>
              </a:rPr>
              <a:t>bazie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danych</a:t>
            </a:r>
            <a:r>
              <a:rPr lang="en-US" sz="1900" b="0" i="0" dirty="0">
                <a:effectLst/>
              </a:rPr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effectLst/>
              </a:rPr>
              <a:t>Poprawa</a:t>
            </a:r>
            <a:r>
              <a:rPr lang="en-US" sz="1900" b="1" i="0" dirty="0">
                <a:effectLst/>
              </a:rPr>
              <a:t> </a:t>
            </a:r>
            <a:r>
              <a:rPr lang="en-US" sz="1900" b="1" i="0" dirty="0" err="1">
                <a:effectLst/>
              </a:rPr>
              <a:t>integralności</a:t>
            </a:r>
            <a:r>
              <a:rPr lang="en-US" sz="1900" b="1" i="0" dirty="0">
                <a:effectLst/>
              </a:rPr>
              <a:t> </a:t>
            </a:r>
            <a:r>
              <a:rPr lang="en-US" sz="1900" b="1" i="0" dirty="0" err="1">
                <a:effectLst/>
              </a:rPr>
              <a:t>danych</a:t>
            </a:r>
            <a:r>
              <a:rPr lang="en-US" sz="1900" b="0" i="0" dirty="0">
                <a:effectLst/>
              </a:rPr>
              <a:t>: </a:t>
            </a:r>
            <a:r>
              <a:rPr lang="en-US" sz="1900" b="0" i="0" dirty="0" err="1">
                <a:effectLst/>
              </a:rPr>
              <a:t>Pomaga</a:t>
            </a:r>
            <a:r>
              <a:rPr lang="en-US" sz="1900" b="0" i="0" dirty="0">
                <a:effectLst/>
              </a:rPr>
              <a:t> w </a:t>
            </a:r>
            <a:r>
              <a:rPr lang="en-US" sz="1900" b="0" i="0" dirty="0" err="1">
                <a:effectLst/>
              </a:rPr>
              <a:t>zapewnieniu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spójności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integralności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danych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poprzez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precyzyjne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śledzenie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zarządzanie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obiektami</a:t>
            </a:r>
            <a:r>
              <a:rPr lang="en-US" sz="19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effectLst/>
              </a:rPr>
              <a:t>Wyzwania</a:t>
            </a:r>
            <a:r>
              <a:rPr lang="en-US" sz="1900" b="0" i="0" dirty="0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effectLst/>
              </a:rPr>
              <a:t>Wybór</a:t>
            </a:r>
            <a:r>
              <a:rPr lang="en-US" sz="1900" b="1" i="0" dirty="0">
                <a:effectLst/>
              </a:rPr>
              <a:t> </a:t>
            </a:r>
            <a:r>
              <a:rPr lang="en-US" sz="1900" b="1" i="0" dirty="0" err="1">
                <a:effectLst/>
              </a:rPr>
              <a:t>klucza</a:t>
            </a:r>
            <a:r>
              <a:rPr lang="en-US" sz="1900" b="0" i="0" dirty="0">
                <a:effectLst/>
              </a:rPr>
              <a:t>: </a:t>
            </a:r>
            <a:r>
              <a:rPr lang="en-US" sz="1900" b="0" i="0" dirty="0" err="1">
                <a:effectLst/>
              </a:rPr>
              <a:t>Decyzja</a:t>
            </a:r>
            <a:r>
              <a:rPr lang="en-US" sz="1900" b="0" i="0" dirty="0">
                <a:effectLst/>
              </a:rPr>
              <a:t> o </a:t>
            </a:r>
            <a:r>
              <a:rPr lang="en-US" sz="1900" b="0" i="0" dirty="0" err="1">
                <a:effectLst/>
              </a:rPr>
              <a:t>tym</a:t>
            </a:r>
            <a:r>
              <a:rPr lang="en-US" sz="1900" b="0" i="0" dirty="0">
                <a:effectLst/>
              </a:rPr>
              <a:t>, </a:t>
            </a:r>
            <a:r>
              <a:rPr lang="en-US" sz="1900" b="0" i="0" dirty="0" err="1">
                <a:effectLst/>
              </a:rPr>
              <a:t>czy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użyć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naturalnego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czy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sztucznego</a:t>
            </a:r>
            <a:r>
              <a:rPr lang="en-US" sz="1900" b="0" i="0" dirty="0">
                <a:effectLst/>
              </a:rPr>
              <a:t> ID, </a:t>
            </a:r>
            <a:r>
              <a:rPr lang="en-US" sz="1900" b="0" i="0" dirty="0" err="1">
                <a:effectLst/>
              </a:rPr>
              <a:t>może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mieć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znaczący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wpływ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na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projekt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systemu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jego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wydajność</a:t>
            </a:r>
            <a:r>
              <a:rPr lang="en-US" sz="1900" b="0" i="0" dirty="0">
                <a:effectLst/>
              </a:rPr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effectLst/>
              </a:rPr>
              <a:t>Zarządzanie</a:t>
            </a:r>
            <a:r>
              <a:rPr lang="en-US" sz="1900" b="1" i="0" dirty="0">
                <a:effectLst/>
              </a:rPr>
              <a:t> </a:t>
            </a:r>
            <a:r>
              <a:rPr lang="en-US" sz="1900" b="1" i="0" dirty="0" err="1">
                <a:effectLst/>
              </a:rPr>
              <a:t>zmianami</a:t>
            </a:r>
            <a:r>
              <a:rPr lang="en-US" sz="1900" b="0" i="0" dirty="0">
                <a:effectLst/>
              </a:rPr>
              <a:t>: ID Property, </a:t>
            </a:r>
            <a:r>
              <a:rPr lang="en-US" sz="1900" b="0" i="0" dirty="0" err="1">
                <a:effectLst/>
              </a:rPr>
              <a:t>jako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kluczowe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identyfikatory</a:t>
            </a:r>
            <a:r>
              <a:rPr lang="en-US" sz="1900" b="0" i="0" dirty="0">
                <a:effectLst/>
              </a:rPr>
              <a:t>, </a:t>
            </a:r>
            <a:r>
              <a:rPr lang="en-US" sz="1900" b="0" i="0" dirty="0" err="1">
                <a:effectLst/>
              </a:rPr>
              <a:t>są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trudne</a:t>
            </a:r>
            <a:r>
              <a:rPr lang="en-US" sz="1900" b="0" i="0" dirty="0">
                <a:effectLst/>
              </a:rPr>
              <a:t> do </a:t>
            </a:r>
            <a:r>
              <a:rPr lang="en-US" sz="1900" b="0" i="0" dirty="0" err="1">
                <a:effectLst/>
              </a:rPr>
              <a:t>zmiany</a:t>
            </a:r>
            <a:r>
              <a:rPr lang="en-US" sz="1900" b="0" i="0" dirty="0">
                <a:effectLst/>
              </a:rPr>
              <a:t> po </a:t>
            </a:r>
            <a:r>
              <a:rPr lang="en-US" sz="1900" b="0" i="0" dirty="0" err="1">
                <a:effectLst/>
              </a:rPr>
              <a:t>wdrożeniu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systemu</a:t>
            </a:r>
            <a:r>
              <a:rPr lang="en-US" sz="1900" b="0" i="0" dirty="0">
                <a:effectLst/>
              </a:rPr>
              <a:t>, co </a:t>
            </a:r>
            <a:r>
              <a:rPr lang="en-US" sz="1900" b="0" i="0" dirty="0" err="1">
                <a:effectLst/>
              </a:rPr>
              <a:t>może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prowadzić</a:t>
            </a:r>
            <a:r>
              <a:rPr lang="en-US" sz="1900" b="0" i="0" dirty="0">
                <a:effectLst/>
              </a:rPr>
              <a:t> do </a:t>
            </a:r>
            <a:r>
              <a:rPr lang="en-US" sz="1900" b="0" i="0" dirty="0" err="1">
                <a:effectLst/>
              </a:rPr>
              <a:t>komplikacji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przy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ewolucji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schematu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bazy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danych</a:t>
            </a:r>
            <a:r>
              <a:rPr lang="en-US" sz="19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832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434</Words>
  <Application>Microsoft Office PowerPoint</Application>
  <PresentationFormat>Panoramiczny</PresentationFormat>
  <Paragraphs>25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Söhne</vt:lpstr>
      <vt:lpstr>TimesNewRomanPS-ItalicMT</vt:lpstr>
      <vt:lpstr>TimesNewRomanPSMT</vt:lpstr>
      <vt:lpstr>Motyw pakietu Office</vt:lpstr>
      <vt:lpstr>1.9 Właściwość identyfikująca obiekty klasy (ograniczenie ID)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1.9 Właściwość identyfikująca obiekty klasy (ograniczenie ID)</dc:title>
  <dc:creator>Wojciech Krzos</dc:creator>
  <cp:lastModifiedBy>Wojciech Krzos</cp:lastModifiedBy>
  <cp:revision>5</cp:revision>
  <dcterms:created xsi:type="dcterms:W3CDTF">2024-03-26T05:25:45Z</dcterms:created>
  <dcterms:modified xsi:type="dcterms:W3CDTF">2024-03-26T05:48:53Z</dcterms:modified>
</cp:coreProperties>
</file>