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4" r:id="rId6"/>
    <p:sldId id="265" r:id="rId7"/>
    <p:sldId id="263" r:id="rId8"/>
    <p:sldId id="259" r:id="rId9"/>
    <p:sldId id="260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71911" autoAdjust="0"/>
  </p:normalViewPr>
  <p:slideViewPr>
    <p:cSldViewPr snapToGrid="0">
      <p:cViewPr>
        <p:scale>
          <a:sx n="100" d="100"/>
          <a:sy n="100" d="100"/>
        </p:scale>
        <p:origin x="95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63229-7363-4632-803A-2A3B7B0B37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0D660-5C8E-4D6D-8255-39DB1F13F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4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Notacja aktora za pomocą ikonki</a:t>
            </a:r>
          </a:p>
          <a:p>
            <a:pPr marL="228600" indent="-228600">
              <a:buAutoNum type="arabicPeriod"/>
            </a:pPr>
            <a:r>
              <a:rPr lang="pl-PL" dirty="0"/>
              <a:t>Notacja aktora za pomocą klasy</a:t>
            </a:r>
          </a:p>
          <a:p>
            <a:pPr marL="228600" indent="-228600">
              <a:buAutoNum type="arabicPeriod"/>
            </a:pPr>
            <a:r>
              <a:rPr lang="pl-PL" dirty="0"/>
              <a:t>Notacja aktora za pomocą patyczaka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D660-5C8E-4D6D-8255-39DB1F13F0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7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D660-5C8E-4D6D-8255-39DB1F13F0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0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Diagram klas pakietu </a:t>
            </a:r>
            <a:r>
              <a:rPr lang="pl-PL" dirty="0" err="1"/>
              <a:t>ATMtopPkg</a:t>
            </a:r>
            <a:r>
              <a:rPr lang="pl-PL" dirty="0"/>
              <a:t>  zawierający zestaw 5 przypadków użycia, aktorów i podsystemu </a:t>
            </a:r>
            <a:r>
              <a:rPr lang="pl-PL" dirty="0" err="1"/>
              <a:t>ATMSystem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Przykład pokazuje, że Klient lub Administrator mogą, ale nie muszą uczestniczyć w dowolnym z ich powiązanych przypadków użycia (stąd wielokrotność 0..1).</a:t>
            </a:r>
          </a:p>
          <a:p>
            <a:endParaRPr lang="pl-PL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pl-PL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Z perspektywy przypadku użycia, każdy przypadek użycia w przykładzie musi mieć aktora, który go zainicjuje (stąd wielokrotność 1).</a:t>
            </a:r>
          </a:p>
          <a:p>
            <a:endParaRPr lang="pl-PL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pl-PL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Przypadki użycia Wpłata i Rejestracja ATM wymagają udziału Banku, podczas gdy bank może uczestniczyć w wielu przypadkach użycia Wpłata i Rejestracja ATM jednocześnie.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D660-5C8E-4D6D-8255-39DB1F13F0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4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D660-5C8E-4D6D-8255-39DB1F13F0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D660-5C8E-4D6D-8255-39DB1F13F04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8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9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0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1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DCD5DF-1CA0-4CF8-844A-76F3CEDC1FC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D7A83D-CA3B-4864-AC91-C26CAB7EE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F548BD-BB82-D003-84CE-AA723800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sz="5000"/>
              <a:t>Aktor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33757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Use case diagrams are UML diagrams describing units of useful functionality  (use cases) performed by a system in collaboration with external users  (actors).">
            <a:extLst>
              <a:ext uri="{FF2B5EF4-FFF2-40B4-BE49-F238E27FC236}">
                <a16:creationId xmlns:a16="http://schemas.microsoft.com/office/drawing/2014/main" id="{179BC882-2578-AB9B-D97E-98F4B4C4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4420" y="1124712"/>
            <a:ext cx="5643159" cy="46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xample of an enhanced use case diagram | Download Scientific Diagram">
            <a:extLst>
              <a:ext uri="{FF2B5EF4-FFF2-40B4-BE49-F238E27FC236}">
                <a16:creationId xmlns:a16="http://schemas.microsoft.com/office/drawing/2014/main" id="{BDE54A2A-7435-C6E5-7E3A-6C05E138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1515" y="1027759"/>
            <a:ext cx="4303804" cy="48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Oval 7176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CBF616-2FF0-BA67-A45A-8043E051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Może się zrobić dosyć zawile</a:t>
            </a:r>
          </a:p>
        </p:txBody>
      </p:sp>
    </p:spTree>
    <p:extLst>
      <p:ext uri="{BB962C8B-B14F-4D97-AF65-F5344CB8AC3E}">
        <p14:creationId xmlns:p14="http://schemas.microsoft.com/office/powerpoint/2010/main" val="406090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3EF36-C5FE-C483-CD4E-ABEDAA1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l-PL" dirty="0"/>
              <a:t>AKTOR biznesowy - dodatek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702968-077C-643F-0CBE-5EE9764B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795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-"/>
            </a:pPr>
            <a:r>
              <a:rPr lang="pl-PL" sz="2000" dirty="0"/>
              <a:t>Reprezentowany przez patyczaka z przekreśloną głową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sz="2000" dirty="0"/>
              <a:t>Aktor biznesowy nie jest zdefiniowany w standardzie UML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sz="2000" dirty="0"/>
              <a:t>Aktor biznesowy został zdefiniowany w </a:t>
            </a:r>
            <a:r>
              <a:rPr lang="pl-PL" sz="2000" dirty="0" err="1"/>
              <a:t>Rational</a:t>
            </a:r>
            <a:r>
              <a:rPr lang="pl-PL" sz="2000" dirty="0"/>
              <a:t> </a:t>
            </a:r>
            <a:r>
              <a:rPr lang="pl-PL" sz="2000" dirty="0" err="1"/>
              <a:t>Unified</a:t>
            </a:r>
            <a:r>
              <a:rPr lang="pl-PL" sz="2000" dirty="0"/>
              <a:t> </a:t>
            </a:r>
            <a:r>
              <a:rPr lang="pl-PL" sz="2000" dirty="0" err="1"/>
              <a:t>Process</a:t>
            </a:r>
            <a:r>
              <a:rPr lang="pl-PL" sz="2000" dirty="0"/>
              <a:t> (RUP)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sz="2000" dirty="0"/>
              <a:t>Aktor biznesowy reprezentuje coś zewnętrznego w stosunku do modelowanego biznesu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pl-PL" sz="2000" dirty="0"/>
              <a:t>Mogą to być min.: dostawcy, banki, władze państwa, systemy płatnicze, etc.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GB" sz="2000" dirty="0"/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CA2418C-C307-4704-B727-FB9D2BBA1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0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A20F136-B1A5-4878-B85C-B805425D9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2003" y="2906589"/>
            <a:ext cx="2112264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se case business actor as a stick man with crossed head.">
            <a:extLst>
              <a:ext uri="{FF2B5EF4-FFF2-40B4-BE49-F238E27FC236}">
                <a16:creationId xmlns:a16="http://schemas.microsoft.com/office/drawing/2014/main" id="{E014F0C6-ED51-4A3D-E92D-33B89D19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595" y="3149476"/>
            <a:ext cx="1783080" cy="21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54B2F19-2A92-057C-29E7-C818C71C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l-PL" dirty="0"/>
              <a:t>Przypadek użycia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357117-7298-DE4E-E036-73D82F05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400" dirty="0">
                <a:solidFill>
                  <a:srgbClr val="FFFFFF"/>
                </a:solidFill>
              </a:rPr>
              <a:t>Może dotyczyć dowolnej liczby podmiotów</a:t>
            </a:r>
          </a:p>
          <a:p>
            <a:pPr>
              <a:buFontTx/>
              <a:buChar char="-"/>
            </a:pPr>
            <a:r>
              <a:rPr lang="pl-PL" sz="2400" dirty="0">
                <a:solidFill>
                  <a:srgbClr val="FFFFFF"/>
                </a:solidFill>
              </a:rPr>
              <a:t>Określa zbiór </a:t>
            </a:r>
            <a:r>
              <a:rPr lang="pl-PL" sz="2400" dirty="0" err="1">
                <a:solidFill>
                  <a:srgbClr val="FFFFFF"/>
                </a:solidFill>
              </a:rPr>
              <a:t>zachowań</a:t>
            </a:r>
            <a:r>
              <a:rPr lang="pl-PL" sz="2400" dirty="0">
                <a:solidFill>
                  <a:srgbClr val="FFFFFF"/>
                </a:solidFill>
              </a:rPr>
              <a:t> wykonywanych przez podmiot</a:t>
            </a:r>
          </a:p>
          <a:p>
            <a:pPr>
              <a:buFontTx/>
              <a:buChar char="-"/>
            </a:pPr>
            <a:r>
              <a:rPr lang="pl-PL" sz="2400" dirty="0">
                <a:solidFill>
                  <a:srgbClr val="FFFFFF"/>
                </a:solidFill>
              </a:rPr>
              <a:t>Zachowania prowadzą do obserwowalnych rezultatów dla aktorów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BC8F82F-B853-0736-60DF-C858264B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2384834"/>
            <a:ext cx="3355848" cy="17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804CA5D-4AAF-93D7-8418-956834FC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84" y="1124712"/>
            <a:ext cx="8379231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1FBC6-297A-7D15-94F7-7F775975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/>
              <a:t>Aktor</a:t>
            </a:r>
            <a:r>
              <a:rPr lang="en-US" sz="3200" dirty="0"/>
              <a:t> – </a:t>
            </a:r>
            <a:r>
              <a:rPr lang="en-US" sz="3200" dirty="0" err="1"/>
              <a:t>Notacja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974576-6F9E-4B11-8273-A9F0AE18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7032" y="640555"/>
            <a:ext cx="9498768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ECC3EF-DDFD-4B14-B98F-B6E73281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700" y="806112"/>
            <a:ext cx="9171432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552F5C88-0471-2CD4-B14C-88460A8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75" y="1114570"/>
            <a:ext cx="2394242" cy="2338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855726-9217-EEE6-3750-C95D7919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888" y="1127465"/>
            <a:ext cx="2439560" cy="2338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2" name="Picture 2" descr="Use case actor shown as Class.">
            <a:extLst>
              <a:ext uri="{FF2B5EF4-FFF2-40B4-BE49-F238E27FC236}">
                <a16:creationId xmlns:a16="http://schemas.microsoft.com/office/drawing/2014/main" id="{1BC342AA-CD53-8FCF-F732-12BBEEC1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61" y="1392155"/>
            <a:ext cx="2428677" cy="1781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5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F55D1-2348-E91F-5DD9-A40702C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 – informacje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D47C7B-4A41-55AC-65DA-E3D2099E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40436"/>
          </a:xfrm>
        </p:spPr>
        <p:txBody>
          <a:bodyPr>
            <a:normAutofit/>
          </a:bodyPr>
          <a:lstStyle/>
          <a:p>
            <a:r>
              <a:rPr lang="pl-PL" sz="2000" dirty="0"/>
              <a:t>Aktor reprezentuje określoną rolę pewnej jednostki, która wchodzi w interakcje z podmiotami swoich powiązanych przypadków użycia</a:t>
            </a:r>
          </a:p>
          <a:p>
            <a:r>
              <a:rPr lang="pl-PL" sz="2000" dirty="0"/>
              <a:t>Aktorzy mogą reprezentować role odgrywane przez ludzi, urządzenia i inne systemy</a:t>
            </a:r>
          </a:p>
          <a:p>
            <a:r>
              <a:rPr lang="pl-PL" sz="2000" dirty="0"/>
              <a:t>Pojedyncza, fizyczna instancja może pełnić rolę kilku różnych Aktorów</a:t>
            </a:r>
          </a:p>
          <a:p>
            <a:r>
              <a:rPr lang="pl-PL" sz="2000" dirty="0"/>
              <a:t>Dany Aktor może być odgrywany przez wiele różnych instancji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Notka: Określenie „rola” nie posiada definicji w specyfikacji. Używane jest nieformalnie.</a:t>
            </a:r>
          </a:p>
        </p:txBody>
      </p:sp>
    </p:spTree>
    <p:extLst>
      <p:ext uri="{BB962C8B-B14F-4D97-AF65-F5344CB8AC3E}">
        <p14:creationId xmlns:p14="http://schemas.microsoft.com/office/powerpoint/2010/main" val="236830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705DD221-7786-44A9-945B-F8E642A9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5ADAAC83-6C3F-43C5-96C4-6FDA0339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0080"/>
            <a:ext cx="6572503" cy="52611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4980C643-E890-0B97-8FF6-484FE64D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537" y="961813"/>
            <a:ext cx="4391350" cy="46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93">
            <a:extLst>
              <a:ext uri="{FF2B5EF4-FFF2-40B4-BE49-F238E27FC236}">
                <a16:creationId xmlns:a16="http://schemas.microsoft.com/office/drawing/2014/main" id="{95AE8F05-A7EA-4AE9-88D2-700581D77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436" y="640080"/>
            <a:ext cx="3702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43C7C019-BAFE-4BE3-B269-79CBD3EB7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812" y="806357"/>
            <a:ext cx="337413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ample of an enhanced use case diagram | Download Scientific Diagram">
            <a:extLst>
              <a:ext uri="{FF2B5EF4-FFF2-40B4-BE49-F238E27FC236}">
                <a16:creationId xmlns:a16="http://schemas.microsoft.com/office/drawing/2014/main" id="{A771DBAB-B1C4-43FE-A222-CD2E9F3A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0097" y="1571466"/>
            <a:ext cx="3041566" cy="33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F2633A-CFE8-963C-6F90-835679A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Aktor – generalizacja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E613BF-DAD9-9789-FDDB-E02F2CA1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UML 2 </a:t>
            </a:r>
            <a:r>
              <a:rPr lang="pl-PL" b="1" dirty="0">
                <a:solidFill>
                  <a:schemeClr val="bg1"/>
                </a:solidFill>
              </a:rPr>
              <a:t>nie dopuszcza asocjacji </a:t>
            </a:r>
            <a:r>
              <a:rPr lang="pl-PL" dirty="0">
                <a:solidFill>
                  <a:schemeClr val="bg1"/>
                </a:solidFill>
              </a:rPr>
              <a:t>pomiędzy aktorami</a:t>
            </a:r>
          </a:p>
          <a:p>
            <a:r>
              <a:rPr lang="pl-PL" dirty="0">
                <a:solidFill>
                  <a:schemeClr val="bg1"/>
                </a:solidFill>
              </a:rPr>
              <a:t>UML 2 </a:t>
            </a:r>
            <a:r>
              <a:rPr lang="pl-PL" b="1" dirty="0">
                <a:solidFill>
                  <a:schemeClr val="bg1"/>
                </a:solidFill>
              </a:rPr>
              <a:t>dopuszcza generalizację </a:t>
            </a:r>
            <a:r>
              <a:rPr lang="pl-PL" dirty="0">
                <a:solidFill>
                  <a:schemeClr val="bg1"/>
                </a:solidFill>
              </a:rPr>
              <a:t>pomiędzy aktorami</a:t>
            </a:r>
          </a:p>
          <a:p>
            <a:r>
              <a:rPr lang="pl-PL" dirty="0">
                <a:solidFill>
                  <a:schemeClr val="bg1"/>
                </a:solidFill>
              </a:rPr>
              <a:t>UML 2 dopuszcza abstrakcyjnych i konkretnych aktorów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uml - Is my Use Case diagram correct? About Use Case generalization - Stack  Overflow">
            <a:extLst>
              <a:ext uri="{FF2B5EF4-FFF2-40B4-BE49-F238E27FC236}">
                <a16:creationId xmlns:a16="http://schemas.microsoft.com/office/drawing/2014/main" id="{8F122958-E0B4-F9AF-AFE8-33DAA28B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18642"/>
            <a:ext cx="6250769" cy="38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7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9DEE8-000B-3490-86A6-D95BDE11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Aktor – Z czym to się je? </a:t>
            </a:r>
          </a:p>
        </p:txBody>
      </p:sp>
    </p:spTree>
    <p:extLst>
      <p:ext uri="{BB962C8B-B14F-4D97-AF65-F5344CB8AC3E}">
        <p14:creationId xmlns:p14="http://schemas.microsoft.com/office/powerpoint/2010/main" val="11347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83C149-785E-6334-8116-2546B6CC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64" y="1124712"/>
            <a:ext cx="6878472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9098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442</TotalTime>
  <Words>292</Words>
  <Application>Microsoft Office PowerPoint</Application>
  <PresentationFormat>Panoramiczny</PresentationFormat>
  <Paragraphs>40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Aptos</vt:lpstr>
      <vt:lpstr>Arial</vt:lpstr>
      <vt:lpstr>Gill Sans MT</vt:lpstr>
      <vt:lpstr>Söhne</vt:lpstr>
      <vt:lpstr>Paczka</vt:lpstr>
      <vt:lpstr>Aktor</vt:lpstr>
      <vt:lpstr>Przypadek użycia</vt:lpstr>
      <vt:lpstr>Prezentacja programu PowerPoint</vt:lpstr>
      <vt:lpstr>Aktor – Notacja</vt:lpstr>
      <vt:lpstr>Aktor – informacje</vt:lpstr>
      <vt:lpstr>Prezentacja programu PowerPoint</vt:lpstr>
      <vt:lpstr>Aktor – generalizacja</vt:lpstr>
      <vt:lpstr>Aktor – Z czym to się je? </vt:lpstr>
      <vt:lpstr>Prezentacja programu PowerPoint</vt:lpstr>
      <vt:lpstr>Prezentacja programu PowerPoint</vt:lpstr>
      <vt:lpstr>Może się zrobić dosyć zawile</vt:lpstr>
      <vt:lpstr>AKTOR biznesowy - dodatek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Aktor</dc:title>
  <dc:creator>Wojciech Krzos</dc:creator>
  <cp:lastModifiedBy>Wojciech Krzos</cp:lastModifiedBy>
  <cp:revision>5</cp:revision>
  <dcterms:created xsi:type="dcterms:W3CDTF">2024-04-15T11:30:48Z</dcterms:created>
  <dcterms:modified xsi:type="dcterms:W3CDTF">2024-04-16T00:42:37Z</dcterms:modified>
</cp:coreProperties>
</file>