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12DAE-F2E4-DE77-445C-32E4F6DE5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6E1415-5F07-1173-268D-1B2C9F069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04BC0-CC53-EF10-158B-40F3200D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17D7A-18F5-51CD-03AC-F91EAEC5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D95F8-600D-E1FB-CB5F-5C58FB8E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0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F1DEB-5DED-3DC0-609E-5D958047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200B8A-1239-2868-C53C-10A100EB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81C51-E346-FD56-E3B9-A90D4134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84AB2-8EF8-7053-F75F-3EC02AEA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C4FD3-D077-6C28-5781-B15AD3A5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5B5BBF-58A3-A6C4-C9C0-804846BE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16A261-8FAA-9BAB-0840-10479CC23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C7E52-8803-BDFF-2664-0CF8D5B0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4C0EE-35BA-F015-7083-C799EF5E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5E0C0-D341-CB93-52EE-2E5BE066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38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BF22F-FFF1-2F42-0D97-BFC4CC78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33D84-8B76-AC31-4FD0-7A37C715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A1391-D695-E417-A69B-205841D9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BDAFE-3047-2C2C-2BBC-4CD6692B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F39A9-D328-E5FB-9C9E-2C0CCC66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06814-0E72-E2A2-7F5B-59C46459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C439CD-8D48-0B9E-CBD1-EA6D1930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7444E-7488-CB15-70F3-D0FD73B1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0D1A08-9513-96E2-6CB4-C7DA8666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B986E3-BED2-11E1-08F8-9438886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81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83EBE-C86F-BAAC-1649-C799C066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9425F-973F-642F-9DF4-B80A9E08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F12C9-69A8-94C8-5967-3586C2028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DDD147-F6EC-0C89-BA77-0582598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4769A0-A7CA-2BA4-1059-6540B61C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91C6C-5ED8-0D58-C319-804AA4F8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28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D75F9-9CEB-AC55-5805-9D9EC21B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2BC80-63BA-3E91-45A9-544B7E15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1F24FE-7F81-3F7D-9D59-F8F91D5A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7E54D9-B5CE-8BF9-6DE8-713A6758F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1133C2-96AB-F8BF-113B-89FCE66E9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27E11E-690C-BDD5-2165-7F93B4DA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0A9B26-9DB4-DD72-ABD9-45FBA0BA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908799-8C01-83F2-AC45-F89E5375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75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2BF4E-B574-7A64-6E29-034DBB72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247754-46DB-3256-6DB2-7BBD599B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370D15-C20C-D720-20F9-D2A18491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D9941-BB24-5022-7DB6-6983C95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4CA82B-B761-07A3-076F-17E39A9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C8F475-7702-279C-3A11-F3C87013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D8159A-8DE4-3D79-F35D-697F5972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DF78C-F6FD-A2A8-6592-63DC73BF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58A95-12BA-80C8-5DAA-180101A2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8202E-D619-8E59-EF81-7392875BF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E14B5-49DC-D9D9-8310-6111495C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918448-651B-9AC1-7CAA-DFD9FCB0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264B89-62D5-B8C3-E485-8A5AD410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6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2052F-ED22-D20E-EBCC-D150038B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0D0DE1-8626-D19D-4113-9EA4CDCBE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D4030-A2BB-48F3-F0FD-94626C2B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B5865-1D7B-B9D8-5AAB-C99A2D46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C97C00-DB67-2EA7-958F-607AD35F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5D648-45A4-CE3B-7CF3-DD7D5DD6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4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ACC662-E2A2-3F7D-4E54-A47E742C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1FB30B-C3E8-F601-F8C8-4B3B5A36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29BAA-F686-79F3-340E-3C5B14A5B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ACDC-6A39-41F4-BA9D-F9075E78C01F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CF3CC-47D9-D2DD-1B35-A672196E9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DAF-7320-F124-5B41-03E7F752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5C4F-D97D-4850-B57E-444C4BC86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3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149B0-1ADC-6B4C-DB74-394FE7F3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317" y="1821610"/>
            <a:ext cx="9144000" cy="2387600"/>
          </a:xfrm>
        </p:spPr>
        <p:txBody>
          <a:bodyPr>
            <a:normAutofit/>
          </a:bodyPr>
          <a:lstStyle/>
          <a:p>
            <a:r>
              <a:rPr lang="fr-FR" sz="9600" b="1" dirty="0"/>
              <a:t>PHP POO</a:t>
            </a:r>
            <a:br>
              <a:rPr lang="fr-FR" sz="9600" b="1" dirty="0"/>
            </a:br>
            <a:r>
              <a:rPr lang="fr-FR" sz="5400" b="1" dirty="0"/>
              <a:t>Programmation orientée objet </a:t>
            </a:r>
            <a:endParaRPr lang="fr-FR" sz="9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86D8F-27E7-1981-D88C-7B85888D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46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85C17-702B-499B-F0C5-93841C4B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760F3-311F-D1D9-0F94-8FBD8058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De nombreux </a:t>
            </a:r>
            <a:r>
              <a:rPr lang="fr-FR" b="1" dirty="0" err="1"/>
              <a:t>framework</a:t>
            </a:r>
            <a:r>
              <a:rPr lang="fr-FR" dirty="0"/>
              <a:t> utilisent l’architecture MVC: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Symfony</a:t>
            </a:r>
            <a:r>
              <a:rPr lang="fr-FR" dirty="0"/>
              <a:t>, </a:t>
            </a:r>
            <a:r>
              <a:rPr lang="fr-FR" b="1" dirty="0" err="1"/>
              <a:t>Laravel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PHP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Django</a:t>
            </a:r>
            <a:r>
              <a:rPr lang="fr-FR" dirty="0">
                <a:sym typeface="Wingdings" panose="05000000000000000000" pitchFamily="2" charset="2"/>
              </a:rPr>
              <a:t>  Python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Spring</a:t>
            </a:r>
            <a:r>
              <a:rPr lang="fr-FR" dirty="0">
                <a:sym typeface="Wingdings" panose="05000000000000000000" pitchFamily="2" charset="2"/>
              </a:rPr>
              <a:t>  Java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ym typeface="Wingdings" panose="05000000000000000000" pitchFamily="2" charset="2"/>
              </a:rPr>
              <a:t>Ruby on Rails </a:t>
            </a:r>
            <a:r>
              <a:rPr lang="fr-FR" dirty="0">
                <a:sym typeface="Wingdings" panose="05000000000000000000" pitchFamily="2" charset="2"/>
              </a:rPr>
              <a:t> Ruby </a:t>
            </a:r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600F5C-67BF-CD93-943C-A671E3FB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42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85C17-702B-499B-F0C5-93841C4B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8E296C-2A2A-9109-D52C-A5407F4C2444}"/>
              </a:ext>
            </a:extLst>
          </p:cNvPr>
          <p:cNvSpPr/>
          <p:nvPr/>
        </p:nvSpPr>
        <p:spPr>
          <a:xfrm>
            <a:off x="1528314" y="5339751"/>
            <a:ext cx="3854570" cy="104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interaction de l’utilisateur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Affiche les données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F60627E-9D6A-5C18-1B4C-369EFCD8BB96}"/>
              </a:ext>
            </a:extLst>
          </p:cNvPr>
          <p:cNvSpPr/>
          <p:nvPr/>
        </p:nvSpPr>
        <p:spPr>
          <a:xfrm>
            <a:off x="6875254" y="2820837"/>
            <a:ext cx="5132716" cy="211967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 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Exécute les requêtes stockées dans le model 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Récupère les données provenant de la vue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Gère la logique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Affiche la vue 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B6685A-A24E-8024-B0E4-E241BA710521}"/>
              </a:ext>
            </a:extLst>
          </p:cNvPr>
          <p:cNvSpPr/>
          <p:nvPr/>
        </p:nvSpPr>
        <p:spPr>
          <a:xfrm>
            <a:off x="1260895" y="1661934"/>
            <a:ext cx="4389408" cy="88277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Gère les appels à la base données 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C98840-A25E-4EB8-B099-A24C3F4C896B}"/>
              </a:ext>
            </a:extLst>
          </p:cNvPr>
          <p:cNvCxnSpPr/>
          <p:nvPr/>
        </p:nvCxnSpPr>
        <p:spPr>
          <a:xfrm>
            <a:off x="5917721" y="1923691"/>
            <a:ext cx="1285336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884F08-2253-A737-7674-57811704F092}"/>
              </a:ext>
            </a:extLst>
          </p:cNvPr>
          <p:cNvCxnSpPr>
            <a:cxnSpLocks/>
          </p:cNvCxnSpPr>
          <p:nvPr/>
        </p:nvCxnSpPr>
        <p:spPr>
          <a:xfrm flipH="1" flipV="1">
            <a:off x="5106838" y="2691442"/>
            <a:ext cx="1604513" cy="10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8658B78-886C-8C40-6FDD-2FAEE3F00814}"/>
              </a:ext>
            </a:extLst>
          </p:cNvPr>
          <p:cNvSpPr txBox="1"/>
          <p:nvPr/>
        </p:nvSpPr>
        <p:spPr>
          <a:xfrm>
            <a:off x="3487948" y="3105834"/>
            <a:ext cx="242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les fonctions qui stockent les requêtes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BC17F00-B7E1-79CE-AAFF-21DEE852CA6D}"/>
              </a:ext>
            </a:extLst>
          </p:cNvPr>
          <p:cNvSpPr txBox="1"/>
          <p:nvPr/>
        </p:nvSpPr>
        <p:spPr>
          <a:xfrm>
            <a:off x="6560389" y="2063213"/>
            <a:ext cx="242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Renvoie les données 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6AB55A2-7E03-64BC-558D-286FFE0B8073}"/>
              </a:ext>
            </a:extLst>
          </p:cNvPr>
          <p:cNvCxnSpPr>
            <a:cxnSpLocks/>
          </p:cNvCxnSpPr>
          <p:nvPr/>
        </p:nvCxnSpPr>
        <p:spPr>
          <a:xfrm flipH="1">
            <a:off x="5546785" y="4820987"/>
            <a:ext cx="1246517" cy="51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F994A9-0923-A25B-013F-0E17DCA2D5B1}"/>
              </a:ext>
            </a:extLst>
          </p:cNvPr>
          <p:cNvCxnSpPr>
            <a:cxnSpLocks/>
          </p:cNvCxnSpPr>
          <p:nvPr/>
        </p:nvCxnSpPr>
        <p:spPr>
          <a:xfrm flipV="1">
            <a:off x="5546785" y="5184475"/>
            <a:ext cx="1656272" cy="6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C2EBF0D-1480-B77C-6F6F-B173237B6A68}"/>
              </a:ext>
            </a:extLst>
          </p:cNvPr>
          <p:cNvSpPr txBox="1"/>
          <p:nvPr/>
        </p:nvSpPr>
        <p:spPr>
          <a:xfrm>
            <a:off x="4854516" y="4339186"/>
            <a:ext cx="185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 la vue correspondante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BFE6A39-C281-30D0-3A85-BDCF95DDA5E9}"/>
              </a:ext>
            </a:extLst>
          </p:cNvPr>
          <p:cNvSpPr txBox="1"/>
          <p:nvPr/>
        </p:nvSpPr>
        <p:spPr>
          <a:xfrm>
            <a:off x="6170043" y="5623993"/>
            <a:ext cx="263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Envoi les données envoyés par l’utilisateur </a:t>
            </a:r>
          </a:p>
        </p:txBody>
      </p:sp>
      <p:pic>
        <p:nvPicPr>
          <p:cNvPr id="1026" name="Picture 2" descr="User - Free social icons">
            <a:extLst>
              <a:ext uri="{FF2B5EF4-FFF2-40B4-BE49-F238E27FC236}">
                <a16:creationId xmlns:a16="http://schemas.microsoft.com/office/drawing/2014/main" id="{C62ECD77-A374-9112-2D04-C80F1790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9" y="5083927"/>
            <a:ext cx="1328468" cy="13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BD9BC55-824C-D39E-F478-6BB6A502C86B}"/>
              </a:ext>
            </a:extLst>
          </p:cNvPr>
          <p:cNvCxnSpPr>
            <a:cxnSpLocks/>
          </p:cNvCxnSpPr>
          <p:nvPr/>
        </p:nvCxnSpPr>
        <p:spPr>
          <a:xfrm flipV="1">
            <a:off x="5546785" y="701709"/>
            <a:ext cx="2235679" cy="76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30EE8DD-C9A6-4E14-5A66-82FFFCAB3E91}"/>
              </a:ext>
            </a:extLst>
          </p:cNvPr>
          <p:cNvCxnSpPr>
            <a:cxnSpLocks/>
          </p:cNvCxnSpPr>
          <p:nvPr/>
        </p:nvCxnSpPr>
        <p:spPr>
          <a:xfrm flipH="1">
            <a:off x="5602858" y="1075485"/>
            <a:ext cx="2248618" cy="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 descr="Database icon (png symbol) black">
            <a:extLst>
              <a:ext uri="{FF2B5EF4-FFF2-40B4-BE49-F238E27FC236}">
                <a16:creationId xmlns:a16="http://schemas.microsoft.com/office/drawing/2014/main" id="{26E364A6-B9D3-2D74-176F-E73A63CA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751" y="66229"/>
            <a:ext cx="983411" cy="98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B8E0B579-25C6-CF23-ED07-432014FA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33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85C17-702B-499B-F0C5-93841C4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11"/>
            <a:ext cx="10515600" cy="1325563"/>
          </a:xfrm>
        </p:spPr>
        <p:txBody>
          <a:bodyPr/>
          <a:lstStyle/>
          <a:p>
            <a:r>
              <a:rPr lang="fr-FR" dirty="0"/>
              <a:t>MVC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8E296C-2A2A-9109-D52C-A5407F4C2444}"/>
              </a:ext>
            </a:extLst>
          </p:cNvPr>
          <p:cNvSpPr/>
          <p:nvPr/>
        </p:nvSpPr>
        <p:spPr>
          <a:xfrm>
            <a:off x="2543356" y="5306669"/>
            <a:ext cx="3854570" cy="104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interaction de l’utilisateur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Affiche les données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F60627E-9D6A-5C18-1B4C-369EFCD8BB96}"/>
              </a:ext>
            </a:extLst>
          </p:cNvPr>
          <p:cNvSpPr/>
          <p:nvPr/>
        </p:nvSpPr>
        <p:spPr>
          <a:xfrm>
            <a:off x="7315200" y="2825625"/>
            <a:ext cx="4804913" cy="18024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 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Exécute les requêtes stockées dans le model 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Récupère les données provenant de la vue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Gère la logique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Affiche la vue 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B6685A-A24E-8024-B0E4-E241BA710521}"/>
              </a:ext>
            </a:extLst>
          </p:cNvPr>
          <p:cNvSpPr/>
          <p:nvPr/>
        </p:nvSpPr>
        <p:spPr>
          <a:xfrm>
            <a:off x="2340634" y="1428757"/>
            <a:ext cx="3700733" cy="92177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Modèle  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Gère les appels à la base données 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C98840-A25E-4EB8-B099-A24C3F4C896B}"/>
              </a:ext>
            </a:extLst>
          </p:cNvPr>
          <p:cNvCxnSpPr/>
          <p:nvPr/>
        </p:nvCxnSpPr>
        <p:spPr>
          <a:xfrm>
            <a:off x="6150634" y="2022365"/>
            <a:ext cx="1285336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884F08-2253-A737-7674-57811704F092}"/>
              </a:ext>
            </a:extLst>
          </p:cNvPr>
          <p:cNvCxnSpPr>
            <a:cxnSpLocks/>
          </p:cNvCxnSpPr>
          <p:nvPr/>
        </p:nvCxnSpPr>
        <p:spPr>
          <a:xfrm flipH="1" flipV="1">
            <a:off x="5595670" y="2627091"/>
            <a:ext cx="1604513" cy="100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6AB55A2-7E03-64BC-558D-286FFE0B8073}"/>
              </a:ext>
            </a:extLst>
          </p:cNvPr>
          <p:cNvCxnSpPr>
            <a:cxnSpLocks/>
          </p:cNvCxnSpPr>
          <p:nvPr/>
        </p:nvCxnSpPr>
        <p:spPr>
          <a:xfrm flipH="1">
            <a:off x="5953666" y="4572762"/>
            <a:ext cx="1246517" cy="51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F994A9-0923-A25B-013F-0E17DCA2D5B1}"/>
              </a:ext>
            </a:extLst>
          </p:cNvPr>
          <p:cNvCxnSpPr>
            <a:cxnSpLocks/>
          </p:cNvCxnSpPr>
          <p:nvPr/>
        </p:nvCxnSpPr>
        <p:spPr>
          <a:xfrm flipV="1">
            <a:off x="6487064" y="4921869"/>
            <a:ext cx="1656272" cy="6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- Free social icons">
            <a:extLst>
              <a:ext uri="{FF2B5EF4-FFF2-40B4-BE49-F238E27FC236}">
                <a16:creationId xmlns:a16="http://schemas.microsoft.com/office/drawing/2014/main" id="{C62ECD77-A374-9112-2D04-C80F1790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4294"/>
            <a:ext cx="1328468" cy="13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70C9E2C-AEFD-495B-CAB5-2C6C2E533355}"/>
              </a:ext>
            </a:extLst>
          </p:cNvPr>
          <p:cNvSpPr/>
          <p:nvPr/>
        </p:nvSpPr>
        <p:spPr>
          <a:xfrm>
            <a:off x="1943820" y="3414166"/>
            <a:ext cx="3854570" cy="1044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Routeur </a:t>
            </a:r>
          </a:p>
          <a:p>
            <a:pPr algn="ctr"/>
            <a:r>
              <a:rPr lang="fr-FR"/>
              <a:t>appelle le contrôleur correspondant aux actions de l'utilisateur.</a:t>
            </a: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D3DB289-2CC1-5BAD-FEDE-212C66676DA3}"/>
              </a:ext>
            </a:extLst>
          </p:cNvPr>
          <p:cNvCxnSpPr>
            <a:cxnSpLocks/>
          </p:cNvCxnSpPr>
          <p:nvPr/>
        </p:nvCxnSpPr>
        <p:spPr>
          <a:xfrm>
            <a:off x="5913407" y="4042339"/>
            <a:ext cx="1286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atabase icon (png symbol) black">
            <a:extLst>
              <a:ext uri="{FF2B5EF4-FFF2-40B4-BE49-F238E27FC236}">
                <a16:creationId xmlns:a16="http://schemas.microsoft.com/office/drawing/2014/main" id="{E25DD7D8-84F3-42E3-6803-BFE8B8C2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47" y="170036"/>
            <a:ext cx="983411" cy="98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A70E077-5C22-1C1C-E291-E7801B59B219}"/>
              </a:ext>
            </a:extLst>
          </p:cNvPr>
          <p:cNvCxnSpPr>
            <a:cxnSpLocks/>
          </p:cNvCxnSpPr>
          <p:nvPr/>
        </p:nvCxnSpPr>
        <p:spPr>
          <a:xfrm flipV="1">
            <a:off x="6096000" y="779671"/>
            <a:ext cx="2349260" cy="5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536702-DD63-0B85-AA56-E49E94553A8B}"/>
              </a:ext>
            </a:extLst>
          </p:cNvPr>
          <p:cNvCxnSpPr>
            <a:cxnSpLocks/>
          </p:cNvCxnSpPr>
          <p:nvPr/>
        </p:nvCxnSpPr>
        <p:spPr>
          <a:xfrm flipH="1">
            <a:off x="6265654" y="1153447"/>
            <a:ext cx="2248618" cy="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E235B54D-1908-740E-8920-68AF1882FC99}"/>
              </a:ext>
            </a:extLst>
          </p:cNvPr>
          <p:cNvSpPr txBox="1">
            <a:spLocks/>
          </p:cNvSpPr>
          <p:nvPr/>
        </p:nvSpPr>
        <p:spPr>
          <a:xfrm>
            <a:off x="0" y="-31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MVC </a:t>
            </a:r>
            <a:endParaRPr lang="fr-FR" dirty="0"/>
          </a:p>
        </p:txBody>
      </p:sp>
      <p:pic>
        <p:nvPicPr>
          <p:cNvPr id="27" name="Picture 4" descr="Database icon (png symbol) black">
            <a:extLst>
              <a:ext uri="{FF2B5EF4-FFF2-40B4-BE49-F238E27FC236}">
                <a16:creationId xmlns:a16="http://schemas.microsoft.com/office/drawing/2014/main" id="{E5A17441-8ADE-A2B7-5209-0E065A0B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47" y="144191"/>
            <a:ext cx="983411" cy="98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0F53F98D-6DC1-C22E-CFA4-5E71F07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45769-59CC-EF73-BA92-DCA82EB2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 – classes, propriétés &amp; méthodes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8B80B8-3452-BBDB-BD6F-4C26CF1B2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3" y="1690688"/>
            <a:ext cx="4496427" cy="276263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BAC5E5-2D1F-24B7-94F0-82EBEE0E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61" y="1905030"/>
            <a:ext cx="7193304" cy="23339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BB86083-82B2-338B-4EFD-13A3014A68FA}"/>
              </a:ext>
            </a:extLst>
          </p:cNvPr>
          <p:cNvSpPr txBox="1"/>
          <p:nvPr/>
        </p:nvSpPr>
        <p:spPr>
          <a:xfrm>
            <a:off x="510988" y="4823012"/>
            <a:ext cx="11331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cet exemple nous accédons </a:t>
            </a:r>
            <a:r>
              <a:rPr lang="fr-FR" b="1" dirty="0"/>
              <a:t>directement</a:t>
            </a:r>
            <a:r>
              <a:rPr lang="fr-FR" dirty="0"/>
              <a:t> à la propriété « </a:t>
            </a:r>
            <a:r>
              <a:rPr lang="fr-FR" dirty="0" err="1"/>
              <a:t>name</a:t>
            </a:r>
            <a:r>
              <a:rPr lang="fr-FR" dirty="0"/>
              <a:t> » dans la classe User, ainsi nous pouvons directement afficher ou modifier la propriété.</a:t>
            </a:r>
          </a:p>
          <a:p>
            <a:endParaRPr lang="fr-FR" dirty="0"/>
          </a:p>
          <a:p>
            <a:r>
              <a:rPr lang="fr-FR" dirty="0"/>
              <a:t>Il faut éviter ce genre de pratique, car en POO il existe un principe, </a:t>
            </a:r>
            <a:r>
              <a:rPr lang="fr-FR" b="1" dirty="0"/>
              <a:t>l’encapsulation</a:t>
            </a:r>
            <a:r>
              <a:rPr lang="fr-FR" dirty="0"/>
              <a:t> qui protège nos propriétés en empêchant d’y accéder directement.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58FF-551D-3BB4-99F1-F4FBAABC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45769-59CC-EF73-BA92-DCA82EB2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1"/>
            <a:ext cx="10515600" cy="1325563"/>
          </a:xfrm>
        </p:spPr>
        <p:txBody>
          <a:bodyPr/>
          <a:lstStyle/>
          <a:p>
            <a:r>
              <a:rPr lang="fr-FR" dirty="0"/>
              <a:t>POO – constructeur &amp; destructeur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452F18-0482-7339-6A20-FE7C1613B8C5}"/>
              </a:ext>
            </a:extLst>
          </p:cNvPr>
          <p:cNvSpPr txBox="1"/>
          <p:nvPr/>
        </p:nvSpPr>
        <p:spPr>
          <a:xfrm>
            <a:off x="206188" y="4098751"/>
            <a:ext cx="11654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constructeur et destructeur sont des méthodes spéciales en POO qui se </a:t>
            </a:r>
            <a:r>
              <a:rPr lang="fr-FR" b="1" dirty="0"/>
              <a:t>déclarent par convention avec 2 </a:t>
            </a:r>
            <a:r>
              <a:rPr lang="fr-FR" b="1" dirty="0" err="1"/>
              <a:t>underscores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Le constructeur est une méthode qui va être appelé </a:t>
            </a:r>
            <a:r>
              <a:rPr lang="fr-FR" b="1" dirty="0"/>
              <a:t>après l’instanciation d’un nouvel objet</a:t>
            </a:r>
            <a:r>
              <a:rPr lang="fr-FR" dirty="0"/>
              <a:t>, son but principal est </a:t>
            </a:r>
            <a:r>
              <a:rPr lang="fr-FR" b="1" dirty="0"/>
              <a:t>d’initialiser les propriétés de l’objet</a:t>
            </a:r>
            <a:r>
              <a:rPr lang="fr-FR" dirty="0"/>
              <a:t>. De ce fait il est utilisé pour attribuer des valeurs aux propriétés de l’objet.</a:t>
            </a:r>
          </a:p>
          <a:p>
            <a:endParaRPr lang="fr-FR" dirty="0"/>
          </a:p>
          <a:p>
            <a:r>
              <a:rPr lang="fr-FR" dirty="0"/>
              <a:t>Le destructeur est appelé </a:t>
            </a:r>
            <a:r>
              <a:rPr lang="fr-FR" b="1" dirty="0"/>
              <a:t>lorsque l’objet n’est plus utilisé</a:t>
            </a:r>
            <a:r>
              <a:rPr lang="fr-FR" dirty="0"/>
              <a:t>, son but principal est d’exécuter des </a:t>
            </a:r>
            <a:r>
              <a:rPr lang="fr-FR" b="1" dirty="0"/>
              <a:t>opérations de nettoyage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NB: La destruction d’objet est </a:t>
            </a:r>
            <a:r>
              <a:rPr lang="fr-FR" b="1" dirty="0"/>
              <a:t>gérée automatiquement par PHP</a:t>
            </a:r>
            <a:r>
              <a:rPr lang="fr-FR" dirty="0"/>
              <a:t>, vous n’avez donc généralement pas besoin de déclencher explicitement la destruction des objets.  </a:t>
            </a:r>
          </a:p>
          <a:p>
            <a:r>
              <a:rPr lang="fr-FR" dirty="0"/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D89E50-9D57-FE1F-F6F2-58098C48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75" y="1080971"/>
            <a:ext cx="5418250" cy="2883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674ADC-8BCE-18B5-A7F1-466F87CD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4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45769-59CC-EF73-BA92-DCA82EB2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1"/>
            <a:ext cx="10515600" cy="1325563"/>
          </a:xfrm>
        </p:spPr>
        <p:txBody>
          <a:bodyPr/>
          <a:lstStyle/>
          <a:p>
            <a:r>
              <a:rPr lang="fr-FR" dirty="0"/>
              <a:t>POO – Getters &amp; Setters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452F18-0482-7339-6A20-FE7C1613B8C5}"/>
              </a:ext>
            </a:extLst>
          </p:cNvPr>
          <p:cNvSpPr txBox="1"/>
          <p:nvPr/>
        </p:nvSpPr>
        <p:spPr>
          <a:xfrm>
            <a:off x="161365" y="4950398"/>
            <a:ext cx="1165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L’un des concepts fondamentaux de la programmation orienté objet est </a:t>
            </a:r>
            <a:r>
              <a:rPr lang="fr-FR" b="1" dirty="0"/>
              <a:t>l’encapsulation</a:t>
            </a:r>
            <a:r>
              <a:rPr lang="fr-FR" dirty="0"/>
              <a:t>, elle consiste en le fait de </a:t>
            </a:r>
            <a:r>
              <a:rPr lang="fr-FR" b="1" dirty="0"/>
              <a:t>masquer les données internes</a:t>
            </a:r>
            <a:r>
              <a:rPr lang="fr-FR" dirty="0"/>
              <a:t> d’un objet et de fournir une </a:t>
            </a:r>
            <a:r>
              <a:rPr lang="fr-FR" b="1" dirty="0"/>
              <a:t>interface publique pour interagir avec cet objet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Ainsi les </a:t>
            </a:r>
            <a:r>
              <a:rPr lang="fr-FR" b="1" dirty="0"/>
              <a:t>propriétés d’un objet ne peuvent pas </a:t>
            </a:r>
            <a:r>
              <a:rPr lang="fr-FR" dirty="0"/>
              <a:t>être accédées ou </a:t>
            </a:r>
            <a:r>
              <a:rPr lang="fr-FR" b="1" dirty="0"/>
              <a:t>modifiées de l’extérieur de la classe</a:t>
            </a:r>
            <a:r>
              <a:rPr lang="fr-FR" dirty="0"/>
              <a:t>. Pour gérer les interactions avec les propriétés de l’objet </a:t>
            </a:r>
            <a:r>
              <a:rPr lang="fr-FR" b="1" dirty="0"/>
              <a:t>nous devons passer par des méthodes spécifiques </a:t>
            </a:r>
            <a:r>
              <a:rPr lang="fr-FR" dirty="0"/>
              <a:t>( </a:t>
            </a:r>
            <a:r>
              <a:rPr lang="fr-FR" b="1" u="sng" dirty="0"/>
              <a:t>setter &amp; getter </a:t>
            </a:r>
            <a:r>
              <a:rPr lang="fr-FR" dirty="0"/>
              <a:t>) qui permettent de contrôler et de valider les accès aux données </a:t>
            </a:r>
          </a:p>
          <a:p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5BF3BB-C269-A9FE-6A86-77BFCCA4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6" y="1023915"/>
            <a:ext cx="4222341" cy="3790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E6D5DF-7F12-80CA-04E5-445F58A6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1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45769-59CC-EF73-BA92-DCA82EB2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1"/>
            <a:ext cx="10515600" cy="1325563"/>
          </a:xfrm>
        </p:spPr>
        <p:txBody>
          <a:bodyPr/>
          <a:lstStyle/>
          <a:p>
            <a:r>
              <a:rPr lang="fr-FR" dirty="0"/>
              <a:t>POO – héritage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452F18-0482-7339-6A20-FE7C1613B8C5}"/>
              </a:ext>
            </a:extLst>
          </p:cNvPr>
          <p:cNvSpPr txBox="1"/>
          <p:nvPr/>
        </p:nvSpPr>
        <p:spPr>
          <a:xfrm>
            <a:off x="206188" y="4627669"/>
            <a:ext cx="11654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L’héritage</a:t>
            </a:r>
            <a:r>
              <a:rPr lang="fr-FR" dirty="0"/>
              <a:t> permet à une classe d’hériter des propriétés et méthodes, de types </a:t>
            </a:r>
            <a:r>
              <a:rPr lang="fr-FR" b="1" dirty="0"/>
              <a:t>publique et protégé </a:t>
            </a:r>
            <a:r>
              <a:rPr lang="fr-FR" dirty="0"/>
              <a:t>(</a:t>
            </a:r>
            <a:r>
              <a:rPr lang="fr-FR" dirty="0" err="1"/>
              <a:t>protected</a:t>
            </a:r>
            <a:r>
              <a:rPr lang="fr-FR" dirty="0"/>
              <a:t>), d’une autre classe appelé classe parente.</a:t>
            </a:r>
          </a:p>
          <a:p>
            <a:endParaRPr lang="fr-FR" dirty="0"/>
          </a:p>
          <a:p>
            <a:r>
              <a:rPr lang="fr-FR" dirty="0"/>
              <a:t>En PHP l’héritage est réalisé à l’aide du mot clé «</a:t>
            </a:r>
            <a:r>
              <a:rPr lang="fr-FR" b="1" u="sng" dirty="0"/>
              <a:t> </a:t>
            </a:r>
            <a:r>
              <a:rPr lang="fr-FR" b="1" u="sng" dirty="0" err="1"/>
              <a:t>extends</a:t>
            </a:r>
            <a:r>
              <a:rPr lang="fr-FR" b="1" u="sng" dirty="0"/>
              <a:t> </a:t>
            </a:r>
            <a:r>
              <a:rPr lang="fr-FR" dirty="0"/>
              <a:t>»</a:t>
            </a:r>
          </a:p>
          <a:p>
            <a:endParaRPr lang="fr-FR" dirty="0"/>
          </a:p>
          <a:p>
            <a:r>
              <a:rPr lang="fr-FR" dirty="0"/>
              <a:t>NB:   Notez la syntaxe « </a:t>
            </a:r>
            <a:r>
              <a:rPr lang="fr-FR" b="1" dirty="0"/>
              <a:t>::</a:t>
            </a:r>
            <a:r>
              <a:rPr lang="fr-FR" dirty="0"/>
              <a:t> », en PHP cette syntaxe est utilisée pour </a:t>
            </a:r>
            <a:r>
              <a:rPr lang="fr-FR" b="1" dirty="0"/>
              <a:t>accéder aux éléments statiques </a:t>
            </a:r>
            <a:r>
              <a:rPr lang="fr-FR" dirty="0"/>
              <a:t>d’une classe ou pour </a:t>
            </a:r>
            <a:r>
              <a:rPr lang="fr-FR" b="1" dirty="0"/>
              <a:t>appeler des éléments d’une classe parente</a:t>
            </a:r>
            <a:r>
              <a:rPr lang="fr-FR" dirty="0"/>
              <a:t>, comme le constructeur .</a:t>
            </a:r>
          </a:p>
          <a:p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C72D2B-6A99-FFB2-C158-D5ACC20B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484" y="862722"/>
            <a:ext cx="4130304" cy="3502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21CD9-ED1B-67E2-A4C7-FD4074A9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45769-59CC-EF73-BA92-DCA82EB2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1"/>
            <a:ext cx="10515600" cy="1325563"/>
          </a:xfrm>
        </p:spPr>
        <p:txBody>
          <a:bodyPr/>
          <a:lstStyle/>
          <a:p>
            <a:r>
              <a:rPr lang="fr-FR" dirty="0"/>
              <a:t>POO – Méthode </a:t>
            </a:r>
            <a:r>
              <a:rPr lang="fr-FR" dirty="0" err="1"/>
              <a:t>static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452F18-0482-7339-6A20-FE7C1613B8C5}"/>
              </a:ext>
            </a:extLst>
          </p:cNvPr>
          <p:cNvSpPr txBox="1"/>
          <p:nvPr/>
        </p:nvSpPr>
        <p:spPr>
          <a:xfrm>
            <a:off x="206188" y="4627669"/>
            <a:ext cx="11654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Une </a:t>
            </a:r>
            <a:r>
              <a:rPr lang="fr-FR" b="1" dirty="0"/>
              <a:t>méthode statique </a:t>
            </a:r>
            <a:r>
              <a:rPr lang="fr-FR" dirty="0"/>
              <a:t>est une méthode définie dans une classe qui </a:t>
            </a:r>
            <a:r>
              <a:rPr lang="fr-FR" b="1" dirty="0"/>
              <a:t>peut être appelée directement sans avoir besoin d'instancier la classe.</a:t>
            </a:r>
          </a:p>
          <a:p>
            <a:r>
              <a:rPr lang="fr-FR" dirty="0"/>
              <a:t>Contrairement aux méthodes non statiques, </a:t>
            </a:r>
            <a:r>
              <a:rPr lang="fr-FR" b="1" dirty="0"/>
              <a:t>les méthodes statiques n'ont pas besoin d'un objet pour être utilisées. </a:t>
            </a:r>
          </a:p>
          <a:p>
            <a:endParaRPr lang="fr-FR" dirty="0"/>
          </a:p>
          <a:p>
            <a:r>
              <a:rPr lang="fr-FR" dirty="0"/>
              <a:t>NB: Pour accéder aux propriétés de la classe depuis une méthode </a:t>
            </a:r>
            <a:r>
              <a:rPr lang="fr-FR" dirty="0" err="1"/>
              <a:t>static</a:t>
            </a:r>
            <a:r>
              <a:rPr lang="fr-FR" dirty="0"/>
              <a:t> on utilise le mot clé «</a:t>
            </a:r>
            <a:r>
              <a:rPr lang="fr-FR" b="1" dirty="0"/>
              <a:t> </a:t>
            </a:r>
            <a:r>
              <a:rPr lang="fr-FR" b="1" u="sng" dirty="0"/>
              <a:t>self</a:t>
            </a:r>
            <a:r>
              <a:rPr lang="fr-FR" b="1" dirty="0"/>
              <a:t> </a:t>
            </a:r>
            <a:r>
              <a:rPr lang="fr-FR" dirty="0"/>
              <a:t>» avec la syntaxe « </a:t>
            </a:r>
            <a:r>
              <a:rPr lang="fr-FR" b="1" u="sng" dirty="0"/>
              <a:t>::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F0010A-24D6-8BD7-D28F-2903380E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2" y="1470031"/>
            <a:ext cx="5029902" cy="2591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E0916E-3F11-6938-A0F4-1D6A375D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2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149B0-1ADC-6B4C-DB74-394FE7F3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38" y="27532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b="1" dirty="0"/>
              <a:t>La structure MVC</a:t>
            </a:r>
            <a:br>
              <a:rPr lang="fr-FR" sz="9600" b="1" dirty="0"/>
            </a:br>
            <a:r>
              <a:rPr lang="fr-FR" sz="3600" b="1" dirty="0"/>
              <a:t>M</a:t>
            </a:r>
            <a:r>
              <a:rPr lang="fr-FR" sz="3600" dirty="0"/>
              <a:t>odèle</a:t>
            </a:r>
            <a:r>
              <a:rPr lang="fr-FR" sz="3600" b="1" dirty="0"/>
              <a:t> V</a:t>
            </a:r>
            <a:r>
              <a:rPr lang="fr-FR" sz="3600" dirty="0"/>
              <a:t>ue</a:t>
            </a:r>
            <a:r>
              <a:rPr lang="fr-FR" sz="3600" b="1" dirty="0"/>
              <a:t> C</a:t>
            </a:r>
            <a:r>
              <a:rPr lang="fr-FR" sz="3600" dirty="0"/>
              <a:t>ontroller</a:t>
            </a:r>
            <a:r>
              <a:rPr lang="fr-FR" sz="3600" b="1" dirty="0"/>
              <a:t> </a:t>
            </a:r>
            <a:br>
              <a:rPr lang="fr-FR" sz="9600" b="1" dirty="0"/>
            </a:br>
            <a:endParaRPr lang="fr-FR" sz="9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86D8F-27E7-1981-D88C-7B85888D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6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85C17-702B-499B-F0C5-93841C4B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760F3-311F-D1D9-0F94-8FBD8058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un </a:t>
            </a:r>
            <a:r>
              <a:rPr lang="fr-FR" b="1" dirty="0"/>
              <a:t>type d’architecture logiciel </a:t>
            </a:r>
            <a:r>
              <a:rPr lang="fr-FR" dirty="0"/>
              <a:t>qui sépare les différentes responsabilités d’une application en </a:t>
            </a:r>
            <a:r>
              <a:rPr lang="fr-FR" b="1" dirty="0"/>
              <a:t>trois composantes</a:t>
            </a:r>
            <a:r>
              <a:rPr lang="fr-FR" dirty="0"/>
              <a:t>: </a:t>
            </a:r>
          </a:p>
          <a:p>
            <a:endParaRPr lang="fr-FR" dirty="0"/>
          </a:p>
          <a:p>
            <a:pPr lvl="1"/>
            <a:r>
              <a:rPr lang="fr-FR" b="1" dirty="0"/>
              <a:t>Le modèles </a:t>
            </a:r>
            <a:r>
              <a:rPr lang="fr-FR" dirty="0">
                <a:sym typeface="Wingdings" panose="05000000000000000000" pitchFamily="2" charset="2"/>
              </a:rPr>
              <a:t> représente la BDD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b="1" dirty="0"/>
              <a:t>Le </a:t>
            </a:r>
            <a:r>
              <a:rPr lang="fr-FR" b="1" dirty="0" err="1"/>
              <a:t>controller</a:t>
            </a:r>
            <a:r>
              <a:rPr lang="fr-FR" b="1" dirty="0"/>
              <a:t> </a:t>
            </a:r>
            <a:r>
              <a:rPr lang="fr-FR" dirty="0">
                <a:sym typeface="Wingdings" panose="05000000000000000000" pitchFamily="2" charset="2"/>
              </a:rPr>
              <a:t> représente le point de passage &amp; de traitement entre les données provenant de la BBD leurs affichage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b="1" dirty="0"/>
              <a:t>La vue </a:t>
            </a:r>
            <a:r>
              <a:rPr lang="fr-FR" dirty="0">
                <a:sym typeface="Wingdings" panose="05000000000000000000" pitchFamily="2" charset="2"/>
              </a:rPr>
              <a:t> représente l’affichage des données </a:t>
            </a:r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93A5F5-D787-2038-2924-9179BF53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85C17-702B-499B-F0C5-93841C4B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MVC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760F3-311F-D1D9-0F94-8FBD8058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d’autres types d’architecture logiciel comme: 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dirty="0"/>
              <a:t>Le modèle Model </a:t>
            </a:r>
            <a:r>
              <a:rPr lang="fr-FR" b="1" dirty="0" err="1"/>
              <a:t>View</a:t>
            </a:r>
            <a:r>
              <a:rPr lang="fr-FR" b="1" dirty="0"/>
              <a:t> </a:t>
            </a:r>
            <a:r>
              <a:rPr lang="fr-FR" b="1" dirty="0" err="1"/>
              <a:t>Presenter</a:t>
            </a:r>
            <a:r>
              <a:rPr lang="fr-FR" dirty="0"/>
              <a:t>: Très proche du modèle MVC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b="1" dirty="0"/>
              <a:t>Architecture en </a:t>
            </a:r>
            <a:r>
              <a:rPr lang="fr-FR" b="1" dirty="0" err="1"/>
              <a:t>microservices</a:t>
            </a:r>
            <a:r>
              <a:rPr lang="fr-FR" b="1" dirty="0"/>
              <a:t>: </a:t>
            </a:r>
            <a:r>
              <a:rPr lang="fr-FR" dirty="0"/>
              <a:t>divise l’application  en plusieurs services indépendants &amp; communique avec les autres services par des API.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b="1" dirty="0"/>
              <a:t>Architecture en oignon: </a:t>
            </a:r>
            <a:r>
              <a:rPr lang="fr-FR" dirty="0"/>
              <a:t>Met l’accent sur la séparation des responsabilité &amp; en intégrant le principe d’inversion de dépendance.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B1ABDE-A3E8-6755-BC15-E82144A3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5" y="105267"/>
            <a:ext cx="1712259" cy="9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84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663</Words>
  <Application>Microsoft Office PowerPoint</Application>
  <PresentationFormat>Grand écran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PHP POO Programmation orientée objet </vt:lpstr>
      <vt:lpstr>POO – classes, propriétés &amp; méthodes </vt:lpstr>
      <vt:lpstr>POO – constructeur &amp; destructeur </vt:lpstr>
      <vt:lpstr>POO – Getters &amp; Setters </vt:lpstr>
      <vt:lpstr>POO – héritage</vt:lpstr>
      <vt:lpstr>POO – Méthode static </vt:lpstr>
      <vt:lpstr>La structure MVC Modèle Vue Controller  </vt:lpstr>
      <vt:lpstr>MVC </vt:lpstr>
      <vt:lpstr>MVC </vt:lpstr>
      <vt:lpstr>MVC </vt:lpstr>
      <vt:lpstr>MVC </vt:lpstr>
      <vt:lpstr>MVC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MVC </dc:title>
  <dc:creator>Matthieu BARDA</dc:creator>
  <cp:lastModifiedBy>Barda Matthieu</cp:lastModifiedBy>
  <cp:revision>8</cp:revision>
  <dcterms:created xsi:type="dcterms:W3CDTF">2023-05-21T17:52:37Z</dcterms:created>
  <dcterms:modified xsi:type="dcterms:W3CDTF">2024-03-20T07:58:27Z</dcterms:modified>
</cp:coreProperties>
</file>