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24"/>
  </p:notesMasterIdLst>
  <p:sldIdLst>
    <p:sldId id="256" r:id="rId2"/>
    <p:sldId id="257" r:id="rId3"/>
    <p:sldId id="262" r:id="rId4"/>
    <p:sldId id="260" r:id="rId5"/>
    <p:sldId id="263" r:id="rId6"/>
    <p:sldId id="258" r:id="rId7"/>
    <p:sldId id="275" r:id="rId8"/>
    <p:sldId id="276" r:id="rId9"/>
    <p:sldId id="278" r:id="rId10"/>
    <p:sldId id="277" r:id="rId11"/>
    <p:sldId id="279" r:id="rId12"/>
    <p:sldId id="280" r:id="rId13"/>
    <p:sldId id="274" r:id="rId14"/>
    <p:sldId id="272" r:id="rId15"/>
    <p:sldId id="273" r:id="rId16"/>
    <p:sldId id="259" r:id="rId17"/>
    <p:sldId id="266" r:id="rId18"/>
    <p:sldId id="267" r:id="rId19"/>
    <p:sldId id="264" r:id="rId20"/>
    <p:sldId id="269" r:id="rId21"/>
    <p:sldId id="270" r:id="rId22"/>
    <p:sldId id="26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2687956-5EF0-9FEA-74AF-5E0B09D203FB}" name="Will Tipton" initials="WT" userId="S::wktipton@crimson.ua.edu::285f84be-d25d-4072-a4a2-cfa94da6c653" providerId="AD"/>
  <p188:author id="{E7540899-9FD5-5C4E-3938-750612C15378}" name="Noah Morgans" initials="NM" userId="S::nmorgans@crimson.ua.edu::79038903-2516-406a-bade-abae79fe5329" providerId="AD"/>
  <p188:author id="{4F6F82B9-9331-E4EC-A36C-72DE6DB15903}" name="Daniel Tsark" initials="DT" userId="S::dhtsark@crimson.ua.edu::f6325d45-7af5-4197-a7c8-76b45ceced59"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09EC62-1AA6-03E3-25F8-563D1D2BAA6E}" v="2071" dt="2025-04-14T17:51:20.872"/>
    <p1510:client id="{5296A56A-0AE0-5240-9047-C5489925DA5C}" v="1275" dt="2025-04-14T17:51:48.679"/>
    <p1510:client id="{D66A9464-C738-40B8-87DD-129E8AFBBBEA}" v="2351" dt="2025-04-14T01:30:36.9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94638"/>
  </p:normalViewPr>
  <p:slideViewPr>
    <p:cSldViewPr snapToGrid="0">
      <p:cViewPr>
        <p:scale>
          <a:sx n="125" d="100"/>
          <a:sy n="125" d="100"/>
        </p:scale>
        <p:origin x="280"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91C3D1-B4AD-4842-982A-E2B391A0E212}" type="datetimeFigureOut">
              <a:t>4/7/25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2EF131-6E25-4EBB-B817-B1DB1A37AD59}" type="slidenum">
              <a:t>‹#›</a:t>
            </a:fld>
            <a:endParaRPr lang="en-US"/>
          </a:p>
        </p:txBody>
      </p:sp>
    </p:spTree>
    <p:extLst>
      <p:ext uri="{BB962C8B-B14F-4D97-AF65-F5344CB8AC3E}">
        <p14:creationId xmlns:p14="http://schemas.microsoft.com/office/powerpoint/2010/main" val="2385193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Noah</a:t>
            </a:r>
          </a:p>
        </p:txBody>
      </p:sp>
      <p:sp>
        <p:nvSpPr>
          <p:cNvPr id="4" name="Slide Number Placeholder 3"/>
          <p:cNvSpPr>
            <a:spLocks noGrp="1"/>
          </p:cNvSpPr>
          <p:nvPr>
            <p:ph type="sldNum" sz="quarter" idx="5"/>
          </p:nvPr>
        </p:nvSpPr>
        <p:spPr/>
        <p:txBody>
          <a:bodyPr/>
          <a:lstStyle/>
          <a:p>
            <a:fld id="{E92EF131-6E25-4EBB-B817-B1DB1A37AD59}" type="slidenum">
              <a:rPr lang="en-US" smtClean="0"/>
              <a:t>2</a:t>
            </a:fld>
            <a:endParaRPr lang="en-US"/>
          </a:p>
        </p:txBody>
      </p:sp>
    </p:spTree>
    <p:extLst>
      <p:ext uri="{BB962C8B-B14F-4D97-AF65-F5344CB8AC3E}">
        <p14:creationId xmlns:p14="http://schemas.microsoft.com/office/powerpoint/2010/main" val="4238551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Will</a:t>
            </a:r>
          </a:p>
        </p:txBody>
      </p:sp>
      <p:sp>
        <p:nvSpPr>
          <p:cNvPr id="4" name="Slide Number Placeholder 3"/>
          <p:cNvSpPr>
            <a:spLocks noGrp="1"/>
          </p:cNvSpPr>
          <p:nvPr>
            <p:ph type="sldNum" sz="quarter" idx="5"/>
          </p:nvPr>
        </p:nvSpPr>
        <p:spPr/>
        <p:txBody>
          <a:bodyPr/>
          <a:lstStyle/>
          <a:p>
            <a:fld id="{E92EF131-6E25-4EBB-B817-B1DB1A37AD59}" type="slidenum">
              <a:rPr lang="en-US" smtClean="0"/>
              <a:t>13</a:t>
            </a:fld>
            <a:endParaRPr lang="en-US"/>
          </a:p>
        </p:txBody>
      </p:sp>
    </p:spTree>
    <p:extLst>
      <p:ext uri="{BB962C8B-B14F-4D97-AF65-F5344CB8AC3E}">
        <p14:creationId xmlns:p14="http://schemas.microsoft.com/office/powerpoint/2010/main" val="49897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Will</a:t>
            </a:r>
          </a:p>
        </p:txBody>
      </p:sp>
      <p:sp>
        <p:nvSpPr>
          <p:cNvPr id="4" name="Slide Number Placeholder 3"/>
          <p:cNvSpPr>
            <a:spLocks noGrp="1"/>
          </p:cNvSpPr>
          <p:nvPr>
            <p:ph type="sldNum" sz="quarter" idx="5"/>
          </p:nvPr>
        </p:nvSpPr>
        <p:spPr/>
        <p:txBody>
          <a:bodyPr/>
          <a:lstStyle/>
          <a:p>
            <a:fld id="{E92EF131-6E25-4EBB-B817-B1DB1A37AD59}" type="slidenum">
              <a:rPr lang="en-US" smtClean="0"/>
              <a:t>14</a:t>
            </a:fld>
            <a:endParaRPr lang="en-US"/>
          </a:p>
        </p:txBody>
      </p:sp>
    </p:spTree>
    <p:extLst>
      <p:ext uri="{BB962C8B-B14F-4D97-AF65-F5344CB8AC3E}">
        <p14:creationId xmlns:p14="http://schemas.microsoft.com/office/powerpoint/2010/main" val="14272989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Will</a:t>
            </a:r>
          </a:p>
        </p:txBody>
      </p:sp>
      <p:sp>
        <p:nvSpPr>
          <p:cNvPr id="4" name="Slide Number Placeholder 3"/>
          <p:cNvSpPr>
            <a:spLocks noGrp="1"/>
          </p:cNvSpPr>
          <p:nvPr>
            <p:ph type="sldNum" sz="quarter" idx="5"/>
          </p:nvPr>
        </p:nvSpPr>
        <p:spPr/>
        <p:txBody>
          <a:bodyPr/>
          <a:lstStyle/>
          <a:p>
            <a:fld id="{E92EF131-6E25-4EBB-B817-B1DB1A37AD59}" type="slidenum">
              <a:rPr lang="en-US" smtClean="0"/>
              <a:t>15</a:t>
            </a:fld>
            <a:endParaRPr lang="en-US"/>
          </a:p>
        </p:txBody>
      </p:sp>
    </p:spTree>
    <p:extLst>
      <p:ext uri="{BB962C8B-B14F-4D97-AF65-F5344CB8AC3E}">
        <p14:creationId xmlns:p14="http://schemas.microsoft.com/office/powerpoint/2010/main" val="12122504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Daniel</a:t>
            </a:r>
          </a:p>
        </p:txBody>
      </p:sp>
      <p:sp>
        <p:nvSpPr>
          <p:cNvPr id="4" name="Slide Number Placeholder 3"/>
          <p:cNvSpPr>
            <a:spLocks noGrp="1"/>
          </p:cNvSpPr>
          <p:nvPr>
            <p:ph type="sldNum" sz="quarter" idx="5"/>
          </p:nvPr>
        </p:nvSpPr>
        <p:spPr/>
        <p:txBody>
          <a:bodyPr/>
          <a:lstStyle/>
          <a:p>
            <a:fld id="{E92EF131-6E25-4EBB-B817-B1DB1A37AD59}" type="slidenum">
              <a:rPr lang="en-US" smtClean="0"/>
              <a:t>16</a:t>
            </a:fld>
            <a:endParaRPr lang="en-US"/>
          </a:p>
        </p:txBody>
      </p:sp>
    </p:spTree>
    <p:extLst>
      <p:ext uri="{BB962C8B-B14F-4D97-AF65-F5344CB8AC3E}">
        <p14:creationId xmlns:p14="http://schemas.microsoft.com/office/powerpoint/2010/main" val="1147008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Daniel</a:t>
            </a:r>
          </a:p>
        </p:txBody>
      </p:sp>
      <p:sp>
        <p:nvSpPr>
          <p:cNvPr id="4" name="Slide Number Placeholder 3"/>
          <p:cNvSpPr>
            <a:spLocks noGrp="1"/>
          </p:cNvSpPr>
          <p:nvPr>
            <p:ph type="sldNum" sz="quarter" idx="5"/>
          </p:nvPr>
        </p:nvSpPr>
        <p:spPr/>
        <p:txBody>
          <a:bodyPr/>
          <a:lstStyle/>
          <a:p>
            <a:fld id="{E92EF131-6E25-4EBB-B817-B1DB1A37AD59}" type="slidenum">
              <a:rPr lang="en-US" smtClean="0"/>
              <a:t>17</a:t>
            </a:fld>
            <a:endParaRPr lang="en-US"/>
          </a:p>
        </p:txBody>
      </p:sp>
    </p:spTree>
    <p:extLst>
      <p:ext uri="{BB962C8B-B14F-4D97-AF65-F5344CB8AC3E}">
        <p14:creationId xmlns:p14="http://schemas.microsoft.com/office/powerpoint/2010/main" val="36399658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Will</a:t>
            </a:r>
          </a:p>
        </p:txBody>
      </p:sp>
      <p:sp>
        <p:nvSpPr>
          <p:cNvPr id="4" name="Slide Number Placeholder 3"/>
          <p:cNvSpPr>
            <a:spLocks noGrp="1"/>
          </p:cNvSpPr>
          <p:nvPr>
            <p:ph type="sldNum" sz="quarter" idx="5"/>
          </p:nvPr>
        </p:nvSpPr>
        <p:spPr/>
        <p:txBody>
          <a:bodyPr/>
          <a:lstStyle/>
          <a:p>
            <a:fld id="{E92EF131-6E25-4EBB-B817-B1DB1A37AD59}" type="slidenum">
              <a:rPr lang="en-US" smtClean="0"/>
              <a:t>18</a:t>
            </a:fld>
            <a:endParaRPr lang="en-US"/>
          </a:p>
        </p:txBody>
      </p:sp>
    </p:spTree>
    <p:extLst>
      <p:ext uri="{BB962C8B-B14F-4D97-AF65-F5344CB8AC3E}">
        <p14:creationId xmlns:p14="http://schemas.microsoft.com/office/powerpoint/2010/main" val="42456538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Daniel</a:t>
            </a:r>
          </a:p>
        </p:txBody>
      </p:sp>
      <p:sp>
        <p:nvSpPr>
          <p:cNvPr id="4" name="Slide Number Placeholder 3"/>
          <p:cNvSpPr>
            <a:spLocks noGrp="1"/>
          </p:cNvSpPr>
          <p:nvPr>
            <p:ph type="sldNum" sz="quarter" idx="5"/>
          </p:nvPr>
        </p:nvSpPr>
        <p:spPr/>
        <p:txBody>
          <a:bodyPr/>
          <a:lstStyle/>
          <a:p>
            <a:fld id="{E92EF131-6E25-4EBB-B817-B1DB1A37AD59}" type="slidenum">
              <a:rPr lang="en-US" smtClean="0"/>
              <a:t>19</a:t>
            </a:fld>
            <a:endParaRPr lang="en-US"/>
          </a:p>
        </p:txBody>
      </p:sp>
    </p:spTree>
    <p:extLst>
      <p:ext uri="{BB962C8B-B14F-4D97-AF65-F5344CB8AC3E}">
        <p14:creationId xmlns:p14="http://schemas.microsoft.com/office/powerpoint/2010/main" val="4843110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Daniel</a:t>
            </a:r>
          </a:p>
        </p:txBody>
      </p:sp>
      <p:sp>
        <p:nvSpPr>
          <p:cNvPr id="4" name="Slide Number Placeholder 3"/>
          <p:cNvSpPr>
            <a:spLocks noGrp="1"/>
          </p:cNvSpPr>
          <p:nvPr>
            <p:ph type="sldNum" sz="quarter" idx="5"/>
          </p:nvPr>
        </p:nvSpPr>
        <p:spPr/>
        <p:txBody>
          <a:bodyPr/>
          <a:lstStyle/>
          <a:p>
            <a:fld id="{E92EF131-6E25-4EBB-B817-B1DB1A37AD59}" type="slidenum">
              <a:rPr lang="en-US" smtClean="0"/>
              <a:t>20</a:t>
            </a:fld>
            <a:endParaRPr lang="en-US"/>
          </a:p>
        </p:txBody>
      </p:sp>
    </p:spTree>
    <p:extLst>
      <p:ext uri="{BB962C8B-B14F-4D97-AF65-F5344CB8AC3E}">
        <p14:creationId xmlns:p14="http://schemas.microsoft.com/office/powerpoint/2010/main" val="11483245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Will</a:t>
            </a:r>
          </a:p>
        </p:txBody>
      </p:sp>
      <p:sp>
        <p:nvSpPr>
          <p:cNvPr id="4" name="Slide Number Placeholder 3"/>
          <p:cNvSpPr>
            <a:spLocks noGrp="1"/>
          </p:cNvSpPr>
          <p:nvPr>
            <p:ph type="sldNum" sz="quarter" idx="5"/>
          </p:nvPr>
        </p:nvSpPr>
        <p:spPr/>
        <p:txBody>
          <a:bodyPr/>
          <a:lstStyle/>
          <a:p>
            <a:fld id="{E92EF131-6E25-4EBB-B817-B1DB1A37AD59}" type="slidenum">
              <a:rPr lang="en-US" smtClean="0"/>
              <a:t>21</a:t>
            </a:fld>
            <a:endParaRPr lang="en-US"/>
          </a:p>
        </p:txBody>
      </p:sp>
    </p:spTree>
    <p:extLst>
      <p:ext uri="{BB962C8B-B14F-4D97-AF65-F5344CB8AC3E}">
        <p14:creationId xmlns:p14="http://schemas.microsoft.com/office/powerpoint/2010/main" val="1211425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Noah</a:t>
            </a:r>
          </a:p>
        </p:txBody>
      </p:sp>
      <p:sp>
        <p:nvSpPr>
          <p:cNvPr id="4" name="Slide Number Placeholder 3"/>
          <p:cNvSpPr>
            <a:spLocks noGrp="1"/>
          </p:cNvSpPr>
          <p:nvPr>
            <p:ph type="sldNum" sz="quarter" idx="5"/>
          </p:nvPr>
        </p:nvSpPr>
        <p:spPr/>
        <p:txBody>
          <a:bodyPr/>
          <a:lstStyle/>
          <a:p>
            <a:fld id="{E92EF131-6E25-4EBB-B817-B1DB1A37AD59}" type="slidenum">
              <a:rPr lang="en-US" smtClean="0"/>
              <a:t>3</a:t>
            </a:fld>
            <a:endParaRPr lang="en-US"/>
          </a:p>
        </p:txBody>
      </p:sp>
    </p:spTree>
    <p:extLst>
      <p:ext uri="{BB962C8B-B14F-4D97-AF65-F5344CB8AC3E}">
        <p14:creationId xmlns:p14="http://schemas.microsoft.com/office/powerpoint/2010/main" val="24364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Noah</a:t>
            </a:r>
          </a:p>
        </p:txBody>
      </p:sp>
      <p:sp>
        <p:nvSpPr>
          <p:cNvPr id="4" name="Slide Number Placeholder 3"/>
          <p:cNvSpPr>
            <a:spLocks noGrp="1"/>
          </p:cNvSpPr>
          <p:nvPr>
            <p:ph type="sldNum" sz="quarter" idx="5"/>
          </p:nvPr>
        </p:nvSpPr>
        <p:spPr/>
        <p:txBody>
          <a:bodyPr/>
          <a:lstStyle/>
          <a:p>
            <a:fld id="{E92EF131-6E25-4EBB-B817-B1DB1A37AD59}" type="slidenum">
              <a:rPr lang="en-US" smtClean="0"/>
              <a:t>4</a:t>
            </a:fld>
            <a:endParaRPr lang="en-US"/>
          </a:p>
        </p:txBody>
      </p:sp>
    </p:spTree>
    <p:extLst>
      <p:ext uri="{BB962C8B-B14F-4D97-AF65-F5344CB8AC3E}">
        <p14:creationId xmlns:p14="http://schemas.microsoft.com/office/powerpoint/2010/main" val="1128630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Will</a:t>
            </a:r>
          </a:p>
        </p:txBody>
      </p:sp>
      <p:sp>
        <p:nvSpPr>
          <p:cNvPr id="4" name="Slide Number Placeholder 3"/>
          <p:cNvSpPr>
            <a:spLocks noGrp="1"/>
          </p:cNvSpPr>
          <p:nvPr>
            <p:ph type="sldNum" sz="quarter" idx="5"/>
          </p:nvPr>
        </p:nvSpPr>
        <p:spPr/>
        <p:txBody>
          <a:bodyPr/>
          <a:lstStyle/>
          <a:p>
            <a:fld id="{E92EF131-6E25-4EBB-B817-B1DB1A37AD59}" type="slidenum">
              <a:rPr lang="en-US" smtClean="0"/>
              <a:t>7</a:t>
            </a:fld>
            <a:endParaRPr lang="en-US"/>
          </a:p>
        </p:txBody>
      </p:sp>
    </p:spTree>
    <p:extLst>
      <p:ext uri="{BB962C8B-B14F-4D97-AF65-F5344CB8AC3E}">
        <p14:creationId xmlns:p14="http://schemas.microsoft.com/office/powerpoint/2010/main" val="3236591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Will</a:t>
            </a:r>
          </a:p>
        </p:txBody>
      </p:sp>
      <p:sp>
        <p:nvSpPr>
          <p:cNvPr id="4" name="Slide Number Placeholder 3"/>
          <p:cNvSpPr>
            <a:spLocks noGrp="1"/>
          </p:cNvSpPr>
          <p:nvPr>
            <p:ph type="sldNum" sz="quarter" idx="5"/>
          </p:nvPr>
        </p:nvSpPr>
        <p:spPr/>
        <p:txBody>
          <a:bodyPr/>
          <a:lstStyle/>
          <a:p>
            <a:fld id="{E92EF131-6E25-4EBB-B817-B1DB1A37AD59}" type="slidenum">
              <a:rPr lang="en-US" smtClean="0"/>
              <a:t>8</a:t>
            </a:fld>
            <a:endParaRPr lang="en-US"/>
          </a:p>
        </p:txBody>
      </p:sp>
    </p:spTree>
    <p:extLst>
      <p:ext uri="{BB962C8B-B14F-4D97-AF65-F5344CB8AC3E}">
        <p14:creationId xmlns:p14="http://schemas.microsoft.com/office/powerpoint/2010/main" val="2976195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Will</a:t>
            </a:r>
          </a:p>
        </p:txBody>
      </p:sp>
      <p:sp>
        <p:nvSpPr>
          <p:cNvPr id="4" name="Slide Number Placeholder 3"/>
          <p:cNvSpPr>
            <a:spLocks noGrp="1"/>
          </p:cNvSpPr>
          <p:nvPr>
            <p:ph type="sldNum" sz="quarter" idx="5"/>
          </p:nvPr>
        </p:nvSpPr>
        <p:spPr/>
        <p:txBody>
          <a:bodyPr/>
          <a:lstStyle/>
          <a:p>
            <a:fld id="{E92EF131-6E25-4EBB-B817-B1DB1A37AD59}" type="slidenum">
              <a:rPr lang="en-US" smtClean="0"/>
              <a:t>9</a:t>
            </a:fld>
            <a:endParaRPr lang="en-US"/>
          </a:p>
        </p:txBody>
      </p:sp>
    </p:spTree>
    <p:extLst>
      <p:ext uri="{BB962C8B-B14F-4D97-AF65-F5344CB8AC3E}">
        <p14:creationId xmlns:p14="http://schemas.microsoft.com/office/powerpoint/2010/main" val="889182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Will</a:t>
            </a:r>
          </a:p>
        </p:txBody>
      </p:sp>
      <p:sp>
        <p:nvSpPr>
          <p:cNvPr id="4" name="Slide Number Placeholder 3"/>
          <p:cNvSpPr>
            <a:spLocks noGrp="1"/>
          </p:cNvSpPr>
          <p:nvPr>
            <p:ph type="sldNum" sz="quarter" idx="5"/>
          </p:nvPr>
        </p:nvSpPr>
        <p:spPr/>
        <p:txBody>
          <a:bodyPr/>
          <a:lstStyle/>
          <a:p>
            <a:fld id="{E92EF131-6E25-4EBB-B817-B1DB1A37AD59}" type="slidenum">
              <a:rPr lang="en-US" smtClean="0"/>
              <a:t>10</a:t>
            </a:fld>
            <a:endParaRPr lang="en-US"/>
          </a:p>
        </p:txBody>
      </p:sp>
    </p:spTree>
    <p:extLst>
      <p:ext uri="{BB962C8B-B14F-4D97-AF65-F5344CB8AC3E}">
        <p14:creationId xmlns:p14="http://schemas.microsoft.com/office/powerpoint/2010/main" val="1116964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Will</a:t>
            </a:r>
          </a:p>
        </p:txBody>
      </p:sp>
      <p:sp>
        <p:nvSpPr>
          <p:cNvPr id="4" name="Slide Number Placeholder 3"/>
          <p:cNvSpPr>
            <a:spLocks noGrp="1"/>
          </p:cNvSpPr>
          <p:nvPr>
            <p:ph type="sldNum" sz="quarter" idx="5"/>
          </p:nvPr>
        </p:nvSpPr>
        <p:spPr/>
        <p:txBody>
          <a:bodyPr/>
          <a:lstStyle/>
          <a:p>
            <a:fld id="{E92EF131-6E25-4EBB-B817-B1DB1A37AD59}" type="slidenum">
              <a:rPr lang="en-US" smtClean="0"/>
              <a:t>11</a:t>
            </a:fld>
            <a:endParaRPr lang="en-US"/>
          </a:p>
        </p:txBody>
      </p:sp>
    </p:spTree>
    <p:extLst>
      <p:ext uri="{BB962C8B-B14F-4D97-AF65-F5344CB8AC3E}">
        <p14:creationId xmlns:p14="http://schemas.microsoft.com/office/powerpoint/2010/main" val="2747750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Will</a:t>
            </a:r>
          </a:p>
        </p:txBody>
      </p:sp>
      <p:sp>
        <p:nvSpPr>
          <p:cNvPr id="4" name="Slide Number Placeholder 3"/>
          <p:cNvSpPr>
            <a:spLocks noGrp="1"/>
          </p:cNvSpPr>
          <p:nvPr>
            <p:ph type="sldNum" sz="quarter" idx="5"/>
          </p:nvPr>
        </p:nvSpPr>
        <p:spPr/>
        <p:txBody>
          <a:bodyPr/>
          <a:lstStyle/>
          <a:p>
            <a:fld id="{E92EF131-6E25-4EBB-B817-B1DB1A37AD59}" type="slidenum">
              <a:rPr lang="en-US" smtClean="0"/>
              <a:t>12</a:t>
            </a:fld>
            <a:endParaRPr lang="en-US"/>
          </a:p>
        </p:txBody>
      </p:sp>
    </p:spTree>
    <p:extLst>
      <p:ext uri="{BB962C8B-B14F-4D97-AF65-F5344CB8AC3E}">
        <p14:creationId xmlns:p14="http://schemas.microsoft.com/office/powerpoint/2010/main" val="1718225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4/7/25</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4934830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33E54A-A8CA-48C1-9504-691B58049D29}" type="datetimeFigureOut">
              <a:rPr lang="en-US" dirty="0"/>
              <a:t>4/7/25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281078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6C806-BBF7-471C-9527-881CE2266695}" type="datetimeFigureOut">
              <a:rPr lang="en-US" dirty="0"/>
              <a:t>4/7/25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30804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C94063-DF36-4330-A365-08DA1FA5B7D6}" type="datetimeFigureOut">
              <a:rPr lang="en-US" dirty="0"/>
              <a:t>4/7/25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191256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4/7/25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22439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CFA4AC-08CC-42CE-BD01-C191750A04EC}" type="datetimeFigureOut">
              <a:rPr lang="en-US" dirty="0"/>
              <a:t>4/7/25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62686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BA7A723-92A7-435B-B681-F25B092FEFEB}" type="datetimeFigureOut">
              <a:rPr lang="en-US" dirty="0"/>
              <a:t>4/7/25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187650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4/7/25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207512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4/7/25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706449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4/7/25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422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4/7/25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439205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4/7/25</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249782351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wktipton/CS475G8" TargetMode="External"/><Relationship Id="rId2" Type="http://schemas.openxmlformats.org/officeDocument/2006/relationships/hyperlink" Target="mailto:dhtsark@crimson.ua.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9.gif"/></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hyperlink" Target="https://joeylemon.github.io/nfa-to-dfa/" TargetMode="External"/><Relationship Id="rId2" Type="http://schemas.openxmlformats.org/officeDocument/2006/relationships/hyperlink" Target="https://condor.depaul.edu/glancast/444class/docs/nfa2dfa.html" TargetMode="External"/><Relationship Id="rId1" Type="http://schemas.openxmlformats.org/officeDocument/2006/relationships/slideLayout" Target="../slideLayouts/slideLayout2.xml"/><Relationship Id="rId6" Type="http://schemas.openxmlformats.org/officeDocument/2006/relationships/hyperlink" Target="https://github.com/wktipton/CS475G8" TargetMode="External"/><Relationship Id="rId5" Type="http://schemas.openxmlformats.org/officeDocument/2006/relationships/hyperlink" Target="https://mrce.in/ebooks/Automata%20Theory,%20Languages,%20&amp;%20Computation%20Introduction%203rd%20Ed.pdf" TargetMode="External"/><Relationship Id="rId4" Type="http://schemas.openxmlformats.org/officeDocument/2006/relationships/hyperlink" Target="https://drive.uqu.edu.sa/_/mskhayat/files/MySubjects/20189FS%20ComputationTheory/Introduction%20to%20the%20theory%20of%20computation_third%20edition%20-%20Michael%20Sipser.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Subset Construction</a:t>
            </a:r>
          </a:p>
        </p:txBody>
      </p:sp>
      <p:sp>
        <p:nvSpPr>
          <p:cNvPr id="3" name="Subtitle 2"/>
          <p:cNvSpPr>
            <a:spLocks noGrp="1"/>
          </p:cNvSpPr>
          <p:nvPr>
            <p:ph type="subTitle" idx="1"/>
          </p:nvPr>
        </p:nvSpPr>
        <p:spPr>
          <a:xfrm>
            <a:off x="1261872" y="4800600"/>
            <a:ext cx="10784169" cy="1691640"/>
          </a:xfrm>
        </p:spPr>
        <p:txBody>
          <a:bodyPr vert="horz" lIns="91440" tIns="45720" rIns="91440" bIns="45720" rtlCol="0" anchor="t">
            <a:normAutofit/>
          </a:bodyPr>
          <a:lstStyle/>
          <a:p>
            <a:r>
              <a:rPr lang="en-US"/>
              <a:t>Noah Morgans, Daniel </a:t>
            </a:r>
            <a:r>
              <a:rPr lang="en-US" err="1"/>
              <a:t>Tsark</a:t>
            </a:r>
            <a:r>
              <a:rPr lang="en-US"/>
              <a:t>, Will Tipton</a:t>
            </a:r>
          </a:p>
          <a:p>
            <a:r>
              <a:rPr lang="en-US"/>
              <a:t>Group 8</a:t>
            </a:r>
          </a:p>
          <a:p>
            <a:r>
              <a:rPr lang="en-US">
                <a:hlinkClick r:id="rId2"/>
              </a:rPr>
              <a:t>dhtsark@crimson.ua.edu</a:t>
            </a:r>
            <a:r>
              <a:rPr lang="en-US"/>
              <a:t>, nmorgans@crimson.ua.edu, </a:t>
            </a:r>
            <a:r>
              <a:rPr lang="en-US">
                <a:ea typeface="+mn-lt"/>
                <a:cs typeface="+mn-lt"/>
              </a:rPr>
              <a:t>wktipton@crimson.ua.edu</a:t>
            </a:r>
          </a:p>
        </p:txBody>
      </p:sp>
      <p:sp>
        <p:nvSpPr>
          <p:cNvPr id="4" name="TextBox 3">
            <a:extLst>
              <a:ext uri="{FF2B5EF4-FFF2-40B4-BE49-F238E27FC236}">
                <a16:creationId xmlns:a16="http://schemas.microsoft.com/office/drawing/2014/main" id="{0275670D-3397-1FF0-AA8C-4E15C04B1751}"/>
              </a:ext>
            </a:extLst>
          </p:cNvPr>
          <p:cNvSpPr txBox="1"/>
          <p:nvPr/>
        </p:nvSpPr>
        <p:spPr>
          <a:xfrm>
            <a:off x="656492" y="386861"/>
            <a:ext cx="437270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hlinkClick r:id="rId3"/>
              </a:rPr>
              <a:t>https://github.com/wktipton/CS475G8</a:t>
            </a: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14453-CB3E-A157-5C76-17E7DB438A28}"/>
              </a:ext>
            </a:extLst>
          </p:cNvPr>
          <p:cNvSpPr>
            <a:spLocks noGrp="1"/>
          </p:cNvSpPr>
          <p:nvPr>
            <p:ph type="title"/>
          </p:nvPr>
        </p:nvSpPr>
        <p:spPr>
          <a:xfrm>
            <a:off x="558487" y="189914"/>
            <a:ext cx="9692640" cy="751132"/>
          </a:xfrm>
        </p:spPr>
        <p:txBody>
          <a:bodyPr/>
          <a:lstStyle/>
          <a:p>
            <a:r>
              <a:rPr lang="en-US"/>
              <a:t>convert.py</a:t>
            </a:r>
          </a:p>
        </p:txBody>
      </p:sp>
      <p:pic>
        <p:nvPicPr>
          <p:cNvPr id="11" name="Content Placeholder 10" descr="A screenshot of a computer program&#10;&#10;AI-generated content may be incorrect.">
            <a:extLst>
              <a:ext uri="{FF2B5EF4-FFF2-40B4-BE49-F238E27FC236}">
                <a16:creationId xmlns:a16="http://schemas.microsoft.com/office/drawing/2014/main" id="{420E1091-210C-FC36-F232-AE2411FA7792}"/>
              </a:ext>
            </a:extLst>
          </p:cNvPr>
          <p:cNvPicPr>
            <a:picLocks noGrp="1" noChangeAspect="1"/>
          </p:cNvPicPr>
          <p:nvPr>
            <p:ph idx="1"/>
          </p:nvPr>
        </p:nvPicPr>
        <p:blipFill>
          <a:blip r:embed="rId3"/>
          <a:stretch>
            <a:fillRect/>
          </a:stretch>
        </p:blipFill>
        <p:spPr>
          <a:xfrm>
            <a:off x="465696" y="937846"/>
            <a:ext cx="5627433" cy="5406413"/>
          </a:xfrm>
        </p:spPr>
      </p:pic>
      <p:sp>
        <p:nvSpPr>
          <p:cNvPr id="12" name="TextBox 11">
            <a:extLst>
              <a:ext uri="{FF2B5EF4-FFF2-40B4-BE49-F238E27FC236}">
                <a16:creationId xmlns:a16="http://schemas.microsoft.com/office/drawing/2014/main" id="{BC8B860A-4150-BF1B-0FBE-920F92AB233B}"/>
              </a:ext>
            </a:extLst>
          </p:cNvPr>
          <p:cNvSpPr txBox="1"/>
          <p:nvPr/>
        </p:nvSpPr>
        <p:spPr>
          <a:xfrm>
            <a:off x="6789403" y="1204570"/>
            <a:ext cx="392659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ea typeface="+mn-lt"/>
                <a:cs typeface="+mn-lt"/>
              </a:rPr>
              <a:t>The </a:t>
            </a:r>
            <a:r>
              <a:rPr lang="en-US" err="1">
                <a:ea typeface="+mn-lt"/>
                <a:cs typeface="+mn-lt"/>
              </a:rPr>
              <a:t>unmarked_states</a:t>
            </a:r>
            <a:r>
              <a:rPr lang="en-US">
                <a:ea typeface="+mn-lt"/>
                <a:cs typeface="+mn-lt"/>
              </a:rPr>
              <a:t> loop implements the subset construction algorithm:</a:t>
            </a:r>
            <a:endParaRPr lang="en-US"/>
          </a:p>
          <a:p>
            <a:pPr marL="800100" lvl="1" indent="-342900">
              <a:buAutoNum type="arabicPeriod"/>
            </a:pPr>
            <a:r>
              <a:rPr lang="en-US">
                <a:ea typeface="+mn-lt"/>
                <a:cs typeface="+mn-lt"/>
              </a:rPr>
              <a:t>Start with the ε-closure of the start state.</a:t>
            </a:r>
            <a:endParaRPr lang="en-US"/>
          </a:p>
          <a:p>
            <a:pPr marL="742950" lvl="1" indent="-285750">
              <a:buAutoNum type="arabicPeriod"/>
            </a:pPr>
            <a:r>
              <a:rPr lang="en-US">
                <a:ea typeface="+mn-lt"/>
                <a:cs typeface="+mn-lt"/>
              </a:rPr>
              <a:t>Expand each DFA state by computing transitions using </a:t>
            </a:r>
            <a:r>
              <a:rPr lang="en-US">
                <a:latin typeface="Century Schoolbook"/>
              </a:rPr>
              <a:t>move()</a:t>
            </a:r>
            <a:r>
              <a:rPr lang="en-US">
                <a:ea typeface="+mn-lt"/>
                <a:cs typeface="+mn-lt"/>
              </a:rPr>
              <a:t> and </a:t>
            </a:r>
            <a:r>
              <a:rPr lang="en-US" err="1">
                <a:latin typeface="Century Schoolbook"/>
              </a:rPr>
              <a:t>epsilon_closure</a:t>
            </a:r>
            <a:r>
              <a:rPr lang="en-US">
                <a:latin typeface="Century Schoolbook"/>
              </a:rPr>
              <a:t>()</a:t>
            </a:r>
            <a:r>
              <a:rPr lang="en-US">
                <a:ea typeface="+mn-lt"/>
                <a:cs typeface="+mn-lt"/>
              </a:rPr>
              <a:t>.</a:t>
            </a:r>
            <a:endParaRPr lang="en-US"/>
          </a:p>
          <a:p>
            <a:pPr marL="742950" lvl="1" indent="-285750">
              <a:buAutoNum type="arabicPeriod"/>
            </a:pPr>
            <a:r>
              <a:rPr lang="en-US">
                <a:ea typeface="+mn-lt"/>
                <a:cs typeface="+mn-lt"/>
              </a:rPr>
              <a:t>Track unvisited DFA states and generate transitions.</a:t>
            </a:r>
            <a:endParaRPr lang="en-US"/>
          </a:p>
          <a:p>
            <a:pPr marL="285750" indent="-285750">
              <a:buFont typeface="Arial"/>
              <a:buChar char="•"/>
            </a:pPr>
            <a:r>
              <a:rPr lang="en-US">
                <a:ea typeface="+mn-lt"/>
                <a:cs typeface="+mn-lt"/>
              </a:rPr>
              <a:t>Also adds a trap state for completeness.</a:t>
            </a:r>
            <a:endParaRPr lang="en-US"/>
          </a:p>
          <a:p>
            <a:pPr algn="l"/>
            <a:endParaRPr lang="en-US"/>
          </a:p>
        </p:txBody>
      </p:sp>
    </p:spTree>
    <p:extLst>
      <p:ext uri="{BB962C8B-B14F-4D97-AF65-F5344CB8AC3E}">
        <p14:creationId xmlns:p14="http://schemas.microsoft.com/office/powerpoint/2010/main" val="928474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F038B-6869-2E07-7BCA-8C18BC75EC12}"/>
              </a:ext>
            </a:extLst>
          </p:cNvPr>
          <p:cNvSpPr>
            <a:spLocks noGrp="1"/>
          </p:cNvSpPr>
          <p:nvPr>
            <p:ph type="title"/>
          </p:nvPr>
        </p:nvSpPr>
        <p:spPr>
          <a:xfrm>
            <a:off x="722610" y="236805"/>
            <a:ext cx="9692640" cy="657347"/>
          </a:xfrm>
        </p:spPr>
        <p:txBody>
          <a:bodyPr>
            <a:normAutofit fontScale="90000"/>
          </a:bodyPr>
          <a:lstStyle/>
          <a:p>
            <a:r>
              <a:rPr lang="en-US"/>
              <a:t>dfa_graph.py</a:t>
            </a:r>
          </a:p>
        </p:txBody>
      </p:sp>
      <p:pic>
        <p:nvPicPr>
          <p:cNvPr id="4" name="Content Placeholder 3" descr="A screen shot of a computer program&#10;&#10;AI-generated content may be incorrect.">
            <a:extLst>
              <a:ext uri="{FF2B5EF4-FFF2-40B4-BE49-F238E27FC236}">
                <a16:creationId xmlns:a16="http://schemas.microsoft.com/office/drawing/2014/main" id="{707B55C1-3E25-3339-4508-B6BDC9F87B9C}"/>
              </a:ext>
            </a:extLst>
          </p:cNvPr>
          <p:cNvPicPr>
            <a:picLocks noGrp="1" noChangeAspect="1"/>
          </p:cNvPicPr>
          <p:nvPr>
            <p:ph idx="1"/>
          </p:nvPr>
        </p:nvPicPr>
        <p:blipFill>
          <a:blip r:embed="rId3"/>
          <a:stretch>
            <a:fillRect/>
          </a:stretch>
        </p:blipFill>
        <p:spPr>
          <a:xfrm>
            <a:off x="911534" y="1254369"/>
            <a:ext cx="5708773" cy="4351337"/>
          </a:xfrm>
        </p:spPr>
      </p:pic>
      <p:sp>
        <p:nvSpPr>
          <p:cNvPr id="5" name="TextBox 4">
            <a:extLst>
              <a:ext uri="{FF2B5EF4-FFF2-40B4-BE49-F238E27FC236}">
                <a16:creationId xmlns:a16="http://schemas.microsoft.com/office/drawing/2014/main" id="{57125240-F580-F3F0-C4E9-EB66A30FFEC9}"/>
              </a:ext>
            </a:extLst>
          </p:cNvPr>
          <p:cNvSpPr txBox="1"/>
          <p:nvPr/>
        </p:nvSpPr>
        <p:spPr>
          <a:xfrm>
            <a:off x="6967763" y="1249918"/>
            <a:ext cx="3093311"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Makes the DFA output easy to interpret in the terminal</a:t>
            </a:r>
          </a:p>
          <a:p>
            <a:endParaRPr lang="en-US"/>
          </a:p>
          <a:p>
            <a:r>
              <a:rPr lang="en-US"/>
              <a:t>Renames complex tuple states to simple names (S0, S1, </a:t>
            </a:r>
            <a:r>
              <a:rPr lang="en-US" err="1"/>
              <a:t>etc</a:t>
            </a:r>
            <a:r>
              <a:rPr lang="en-US"/>
              <a:t>)</a:t>
            </a:r>
          </a:p>
        </p:txBody>
      </p:sp>
    </p:spTree>
    <p:extLst>
      <p:ext uri="{BB962C8B-B14F-4D97-AF65-F5344CB8AC3E}">
        <p14:creationId xmlns:p14="http://schemas.microsoft.com/office/powerpoint/2010/main" val="2416389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280EC-A274-53A6-A726-BCA33D0F9FF7}"/>
              </a:ext>
            </a:extLst>
          </p:cNvPr>
          <p:cNvSpPr>
            <a:spLocks noGrp="1"/>
          </p:cNvSpPr>
          <p:nvPr>
            <p:ph type="title"/>
          </p:nvPr>
        </p:nvSpPr>
        <p:spPr>
          <a:xfrm>
            <a:off x="370918" y="635390"/>
            <a:ext cx="9692640" cy="786301"/>
          </a:xfrm>
        </p:spPr>
        <p:txBody>
          <a:bodyPr/>
          <a:lstStyle/>
          <a:p>
            <a:r>
              <a:rPr lang="en-US"/>
              <a:t>main.py</a:t>
            </a:r>
          </a:p>
        </p:txBody>
      </p:sp>
      <p:pic>
        <p:nvPicPr>
          <p:cNvPr id="4" name="Content Placeholder 3" descr="A black background with white text&#10;&#10;AI-generated content may be incorrect.">
            <a:extLst>
              <a:ext uri="{FF2B5EF4-FFF2-40B4-BE49-F238E27FC236}">
                <a16:creationId xmlns:a16="http://schemas.microsoft.com/office/drawing/2014/main" id="{846166E1-EB99-92A8-36C4-13A777829B6C}"/>
              </a:ext>
            </a:extLst>
          </p:cNvPr>
          <p:cNvPicPr>
            <a:picLocks noGrp="1" noChangeAspect="1"/>
          </p:cNvPicPr>
          <p:nvPr>
            <p:ph idx="1"/>
          </p:nvPr>
        </p:nvPicPr>
        <p:blipFill>
          <a:blip r:embed="rId3"/>
          <a:stretch>
            <a:fillRect/>
          </a:stretch>
        </p:blipFill>
        <p:spPr>
          <a:xfrm>
            <a:off x="375388" y="2047081"/>
            <a:ext cx="6839682" cy="1382589"/>
          </a:xfrm>
        </p:spPr>
      </p:pic>
      <p:sp>
        <p:nvSpPr>
          <p:cNvPr id="5" name="TextBox 4">
            <a:extLst>
              <a:ext uri="{FF2B5EF4-FFF2-40B4-BE49-F238E27FC236}">
                <a16:creationId xmlns:a16="http://schemas.microsoft.com/office/drawing/2014/main" id="{BF0844F7-8087-3193-1333-C63B2364CCDA}"/>
              </a:ext>
            </a:extLst>
          </p:cNvPr>
          <p:cNvSpPr txBox="1"/>
          <p:nvPr/>
        </p:nvSpPr>
        <p:spPr>
          <a:xfrm>
            <a:off x="374683" y="4034698"/>
            <a:ext cx="721942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This is the entry point: it loads and NFA from a file, converts it to a DFA, and prints the result</a:t>
            </a:r>
          </a:p>
        </p:txBody>
      </p:sp>
    </p:spTree>
    <p:extLst>
      <p:ext uri="{BB962C8B-B14F-4D97-AF65-F5344CB8AC3E}">
        <p14:creationId xmlns:p14="http://schemas.microsoft.com/office/powerpoint/2010/main" val="3173865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C6A04-3F53-7F0F-6358-95E1CC8C7986}"/>
              </a:ext>
            </a:extLst>
          </p:cNvPr>
          <p:cNvSpPr>
            <a:spLocks noGrp="1"/>
          </p:cNvSpPr>
          <p:nvPr>
            <p:ph type="title"/>
          </p:nvPr>
        </p:nvSpPr>
        <p:spPr>
          <a:xfrm>
            <a:off x="6566356" y="342312"/>
            <a:ext cx="4393596" cy="607256"/>
          </a:xfrm>
        </p:spPr>
        <p:txBody>
          <a:bodyPr vert="horz" lIns="91440" tIns="45720" rIns="91440" bIns="45720" rtlCol="0" anchor="b">
            <a:normAutofit fontScale="90000"/>
          </a:bodyPr>
          <a:lstStyle/>
          <a:p>
            <a:r>
              <a:rPr lang="en-US" sz="4000"/>
              <a:t>Makefile</a:t>
            </a:r>
          </a:p>
        </p:txBody>
      </p:sp>
      <p:sp>
        <p:nvSpPr>
          <p:cNvPr id="11" name="Rectangle 10">
            <a:extLst>
              <a:ext uri="{FF2B5EF4-FFF2-40B4-BE49-F238E27FC236}">
                <a16:creationId xmlns:a16="http://schemas.microsoft.com/office/drawing/2014/main" id="{7F5E9321-8E84-45AC-AD89-51E914F68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4481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 program&#10;&#10;AI-generated content may be incorrect.">
            <a:extLst>
              <a:ext uri="{FF2B5EF4-FFF2-40B4-BE49-F238E27FC236}">
                <a16:creationId xmlns:a16="http://schemas.microsoft.com/office/drawing/2014/main" id="{2DBE1128-4893-37A7-44DC-E3328182F427}"/>
              </a:ext>
            </a:extLst>
          </p:cNvPr>
          <p:cNvPicPr>
            <a:picLocks noChangeAspect="1"/>
          </p:cNvPicPr>
          <p:nvPr/>
        </p:nvPicPr>
        <p:blipFill>
          <a:blip r:embed="rId3"/>
          <a:stretch>
            <a:fillRect/>
          </a:stretch>
        </p:blipFill>
        <p:spPr>
          <a:xfrm>
            <a:off x="222751" y="962761"/>
            <a:ext cx="5885738" cy="4934275"/>
          </a:xfrm>
          <a:prstGeom prst="rect">
            <a:avLst/>
          </a:prstGeom>
        </p:spPr>
      </p:pic>
      <p:pic>
        <p:nvPicPr>
          <p:cNvPr id="4" name="Content Placeholder 3" descr="A screenshot of a computer program&#10;&#10;AI-generated content may be incorrect.">
            <a:extLst>
              <a:ext uri="{FF2B5EF4-FFF2-40B4-BE49-F238E27FC236}">
                <a16:creationId xmlns:a16="http://schemas.microsoft.com/office/drawing/2014/main" id="{462EA2B6-BF0C-990B-D91D-1A1FA7658B2D}"/>
              </a:ext>
            </a:extLst>
          </p:cNvPr>
          <p:cNvPicPr>
            <a:picLocks noGrp="1" noChangeAspect="1"/>
          </p:cNvPicPr>
          <p:nvPr>
            <p:ph idx="1"/>
          </p:nvPr>
        </p:nvPicPr>
        <p:blipFill>
          <a:blip r:embed="rId4"/>
          <a:stretch>
            <a:fillRect/>
          </a:stretch>
        </p:blipFill>
        <p:spPr>
          <a:xfrm>
            <a:off x="7503395" y="4742444"/>
            <a:ext cx="2531442" cy="1712446"/>
          </a:xfrm>
          <a:prstGeom prst="rect">
            <a:avLst/>
          </a:prstGeom>
        </p:spPr>
      </p:pic>
      <p:sp>
        <p:nvSpPr>
          <p:cNvPr id="8" name="TextBox 7">
            <a:extLst>
              <a:ext uri="{FF2B5EF4-FFF2-40B4-BE49-F238E27FC236}">
                <a16:creationId xmlns:a16="http://schemas.microsoft.com/office/drawing/2014/main" id="{AFA5A746-F622-A44E-62DD-6879F0D55C55}"/>
              </a:ext>
            </a:extLst>
          </p:cNvPr>
          <p:cNvSpPr txBox="1"/>
          <p:nvPr/>
        </p:nvSpPr>
        <p:spPr>
          <a:xfrm>
            <a:off x="6566357" y="956393"/>
            <a:ext cx="4377422" cy="3788427"/>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28600" indent="-182880">
              <a:spcAft>
                <a:spcPts val="600"/>
              </a:spcAft>
              <a:buClr>
                <a:schemeClr val="accent1"/>
              </a:buClr>
              <a:buFont typeface=""/>
              <a:buChar char="•"/>
            </a:pPr>
            <a:r>
              <a:rPr lang="en-US"/>
              <a:t>echo →  prints messages</a:t>
            </a:r>
          </a:p>
          <a:p>
            <a:pPr marL="228600" indent="-182880">
              <a:spcAft>
                <a:spcPts val="600"/>
              </a:spcAft>
              <a:buClr>
                <a:schemeClr val="accent1"/>
              </a:buClr>
              <a:buFont typeface=""/>
              <a:buChar char="•"/>
            </a:pPr>
            <a:r>
              <a:rPr lang="en-US"/>
              <a:t>@ → hides the command from being printed by make</a:t>
            </a:r>
          </a:p>
          <a:p>
            <a:pPr indent="-182880">
              <a:spcAft>
                <a:spcPts val="600"/>
              </a:spcAft>
              <a:buClr>
                <a:schemeClr val="accent1"/>
              </a:buClr>
            </a:pPr>
            <a:endParaRPr lang="en-US"/>
          </a:p>
        </p:txBody>
      </p:sp>
      <p:pic>
        <p:nvPicPr>
          <p:cNvPr id="10" name="Picture 9" descr="A screen shot of a computer&#10;&#10;AI-generated content may be incorrect.">
            <a:extLst>
              <a:ext uri="{FF2B5EF4-FFF2-40B4-BE49-F238E27FC236}">
                <a16:creationId xmlns:a16="http://schemas.microsoft.com/office/drawing/2014/main" id="{8F2A29D0-FE05-961E-319F-766BB7075F18}"/>
              </a:ext>
            </a:extLst>
          </p:cNvPr>
          <p:cNvPicPr>
            <a:picLocks noChangeAspect="1"/>
          </p:cNvPicPr>
          <p:nvPr/>
        </p:nvPicPr>
        <p:blipFill>
          <a:blip r:embed="rId5"/>
          <a:stretch>
            <a:fillRect/>
          </a:stretch>
        </p:blipFill>
        <p:spPr>
          <a:xfrm>
            <a:off x="6986587" y="2461480"/>
            <a:ext cx="3576272" cy="1935041"/>
          </a:xfrm>
          <a:prstGeom prst="rect">
            <a:avLst/>
          </a:prstGeom>
        </p:spPr>
      </p:pic>
    </p:spTree>
    <p:extLst>
      <p:ext uri="{BB962C8B-B14F-4D97-AF65-F5344CB8AC3E}">
        <p14:creationId xmlns:p14="http://schemas.microsoft.com/office/powerpoint/2010/main" val="2200920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E3791-7A64-E70A-D536-0DC261EE43E9}"/>
              </a:ext>
            </a:extLst>
          </p:cNvPr>
          <p:cNvSpPr>
            <a:spLocks noGrp="1"/>
          </p:cNvSpPr>
          <p:nvPr>
            <p:ph type="title"/>
          </p:nvPr>
        </p:nvSpPr>
        <p:spPr/>
        <p:txBody>
          <a:bodyPr/>
          <a:lstStyle/>
          <a:p>
            <a:r>
              <a:rPr lang="en-US"/>
              <a:t>How an NFA is defined in Code</a:t>
            </a:r>
          </a:p>
          <a:p>
            <a:endParaRPr lang="en-US"/>
          </a:p>
        </p:txBody>
      </p:sp>
      <p:sp>
        <p:nvSpPr>
          <p:cNvPr id="3" name="Text Placeholder 2">
            <a:extLst>
              <a:ext uri="{FF2B5EF4-FFF2-40B4-BE49-F238E27FC236}">
                <a16:creationId xmlns:a16="http://schemas.microsoft.com/office/drawing/2014/main" id="{45A7C923-3C04-4EBB-E478-5791CF4D5307}"/>
              </a:ext>
            </a:extLst>
          </p:cNvPr>
          <p:cNvSpPr>
            <a:spLocks noGrp="1"/>
          </p:cNvSpPr>
          <p:nvPr>
            <p:ph type="body" idx="1"/>
          </p:nvPr>
        </p:nvSpPr>
        <p:spPr>
          <a:xfrm>
            <a:off x="1261872" y="1233009"/>
            <a:ext cx="4480560" cy="731520"/>
          </a:xfrm>
        </p:spPr>
        <p:txBody>
          <a:bodyPr>
            <a:normAutofit/>
          </a:bodyPr>
          <a:lstStyle/>
          <a:p>
            <a:r>
              <a:rPr lang="en-US"/>
              <a:t>NFA</a:t>
            </a:r>
          </a:p>
        </p:txBody>
      </p:sp>
      <p:pic>
        <p:nvPicPr>
          <p:cNvPr id="7" name="Content Placeholder 6" descr="A screen shot of a computer program&#10;&#10;AI-generated content may be incorrect.">
            <a:extLst>
              <a:ext uri="{FF2B5EF4-FFF2-40B4-BE49-F238E27FC236}">
                <a16:creationId xmlns:a16="http://schemas.microsoft.com/office/drawing/2014/main" id="{B80B7BC6-0552-133F-B3BD-F5D569F07D03}"/>
              </a:ext>
            </a:extLst>
          </p:cNvPr>
          <p:cNvPicPr>
            <a:picLocks noGrp="1" noChangeAspect="1"/>
          </p:cNvPicPr>
          <p:nvPr>
            <p:ph sz="half" idx="2"/>
          </p:nvPr>
        </p:nvPicPr>
        <p:blipFill>
          <a:blip r:embed="rId3"/>
          <a:stretch>
            <a:fillRect/>
          </a:stretch>
        </p:blipFill>
        <p:spPr>
          <a:xfrm>
            <a:off x="6747642" y="1604873"/>
            <a:ext cx="2981265" cy="3664650"/>
          </a:xfrm>
        </p:spPr>
      </p:pic>
      <p:sp>
        <p:nvSpPr>
          <p:cNvPr id="5" name="Text Placeholder 4">
            <a:extLst>
              <a:ext uri="{FF2B5EF4-FFF2-40B4-BE49-F238E27FC236}">
                <a16:creationId xmlns:a16="http://schemas.microsoft.com/office/drawing/2014/main" id="{5CF77797-1D58-5047-0A7B-F9EBCE91E1CE}"/>
              </a:ext>
            </a:extLst>
          </p:cNvPr>
          <p:cNvSpPr>
            <a:spLocks noGrp="1"/>
          </p:cNvSpPr>
          <p:nvPr>
            <p:ph type="body" sz="quarter" idx="3"/>
          </p:nvPr>
        </p:nvSpPr>
        <p:spPr>
          <a:xfrm>
            <a:off x="6750777" y="1033717"/>
            <a:ext cx="4480560" cy="731520"/>
          </a:xfrm>
        </p:spPr>
        <p:txBody>
          <a:bodyPr>
            <a:normAutofit/>
          </a:bodyPr>
          <a:lstStyle/>
          <a:p>
            <a:r>
              <a:rPr lang="en-US"/>
              <a:t>nfa_test.txt</a:t>
            </a:r>
            <a:endParaRPr lang="en-US">
              <a:solidFill>
                <a:srgbClr val="000000"/>
              </a:solidFill>
            </a:endParaRPr>
          </a:p>
          <a:p>
            <a:endParaRPr lang="en-US"/>
          </a:p>
        </p:txBody>
      </p:sp>
      <p:sp>
        <p:nvSpPr>
          <p:cNvPr id="6" name="Content Placeholder 5">
            <a:extLst>
              <a:ext uri="{FF2B5EF4-FFF2-40B4-BE49-F238E27FC236}">
                <a16:creationId xmlns:a16="http://schemas.microsoft.com/office/drawing/2014/main" id="{AECEF169-E3A9-A421-40FD-7B47AC00E5C4}"/>
              </a:ext>
            </a:extLst>
          </p:cNvPr>
          <p:cNvSpPr>
            <a:spLocks noGrp="1"/>
          </p:cNvSpPr>
          <p:nvPr>
            <p:ph sz="quarter" idx="4"/>
          </p:nvPr>
        </p:nvSpPr>
        <p:spPr>
          <a:xfrm>
            <a:off x="6466449" y="5403150"/>
            <a:ext cx="4480560" cy="3664650"/>
          </a:xfrm>
        </p:spPr>
        <p:txBody>
          <a:bodyPr vert="horz" lIns="91440" tIns="45720" rIns="91440" bIns="45720" rtlCol="0" anchor="t">
            <a:normAutofit/>
          </a:bodyPr>
          <a:lstStyle/>
          <a:p>
            <a:r>
              <a:rPr lang="en-US"/>
              <a:t>Epsilon Transitions are written as blanks (as seen in the first transition)</a:t>
            </a:r>
          </a:p>
          <a:p>
            <a:endParaRPr lang="en-US"/>
          </a:p>
          <a:p>
            <a:endParaRPr lang="en-US"/>
          </a:p>
        </p:txBody>
      </p:sp>
      <p:pic>
        <p:nvPicPr>
          <p:cNvPr id="8" name="Picture 7" descr="Converting an NFA to a DFA - Example">
            <a:extLst>
              <a:ext uri="{FF2B5EF4-FFF2-40B4-BE49-F238E27FC236}">
                <a16:creationId xmlns:a16="http://schemas.microsoft.com/office/drawing/2014/main" id="{3578E474-85A8-DAB8-1029-77951ECEFF63}"/>
              </a:ext>
            </a:extLst>
          </p:cNvPr>
          <p:cNvPicPr>
            <a:picLocks noChangeAspect="1"/>
          </p:cNvPicPr>
          <p:nvPr/>
        </p:nvPicPr>
        <p:blipFill>
          <a:blip r:embed="rId4"/>
          <a:stretch>
            <a:fillRect/>
          </a:stretch>
        </p:blipFill>
        <p:spPr>
          <a:xfrm>
            <a:off x="1257727" y="2157768"/>
            <a:ext cx="4297054" cy="3247597"/>
          </a:xfrm>
          <a:prstGeom prst="rect">
            <a:avLst/>
          </a:prstGeom>
        </p:spPr>
      </p:pic>
    </p:spTree>
    <p:extLst>
      <p:ext uri="{BB962C8B-B14F-4D97-AF65-F5344CB8AC3E}">
        <p14:creationId xmlns:p14="http://schemas.microsoft.com/office/powerpoint/2010/main" val="2313849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897E4-0CA5-EF02-1B9E-1F9C5E4E80DE}"/>
              </a:ext>
            </a:extLst>
          </p:cNvPr>
          <p:cNvSpPr>
            <a:spLocks noGrp="1"/>
          </p:cNvSpPr>
          <p:nvPr>
            <p:ph type="title"/>
          </p:nvPr>
        </p:nvSpPr>
        <p:spPr/>
        <p:txBody>
          <a:bodyPr/>
          <a:lstStyle/>
          <a:p>
            <a:r>
              <a:rPr lang="en-US"/>
              <a:t>DFA Output</a:t>
            </a:r>
          </a:p>
        </p:txBody>
      </p:sp>
      <p:sp>
        <p:nvSpPr>
          <p:cNvPr id="3" name="Text Placeholder 2">
            <a:extLst>
              <a:ext uri="{FF2B5EF4-FFF2-40B4-BE49-F238E27FC236}">
                <a16:creationId xmlns:a16="http://schemas.microsoft.com/office/drawing/2014/main" id="{66D86A0A-B0F5-699E-57D2-4E0AD1BF0B35}"/>
              </a:ext>
            </a:extLst>
          </p:cNvPr>
          <p:cNvSpPr>
            <a:spLocks noGrp="1"/>
          </p:cNvSpPr>
          <p:nvPr>
            <p:ph type="body" idx="1"/>
          </p:nvPr>
        </p:nvSpPr>
        <p:spPr/>
        <p:txBody>
          <a:bodyPr/>
          <a:lstStyle/>
          <a:p>
            <a:r>
              <a:rPr lang="en-US"/>
              <a:t>DFA</a:t>
            </a:r>
          </a:p>
        </p:txBody>
      </p:sp>
      <p:pic>
        <p:nvPicPr>
          <p:cNvPr id="7" name="Content Placeholder 6" descr="A screenshot of a computer program&#10;&#10;AI-generated content may be incorrect.">
            <a:extLst>
              <a:ext uri="{FF2B5EF4-FFF2-40B4-BE49-F238E27FC236}">
                <a16:creationId xmlns:a16="http://schemas.microsoft.com/office/drawing/2014/main" id="{5B8C5667-01E0-3A49-345B-40003C23610A}"/>
              </a:ext>
            </a:extLst>
          </p:cNvPr>
          <p:cNvPicPr>
            <a:picLocks noGrp="1" noChangeAspect="1"/>
          </p:cNvPicPr>
          <p:nvPr>
            <p:ph sz="half" idx="2"/>
          </p:nvPr>
        </p:nvPicPr>
        <p:blipFill>
          <a:blip r:embed="rId3"/>
          <a:stretch>
            <a:fillRect/>
          </a:stretch>
        </p:blipFill>
        <p:spPr>
          <a:xfrm>
            <a:off x="7356147" y="350504"/>
            <a:ext cx="3581330" cy="6173388"/>
          </a:xfrm>
        </p:spPr>
      </p:pic>
      <p:pic>
        <p:nvPicPr>
          <p:cNvPr id="8" name="Content Placeholder 7" descr="A diagram of a diagram&#10;&#10;AI-generated content may be incorrect.">
            <a:extLst>
              <a:ext uri="{FF2B5EF4-FFF2-40B4-BE49-F238E27FC236}">
                <a16:creationId xmlns:a16="http://schemas.microsoft.com/office/drawing/2014/main" id="{FE708C42-067F-4D13-5284-54F1E8BCD96B}"/>
              </a:ext>
            </a:extLst>
          </p:cNvPr>
          <p:cNvPicPr>
            <a:picLocks noGrp="1" noChangeAspect="1"/>
          </p:cNvPicPr>
          <p:nvPr>
            <p:ph sz="quarter" idx="4"/>
          </p:nvPr>
        </p:nvPicPr>
        <p:blipFill>
          <a:blip r:embed="rId4"/>
          <a:stretch>
            <a:fillRect/>
          </a:stretch>
        </p:blipFill>
        <p:spPr>
          <a:xfrm>
            <a:off x="1257812" y="2452826"/>
            <a:ext cx="5003555" cy="3422405"/>
          </a:xfrm>
        </p:spPr>
      </p:pic>
    </p:spTree>
    <p:extLst>
      <p:ext uri="{BB962C8B-B14F-4D97-AF65-F5344CB8AC3E}">
        <p14:creationId xmlns:p14="http://schemas.microsoft.com/office/powerpoint/2010/main" val="3173903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309A-21B2-4C54-1852-A2E619AB3AD7}"/>
              </a:ext>
            </a:extLst>
          </p:cNvPr>
          <p:cNvSpPr>
            <a:spLocks noGrp="1"/>
          </p:cNvSpPr>
          <p:nvPr>
            <p:ph type="title"/>
          </p:nvPr>
        </p:nvSpPr>
        <p:spPr/>
        <p:txBody>
          <a:bodyPr/>
          <a:lstStyle/>
          <a:p>
            <a:r>
              <a:rPr lang="en-US" dirty="0"/>
              <a:t>Experiments</a:t>
            </a:r>
          </a:p>
        </p:txBody>
      </p:sp>
      <p:pic>
        <p:nvPicPr>
          <p:cNvPr id="5" name="Content Placeholder 4" descr="A diagram of a diagram&#10;&#10;AI-generated content may be incorrect.">
            <a:extLst>
              <a:ext uri="{FF2B5EF4-FFF2-40B4-BE49-F238E27FC236}">
                <a16:creationId xmlns:a16="http://schemas.microsoft.com/office/drawing/2014/main" id="{CB0673BB-2799-2E13-9130-46B64375A25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0589" y="2517910"/>
            <a:ext cx="4041916" cy="1999979"/>
          </a:xfrm>
        </p:spPr>
      </p:pic>
      <p:cxnSp>
        <p:nvCxnSpPr>
          <p:cNvPr id="8" name="Straight Arrow Connector 7">
            <a:extLst>
              <a:ext uri="{FF2B5EF4-FFF2-40B4-BE49-F238E27FC236}">
                <a16:creationId xmlns:a16="http://schemas.microsoft.com/office/drawing/2014/main" id="{E75B9BEF-56F4-6D89-EDE8-B5CABF9E6755}"/>
              </a:ext>
            </a:extLst>
          </p:cNvPr>
          <p:cNvCxnSpPr/>
          <p:nvPr/>
        </p:nvCxnSpPr>
        <p:spPr>
          <a:xfrm>
            <a:off x="4743945" y="3573432"/>
            <a:ext cx="11228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C7395000-0783-AB3D-7651-8648166D82F2}"/>
              </a:ext>
            </a:extLst>
          </p:cNvPr>
          <p:cNvGraphicFramePr>
            <a:graphicFrameLocks noGrp="1"/>
          </p:cNvGraphicFramePr>
          <p:nvPr>
            <p:extLst>
              <p:ext uri="{D42A27DB-BD31-4B8C-83A1-F6EECF244321}">
                <p14:modId xmlns:p14="http://schemas.microsoft.com/office/powerpoint/2010/main" val="1647534672"/>
              </p:ext>
            </p:extLst>
          </p:nvPr>
        </p:nvGraphicFramePr>
        <p:xfrm>
          <a:off x="6284065" y="2405379"/>
          <a:ext cx="4538130" cy="2225040"/>
        </p:xfrm>
        <a:graphic>
          <a:graphicData uri="http://schemas.openxmlformats.org/drawingml/2006/table">
            <a:tbl>
              <a:tblPr firstRow="1" bandRow="1">
                <a:tableStyleId>{5C22544A-7EE6-4342-B048-85BDC9FD1C3A}</a:tableStyleId>
              </a:tblPr>
              <a:tblGrid>
                <a:gridCol w="1512710">
                  <a:extLst>
                    <a:ext uri="{9D8B030D-6E8A-4147-A177-3AD203B41FA5}">
                      <a16:colId xmlns:a16="http://schemas.microsoft.com/office/drawing/2014/main" val="1654293943"/>
                    </a:ext>
                  </a:extLst>
                </a:gridCol>
                <a:gridCol w="1512710">
                  <a:extLst>
                    <a:ext uri="{9D8B030D-6E8A-4147-A177-3AD203B41FA5}">
                      <a16:colId xmlns:a16="http://schemas.microsoft.com/office/drawing/2014/main" val="2628265039"/>
                    </a:ext>
                  </a:extLst>
                </a:gridCol>
                <a:gridCol w="1512710">
                  <a:extLst>
                    <a:ext uri="{9D8B030D-6E8A-4147-A177-3AD203B41FA5}">
                      <a16:colId xmlns:a16="http://schemas.microsoft.com/office/drawing/2014/main" val="515310889"/>
                    </a:ext>
                  </a:extLst>
                </a:gridCol>
              </a:tblGrid>
              <a:tr h="370840">
                <a:tc>
                  <a:txBody>
                    <a:bodyPr/>
                    <a:lstStyle/>
                    <a:p>
                      <a:pPr algn="ctr"/>
                      <a:endParaRPr lang="en-US" sz="1600"/>
                    </a:p>
                  </a:txBody>
                  <a:tcPr/>
                </a:tc>
                <a:tc>
                  <a:txBody>
                    <a:bodyPr/>
                    <a:lstStyle/>
                    <a:p>
                      <a:pPr algn="ctr"/>
                      <a:r>
                        <a:rPr lang="en-US" sz="1600"/>
                        <a:t>0</a:t>
                      </a:r>
                    </a:p>
                  </a:txBody>
                  <a:tcPr/>
                </a:tc>
                <a:tc>
                  <a:txBody>
                    <a:bodyPr/>
                    <a:lstStyle/>
                    <a:p>
                      <a:pPr algn="ctr"/>
                      <a:r>
                        <a:rPr lang="en-US" sz="1600"/>
                        <a:t>1</a:t>
                      </a:r>
                    </a:p>
                  </a:txBody>
                  <a:tcPr/>
                </a:tc>
                <a:extLst>
                  <a:ext uri="{0D108BD9-81ED-4DB2-BD59-A6C34878D82A}">
                    <a16:rowId xmlns:a16="http://schemas.microsoft.com/office/drawing/2014/main" val="4019522943"/>
                  </a:ext>
                </a:extLst>
              </a:tr>
              <a:tr h="370840">
                <a:tc>
                  <a:txBody>
                    <a:bodyPr/>
                    <a:lstStyle/>
                    <a:p>
                      <a:pPr algn="ctr"/>
                      <a:r>
                        <a:rPr lang="en-US" sz="1600" dirty="0"/>
                        <a:t>-&gt;{q</a:t>
                      </a:r>
                      <a:r>
                        <a:rPr lang="en-US" sz="1600" baseline="-25000" dirty="0"/>
                        <a:t>0</a:t>
                      </a:r>
                      <a:r>
                        <a:rPr lang="en-US" sz="1600" baseline="0" dirty="0"/>
                        <a:t>}</a:t>
                      </a:r>
                      <a:endParaRPr lang="en-US" sz="1600" dirty="0"/>
                    </a:p>
                  </a:txBody>
                  <a:tcPr/>
                </a:tc>
                <a:tc>
                  <a:txBody>
                    <a:bodyPr/>
                    <a:lstStyle/>
                    <a:p>
                      <a:pPr algn="ctr"/>
                      <a:r>
                        <a:rPr lang="en-US" sz="1600" dirty="0"/>
                        <a:t>{q</a:t>
                      </a:r>
                      <a:r>
                        <a:rPr lang="en-US" sz="1600" baseline="-25000" dirty="0"/>
                        <a:t>0, </a:t>
                      </a:r>
                      <a:r>
                        <a:rPr lang="en-US" sz="1600" dirty="0"/>
                        <a:t>q</a:t>
                      </a:r>
                      <a:r>
                        <a:rPr lang="en-US" sz="1600" baseline="-25000" dirty="0"/>
                        <a:t>1</a:t>
                      </a:r>
                      <a:r>
                        <a:rPr lang="en-US" sz="1600" baseline="0" dirty="0"/>
                        <a:t>}</a:t>
                      </a:r>
                      <a:endParaRPr lang="en-US"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{q</a:t>
                      </a:r>
                      <a:r>
                        <a:rPr lang="en-US" sz="1600" baseline="-25000" dirty="0"/>
                        <a:t>0, </a:t>
                      </a:r>
                      <a:r>
                        <a:rPr lang="en-US" sz="1600" dirty="0"/>
                        <a:t>q</a:t>
                      </a:r>
                      <a:r>
                        <a:rPr lang="en-US" sz="1600" baseline="-25000" dirty="0"/>
                        <a:t>2</a:t>
                      </a:r>
                      <a:r>
                        <a:rPr lang="en-US" sz="1600" baseline="0" dirty="0"/>
                        <a:t>}</a:t>
                      </a:r>
                      <a:endParaRPr lang="en-US" sz="1600" dirty="0"/>
                    </a:p>
                  </a:txBody>
                  <a:tcPr/>
                </a:tc>
                <a:extLst>
                  <a:ext uri="{0D108BD9-81ED-4DB2-BD59-A6C34878D82A}">
                    <a16:rowId xmlns:a16="http://schemas.microsoft.com/office/drawing/2014/main" val="29391229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{q</a:t>
                      </a:r>
                      <a:r>
                        <a:rPr lang="en-US" sz="1600" baseline="-25000" dirty="0"/>
                        <a:t>0, </a:t>
                      </a:r>
                      <a:r>
                        <a:rPr lang="en-US" sz="1600" dirty="0"/>
                        <a:t>q</a:t>
                      </a:r>
                      <a:r>
                        <a:rPr lang="en-US" sz="1600" baseline="-25000" dirty="0"/>
                        <a:t>1</a:t>
                      </a:r>
                      <a:r>
                        <a:rPr lang="en-US" sz="1600" baseline="0" dirty="0"/>
                        <a:t>}</a:t>
                      </a:r>
                      <a:endParaRPr lang="en-US"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{q</a:t>
                      </a:r>
                      <a:r>
                        <a:rPr lang="en-US" sz="1600" baseline="-25000" dirty="0"/>
                        <a:t>0, </a:t>
                      </a:r>
                      <a:r>
                        <a:rPr lang="en-US" sz="1600" dirty="0"/>
                        <a:t>q</a:t>
                      </a:r>
                      <a:r>
                        <a:rPr lang="en-US" sz="1600" baseline="-25000" dirty="0"/>
                        <a:t>1</a:t>
                      </a:r>
                      <a:r>
                        <a:rPr lang="en-US" sz="1600" baseline="0" dirty="0"/>
                        <a:t>, </a:t>
                      </a:r>
                      <a:r>
                        <a:rPr lang="en-US" sz="1600" dirty="0"/>
                        <a:t>q</a:t>
                      </a:r>
                      <a:r>
                        <a:rPr lang="en-US" sz="1600" baseline="-25000" dirty="0"/>
                        <a:t>3</a:t>
                      </a:r>
                      <a:r>
                        <a:rPr lang="en-US" sz="1600" baseline="0" dirty="0"/>
                        <a:t>}</a:t>
                      </a:r>
                      <a:endParaRPr lang="en-US"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{q</a:t>
                      </a:r>
                      <a:r>
                        <a:rPr lang="en-US" sz="1600" baseline="-25000" dirty="0"/>
                        <a:t>0</a:t>
                      </a:r>
                      <a:r>
                        <a:rPr lang="en-US" sz="1600" baseline="0" dirty="0"/>
                        <a:t>}</a:t>
                      </a:r>
                      <a:endParaRPr lang="en-US" sz="1600" dirty="0"/>
                    </a:p>
                  </a:txBody>
                  <a:tcPr/>
                </a:tc>
                <a:extLst>
                  <a:ext uri="{0D108BD9-81ED-4DB2-BD59-A6C34878D82A}">
                    <a16:rowId xmlns:a16="http://schemas.microsoft.com/office/drawing/2014/main" val="201059648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{q</a:t>
                      </a:r>
                      <a:r>
                        <a:rPr lang="en-US" sz="1600" baseline="-25000" dirty="0"/>
                        <a:t>0, </a:t>
                      </a:r>
                      <a:r>
                        <a:rPr lang="en-US" sz="1600" dirty="0"/>
                        <a:t>q</a:t>
                      </a:r>
                      <a:r>
                        <a:rPr lang="en-US" sz="1600" baseline="-25000" dirty="0"/>
                        <a:t>2</a:t>
                      </a:r>
                      <a:r>
                        <a:rPr lang="en-US" sz="1600" baseline="0" dirty="0"/>
                        <a:t>}</a:t>
                      </a:r>
                      <a:endParaRPr lang="en-US"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{q</a:t>
                      </a:r>
                      <a:r>
                        <a:rPr lang="en-US" sz="1600" baseline="-25000" dirty="0"/>
                        <a:t>0</a:t>
                      </a:r>
                      <a:r>
                        <a:rPr lang="en-US" sz="1600" baseline="0" dirty="0"/>
                        <a:t>}</a:t>
                      </a:r>
                      <a:endParaRPr lang="en-US"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{q</a:t>
                      </a:r>
                      <a:r>
                        <a:rPr lang="en-US" sz="1600" baseline="-25000" dirty="0"/>
                        <a:t>0, </a:t>
                      </a:r>
                      <a:r>
                        <a:rPr lang="en-US" sz="1600" dirty="0"/>
                        <a:t>q</a:t>
                      </a:r>
                      <a:r>
                        <a:rPr lang="en-US" sz="1600" baseline="-25000" dirty="0"/>
                        <a:t>2</a:t>
                      </a:r>
                      <a:r>
                        <a:rPr lang="en-US" sz="1600" baseline="0" dirty="0"/>
                        <a:t>, </a:t>
                      </a:r>
                      <a:r>
                        <a:rPr lang="en-US" sz="1600" dirty="0"/>
                        <a:t>q</a:t>
                      </a:r>
                      <a:r>
                        <a:rPr lang="en-US" sz="1600" baseline="-25000" dirty="0"/>
                        <a:t>3</a:t>
                      </a:r>
                      <a:r>
                        <a:rPr lang="en-US" sz="1600" baseline="0" dirty="0"/>
                        <a:t>}</a:t>
                      </a:r>
                      <a:endParaRPr lang="en-US" sz="1600" dirty="0"/>
                    </a:p>
                  </a:txBody>
                  <a:tcPr/>
                </a:tc>
                <a:extLst>
                  <a:ext uri="{0D108BD9-81ED-4DB2-BD59-A6C34878D82A}">
                    <a16:rowId xmlns:a16="http://schemas.microsoft.com/office/drawing/2014/main" val="195225406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{q</a:t>
                      </a:r>
                      <a:r>
                        <a:rPr lang="en-US" sz="1600" baseline="-25000" dirty="0"/>
                        <a:t>0, </a:t>
                      </a:r>
                      <a:r>
                        <a:rPr lang="en-US" sz="1600" dirty="0"/>
                        <a:t>q</a:t>
                      </a:r>
                      <a:r>
                        <a:rPr lang="en-US" sz="1600" baseline="-25000" dirty="0"/>
                        <a:t>1</a:t>
                      </a:r>
                      <a:r>
                        <a:rPr lang="en-US" sz="1600" baseline="0" dirty="0"/>
                        <a:t>, </a:t>
                      </a:r>
                      <a:r>
                        <a:rPr lang="en-US" sz="1600" dirty="0"/>
                        <a:t>q</a:t>
                      </a:r>
                      <a:r>
                        <a:rPr lang="en-US" sz="1600" baseline="-25000" dirty="0"/>
                        <a:t>3</a:t>
                      </a:r>
                      <a:r>
                        <a:rPr lang="en-US" sz="1600" baseline="0" dirty="0"/>
                        <a:t>} *</a:t>
                      </a:r>
                      <a:endParaRPr lang="en-US"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{q</a:t>
                      </a:r>
                      <a:r>
                        <a:rPr lang="en-US" sz="1600" baseline="-25000" dirty="0"/>
                        <a:t>0, </a:t>
                      </a:r>
                      <a:r>
                        <a:rPr lang="en-US" sz="1600" dirty="0"/>
                        <a:t>q</a:t>
                      </a:r>
                      <a:r>
                        <a:rPr lang="en-US" sz="1600" baseline="-25000" dirty="0"/>
                        <a:t>1</a:t>
                      </a:r>
                      <a:r>
                        <a:rPr lang="en-US" sz="1600" baseline="0" dirty="0"/>
                        <a:t>, </a:t>
                      </a:r>
                      <a:r>
                        <a:rPr lang="en-US" sz="1600" dirty="0"/>
                        <a:t>q</a:t>
                      </a:r>
                      <a:r>
                        <a:rPr lang="en-US" sz="1600" baseline="-25000" dirty="0"/>
                        <a:t>3</a:t>
                      </a:r>
                      <a:r>
                        <a:rPr lang="en-US" sz="1600" baseline="0" dirty="0"/>
                        <a:t>}</a:t>
                      </a:r>
                      <a:endParaRPr lang="en-US"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{q</a:t>
                      </a:r>
                      <a:r>
                        <a:rPr lang="en-US" sz="1600" baseline="-25000" dirty="0"/>
                        <a:t>0</a:t>
                      </a:r>
                      <a:r>
                        <a:rPr lang="en-US" sz="1600" baseline="0" dirty="0"/>
                        <a:t>}</a:t>
                      </a:r>
                      <a:endParaRPr lang="en-US" sz="1600" dirty="0"/>
                    </a:p>
                  </a:txBody>
                  <a:tcPr/>
                </a:tc>
                <a:extLst>
                  <a:ext uri="{0D108BD9-81ED-4DB2-BD59-A6C34878D82A}">
                    <a16:rowId xmlns:a16="http://schemas.microsoft.com/office/drawing/2014/main" val="290479736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{q</a:t>
                      </a:r>
                      <a:r>
                        <a:rPr lang="en-US" sz="1600" baseline="-25000" dirty="0"/>
                        <a:t>0, </a:t>
                      </a:r>
                      <a:r>
                        <a:rPr lang="en-US" sz="1600" dirty="0"/>
                        <a:t>q</a:t>
                      </a:r>
                      <a:r>
                        <a:rPr lang="en-US" sz="1600" baseline="-25000" dirty="0"/>
                        <a:t>2</a:t>
                      </a:r>
                      <a:r>
                        <a:rPr lang="en-US" sz="1600" baseline="0" dirty="0"/>
                        <a:t>, </a:t>
                      </a:r>
                      <a:r>
                        <a:rPr lang="en-US" sz="1600" dirty="0"/>
                        <a:t>q</a:t>
                      </a:r>
                      <a:r>
                        <a:rPr lang="en-US" sz="1600" baseline="-25000" dirty="0"/>
                        <a:t>3</a:t>
                      </a:r>
                      <a:r>
                        <a:rPr lang="en-US" sz="1600" baseline="0" dirty="0"/>
                        <a:t>} *</a:t>
                      </a:r>
                      <a:endParaRPr lang="en-US"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{q</a:t>
                      </a:r>
                      <a:r>
                        <a:rPr lang="en-US" sz="1600" baseline="-25000" dirty="0"/>
                        <a:t>0</a:t>
                      </a:r>
                      <a:r>
                        <a:rPr lang="en-US" sz="1600" baseline="0" dirty="0"/>
                        <a:t>}</a:t>
                      </a:r>
                      <a:endParaRPr lang="en-US"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{q</a:t>
                      </a:r>
                      <a:r>
                        <a:rPr lang="en-US" sz="1600" baseline="-25000" dirty="0"/>
                        <a:t>0, </a:t>
                      </a:r>
                      <a:r>
                        <a:rPr lang="en-US" sz="1600" dirty="0"/>
                        <a:t>q</a:t>
                      </a:r>
                      <a:r>
                        <a:rPr lang="en-US" sz="1600" baseline="-25000" dirty="0"/>
                        <a:t>2</a:t>
                      </a:r>
                      <a:r>
                        <a:rPr lang="en-US" sz="1600" baseline="0" dirty="0"/>
                        <a:t>, </a:t>
                      </a:r>
                      <a:r>
                        <a:rPr lang="en-US" sz="1600" dirty="0"/>
                        <a:t>q</a:t>
                      </a:r>
                      <a:r>
                        <a:rPr lang="en-US" sz="1600" baseline="-25000" dirty="0"/>
                        <a:t>3</a:t>
                      </a:r>
                      <a:r>
                        <a:rPr lang="en-US" sz="1600" baseline="0" dirty="0"/>
                        <a:t>}</a:t>
                      </a:r>
                      <a:endParaRPr lang="en-US" sz="1600" dirty="0"/>
                    </a:p>
                  </a:txBody>
                  <a:tcPr/>
                </a:tc>
                <a:extLst>
                  <a:ext uri="{0D108BD9-81ED-4DB2-BD59-A6C34878D82A}">
                    <a16:rowId xmlns:a16="http://schemas.microsoft.com/office/drawing/2014/main" val="3531523864"/>
                  </a:ext>
                </a:extLst>
              </a:tr>
            </a:tbl>
          </a:graphicData>
        </a:graphic>
      </p:graphicFrame>
    </p:spTree>
    <p:extLst>
      <p:ext uri="{BB962C8B-B14F-4D97-AF65-F5344CB8AC3E}">
        <p14:creationId xmlns:p14="http://schemas.microsoft.com/office/powerpoint/2010/main" val="851781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E4E5525-2783-B8DC-9453-AD81BC3829DB}"/>
              </a:ext>
            </a:extLst>
          </p:cNvPr>
          <p:cNvGraphicFramePr>
            <a:graphicFrameLocks noGrp="1"/>
          </p:cNvGraphicFramePr>
          <p:nvPr>
            <p:extLst>
              <p:ext uri="{D42A27DB-BD31-4B8C-83A1-F6EECF244321}">
                <p14:modId xmlns:p14="http://schemas.microsoft.com/office/powerpoint/2010/main" val="495807312"/>
              </p:ext>
            </p:extLst>
          </p:nvPr>
        </p:nvGraphicFramePr>
        <p:xfrm>
          <a:off x="317007" y="2131060"/>
          <a:ext cx="4538130" cy="2225040"/>
        </p:xfrm>
        <a:graphic>
          <a:graphicData uri="http://schemas.openxmlformats.org/drawingml/2006/table">
            <a:tbl>
              <a:tblPr firstRow="1" bandRow="1">
                <a:tableStyleId>{5C22544A-7EE6-4342-B048-85BDC9FD1C3A}</a:tableStyleId>
              </a:tblPr>
              <a:tblGrid>
                <a:gridCol w="1512710">
                  <a:extLst>
                    <a:ext uri="{9D8B030D-6E8A-4147-A177-3AD203B41FA5}">
                      <a16:colId xmlns:a16="http://schemas.microsoft.com/office/drawing/2014/main" val="1654293943"/>
                    </a:ext>
                  </a:extLst>
                </a:gridCol>
                <a:gridCol w="1512710">
                  <a:extLst>
                    <a:ext uri="{9D8B030D-6E8A-4147-A177-3AD203B41FA5}">
                      <a16:colId xmlns:a16="http://schemas.microsoft.com/office/drawing/2014/main" val="2628265039"/>
                    </a:ext>
                  </a:extLst>
                </a:gridCol>
                <a:gridCol w="1512710">
                  <a:extLst>
                    <a:ext uri="{9D8B030D-6E8A-4147-A177-3AD203B41FA5}">
                      <a16:colId xmlns:a16="http://schemas.microsoft.com/office/drawing/2014/main" val="515310889"/>
                    </a:ext>
                  </a:extLst>
                </a:gridCol>
              </a:tblGrid>
              <a:tr h="370840">
                <a:tc>
                  <a:txBody>
                    <a:bodyPr/>
                    <a:lstStyle/>
                    <a:p>
                      <a:pPr algn="ctr"/>
                      <a:endParaRPr lang="en-US" sz="1600"/>
                    </a:p>
                  </a:txBody>
                  <a:tcPr/>
                </a:tc>
                <a:tc>
                  <a:txBody>
                    <a:bodyPr/>
                    <a:lstStyle/>
                    <a:p>
                      <a:pPr algn="ctr"/>
                      <a:r>
                        <a:rPr lang="en-US" sz="1600"/>
                        <a:t>0</a:t>
                      </a:r>
                    </a:p>
                  </a:txBody>
                  <a:tcPr/>
                </a:tc>
                <a:tc>
                  <a:txBody>
                    <a:bodyPr/>
                    <a:lstStyle/>
                    <a:p>
                      <a:pPr algn="ctr"/>
                      <a:r>
                        <a:rPr lang="en-US" sz="1600"/>
                        <a:t>1</a:t>
                      </a:r>
                    </a:p>
                  </a:txBody>
                  <a:tcPr/>
                </a:tc>
                <a:extLst>
                  <a:ext uri="{0D108BD9-81ED-4DB2-BD59-A6C34878D82A}">
                    <a16:rowId xmlns:a16="http://schemas.microsoft.com/office/drawing/2014/main" val="4019522943"/>
                  </a:ext>
                </a:extLst>
              </a:tr>
              <a:tr h="370840">
                <a:tc>
                  <a:txBody>
                    <a:bodyPr/>
                    <a:lstStyle/>
                    <a:p>
                      <a:pPr algn="ctr"/>
                      <a:r>
                        <a:rPr lang="en-US" sz="1600"/>
                        <a:t>-&gt;{q</a:t>
                      </a:r>
                      <a:r>
                        <a:rPr lang="en-US" sz="1600" baseline="-25000"/>
                        <a:t>0</a:t>
                      </a:r>
                      <a:r>
                        <a:rPr lang="en-US" sz="1600" baseline="0"/>
                        <a:t>}</a:t>
                      </a:r>
                      <a:endParaRPr lang="en-US" sz="1600"/>
                    </a:p>
                  </a:txBody>
                  <a:tcPr/>
                </a:tc>
                <a:tc>
                  <a:txBody>
                    <a:bodyPr/>
                    <a:lstStyle/>
                    <a:p>
                      <a:pPr algn="ctr"/>
                      <a:r>
                        <a:rPr lang="en-US" sz="1600"/>
                        <a:t>{q</a:t>
                      </a:r>
                      <a:r>
                        <a:rPr lang="en-US" sz="1600" baseline="-25000"/>
                        <a:t>0, </a:t>
                      </a:r>
                      <a:r>
                        <a:rPr lang="en-US" sz="1600"/>
                        <a:t>q</a:t>
                      </a:r>
                      <a:r>
                        <a:rPr lang="en-US" sz="1600" baseline="-25000"/>
                        <a:t>1</a:t>
                      </a:r>
                      <a:r>
                        <a:rPr lang="en-US" sz="1600" baseline="0"/>
                        <a:t>}</a:t>
                      </a:r>
                      <a:endParaRPr lang="en-US" sz="16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t>{q</a:t>
                      </a:r>
                      <a:r>
                        <a:rPr lang="en-US" sz="1600" baseline="-25000"/>
                        <a:t>0, </a:t>
                      </a:r>
                      <a:r>
                        <a:rPr lang="en-US" sz="1600"/>
                        <a:t>q</a:t>
                      </a:r>
                      <a:r>
                        <a:rPr lang="en-US" sz="1600" baseline="-25000"/>
                        <a:t>2</a:t>
                      </a:r>
                      <a:r>
                        <a:rPr lang="en-US" sz="1600" baseline="0"/>
                        <a:t>}</a:t>
                      </a:r>
                      <a:endParaRPr lang="en-US" sz="1600"/>
                    </a:p>
                  </a:txBody>
                  <a:tcPr/>
                </a:tc>
                <a:extLst>
                  <a:ext uri="{0D108BD9-81ED-4DB2-BD59-A6C34878D82A}">
                    <a16:rowId xmlns:a16="http://schemas.microsoft.com/office/drawing/2014/main" val="29391229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t>{q</a:t>
                      </a:r>
                      <a:r>
                        <a:rPr lang="en-US" sz="1600" baseline="-25000"/>
                        <a:t>0, </a:t>
                      </a:r>
                      <a:r>
                        <a:rPr lang="en-US" sz="1600"/>
                        <a:t>q</a:t>
                      </a:r>
                      <a:r>
                        <a:rPr lang="en-US" sz="1600" baseline="-25000"/>
                        <a:t>1</a:t>
                      </a:r>
                      <a:r>
                        <a:rPr lang="en-US" sz="1600" baseline="0"/>
                        <a:t>}</a:t>
                      </a:r>
                      <a:endParaRPr lang="en-US" sz="16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t>{q</a:t>
                      </a:r>
                      <a:r>
                        <a:rPr lang="en-US" sz="1600" baseline="-25000"/>
                        <a:t>0, </a:t>
                      </a:r>
                      <a:r>
                        <a:rPr lang="en-US" sz="1600"/>
                        <a:t>q</a:t>
                      </a:r>
                      <a:r>
                        <a:rPr lang="en-US" sz="1600" baseline="-25000"/>
                        <a:t>1</a:t>
                      </a:r>
                      <a:r>
                        <a:rPr lang="en-US" sz="1600" baseline="0"/>
                        <a:t>, </a:t>
                      </a:r>
                      <a:r>
                        <a:rPr lang="en-US" sz="1600"/>
                        <a:t>q</a:t>
                      </a:r>
                      <a:r>
                        <a:rPr lang="en-US" sz="1600" baseline="-25000"/>
                        <a:t>3</a:t>
                      </a:r>
                      <a:r>
                        <a:rPr lang="en-US" sz="1600" baseline="0"/>
                        <a:t>}</a:t>
                      </a:r>
                      <a:endParaRPr lang="en-US" sz="16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t>{q</a:t>
                      </a:r>
                      <a:r>
                        <a:rPr lang="en-US" sz="1600" baseline="-25000"/>
                        <a:t>0</a:t>
                      </a:r>
                      <a:r>
                        <a:rPr lang="en-US" sz="1600" baseline="0"/>
                        <a:t>}</a:t>
                      </a:r>
                      <a:endParaRPr lang="en-US" sz="1600"/>
                    </a:p>
                  </a:txBody>
                  <a:tcPr/>
                </a:tc>
                <a:extLst>
                  <a:ext uri="{0D108BD9-81ED-4DB2-BD59-A6C34878D82A}">
                    <a16:rowId xmlns:a16="http://schemas.microsoft.com/office/drawing/2014/main" val="201059648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t>{q</a:t>
                      </a:r>
                      <a:r>
                        <a:rPr lang="en-US" sz="1600" baseline="-25000"/>
                        <a:t>0, </a:t>
                      </a:r>
                      <a:r>
                        <a:rPr lang="en-US" sz="1600"/>
                        <a:t>q</a:t>
                      </a:r>
                      <a:r>
                        <a:rPr lang="en-US" sz="1600" baseline="-25000"/>
                        <a:t>2</a:t>
                      </a:r>
                      <a:r>
                        <a:rPr lang="en-US" sz="1600" baseline="0"/>
                        <a:t>}</a:t>
                      </a:r>
                      <a:endParaRPr lang="en-US" sz="16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t>{q</a:t>
                      </a:r>
                      <a:r>
                        <a:rPr lang="en-US" sz="1600" baseline="-25000"/>
                        <a:t>0</a:t>
                      </a:r>
                      <a:r>
                        <a:rPr lang="en-US" sz="1600" baseline="0"/>
                        <a:t>}</a:t>
                      </a:r>
                      <a:endParaRPr lang="en-US" sz="16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t>{q</a:t>
                      </a:r>
                      <a:r>
                        <a:rPr lang="en-US" sz="1600" baseline="-25000"/>
                        <a:t>0, </a:t>
                      </a:r>
                      <a:r>
                        <a:rPr lang="en-US" sz="1600"/>
                        <a:t>q</a:t>
                      </a:r>
                      <a:r>
                        <a:rPr lang="en-US" sz="1600" baseline="-25000"/>
                        <a:t>2</a:t>
                      </a:r>
                      <a:r>
                        <a:rPr lang="en-US" sz="1600" baseline="0"/>
                        <a:t>, </a:t>
                      </a:r>
                      <a:r>
                        <a:rPr lang="en-US" sz="1600"/>
                        <a:t>q</a:t>
                      </a:r>
                      <a:r>
                        <a:rPr lang="en-US" sz="1600" baseline="-25000"/>
                        <a:t>3</a:t>
                      </a:r>
                      <a:r>
                        <a:rPr lang="en-US" sz="1600" baseline="0"/>
                        <a:t>}</a:t>
                      </a:r>
                      <a:endParaRPr lang="en-US" sz="1600"/>
                    </a:p>
                  </a:txBody>
                  <a:tcPr/>
                </a:tc>
                <a:extLst>
                  <a:ext uri="{0D108BD9-81ED-4DB2-BD59-A6C34878D82A}">
                    <a16:rowId xmlns:a16="http://schemas.microsoft.com/office/drawing/2014/main" val="195225406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t>{q</a:t>
                      </a:r>
                      <a:r>
                        <a:rPr lang="en-US" sz="1600" baseline="-25000"/>
                        <a:t>0, </a:t>
                      </a:r>
                      <a:r>
                        <a:rPr lang="en-US" sz="1600"/>
                        <a:t>q</a:t>
                      </a:r>
                      <a:r>
                        <a:rPr lang="en-US" sz="1600" baseline="-25000"/>
                        <a:t>1</a:t>
                      </a:r>
                      <a:r>
                        <a:rPr lang="en-US" sz="1600" baseline="0"/>
                        <a:t>, </a:t>
                      </a:r>
                      <a:r>
                        <a:rPr lang="en-US" sz="1600"/>
                        <a:t>q</a:t>
                      </a:r>
                      <a:r>
                        <a:rPr lang="en-US" sz="1600" baseline="-25000"/>
                        <a:t>3</a:t>
                      </a:r>
                      <a:r>
                        <a:rPr lang="en-US" sz="1600" baseline="0"/>
                        <a:t>} *</a:t>
                      </a:r>
                      <a:endParaRPr lang="en-US" sz="16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t>{q</a:t>
                      </a:r>
                      <a:r>
                        <a:rPr lang="en-US" sz="1600" baseline="-25000"/>
                        <a:t>0, </a:t>
                      </a:r>
                      <a:r>
                        <a:rPr lang="en-US" sz="1600"/>
                        <a:t>q</a:t>
                      </a:r>
                      <a:r>
                        <a:rPr lang="en-US" sz="1600" baseline="-25000"/>
                        <a:t>1</a:t>
                      </a:r>
                      <a:r>
                        <a:rPr lang="en-US" sz="1600" baseline="0"/>
                        <a:t>, </a:t>
                      </a:r>
                      <a:r>
                        <a:rPr lang="en-US" sz="1600"/>
                        <a:t>q</a:t>
                      </a:r>
                      <a:r>
                        <a:rPr lang="en-US" sz="1600" baseline="-25000"/>
                        <a:t>3</a:t>
                      </a:r>
                      <a:r>
                        <a:rPr lang="en-US" sz="1600" baseline="0"/>
                        <a:t>}</a:t>
                      </a:r>
                      <a:endParaRPr lang="en-US" sz="16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t>{q</a:t>
                      </a:r>
                      <a:r>
                        <a:rPr lang="en-US" sz="1600" baseline="-25000"/>
                        <a:t>0</a:t>
                      </a:r>
                      <a:r>
                        <a:rPr lang="en-US" sz="1600" baseline="0"/>
                        <a:t>}</a:t>
                      </a:r>
                      <a:endParaRPr lang="en-US" sz="1600"/>
                    </a:p>
                  </a:txBody>
                  <a:tcPr/>
                </a:tc>
                <a:extLst>
                  <a:ext uri="{0D108BD9-81ED-4DB2-BD59-A6C34878D82A}">
                    <a16:rowId xmlns:a16="http://schemas.microsoft.com/office/drawing/2014/main" val="290479736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t>{q</a:t>
                      </a:r>
                      <a:r>
                        <a:rPr lang="en-US" sz="1600" baseline="-25000"/>
                        <a:t>0, </a:t>
                      </a:r>
                      <a:r>
                        <a:rPr lang="en-US" sz="1600"/>
                        <a:t>q</a:t>
                      </a:r>
                      <a:r>
                        <a:rPr lang="en-US" sz="1600" baseline="-25000"/>
                        <a:t>2</a:t>
                      </a:r>
                      <a:r>
                        <a:rPr lang="en-US" sz="1600" baseline="0"/>
                        <a:t>, </a:t>
                      </a:r>
                      <a:r>
                        <a:rPr lang="en-US" sz="1600"/>
                        <a:t>q</a:t>
                      </a:r>
                      <a:r>
                        <a:rPr lang="en-US" sz="1600" baseline="-25000"/>
                        <a:t>3</a:t>
                      </a:r>
                      <a:r>
                        <a:rPr lang="en-US" sz="1600" baseline="0"/>
                        <a:t>} *</a:t>
                      </a:r>
                      <a:endParaRPr lang="en-US" sz="16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t>{q</a:t>
                      </a:r>
                      <a:r>
                        <a:rPr lang="en-US" sz="1600" baseline="-25000"/>
                        <a:t>0</a:t>
                      </a:r>
                      <a:r>
                        <a:rPr lang="en-US" sz="1600" baseline="0"/>
                        <a:t>}</a:t>
                      </a:r>
                      <a:endParaRPr lang="en-US" sz="16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t>{q</a:t>
                      </a:r>
                      <a:r>
                        <a:rPr lang="en-US" sz="1600" baseline="-25000"/>
                        <a:t>0, </a:t>
                      </a:r>
                      <a:r>
                        <a:rPr lang="en-US" sz="1600"/>
                        <a:t>q</a:t>
                      </a:r>
                      <a:r>
                        <a:rPr lang="en-US" sz="1600" baseline="-25000"/>
                        <a:t>2</a:t>
                      </a:r>
                      <a:r>
                        <a:rPr lang="en-US" sz="1600" baseline="0"/>
                        <a:t>, </a:t>
                      </a:r>
                      <a:r>
                        <a:rPr lang="en-US" sz="1600"/>
                        <a:t>q</a:t>
                      </a:r>
                      <a:r>
                        <a:rPr lang="en-US" sz="1600" baseline="-25000"/>
                        <a:t>3</a:t>
                      </a:r>
                      <a:r>
                        <a:rPr lang="en-US" sz="1600" baseline="0"/>
                        <a:t>}</a:t>
                      </a:r>
                      <a:endParaRPr lang="en-US" sz="1600"/>
                    </a:p>
                  </a:txBody>
                  <a:tcPr/>
                </a:tc>
                <a:extLst>
                  <a:ext uri="{0D108BD9-81ED-4DB2-BD59-A6C34878D82A}">
                    <a16:rowId xmlns:a16="http://schemas.microsoft.com/office/drawing/2014/main" val="3531523864"/>
                  </a:ext>
                </a:extLst>
              </a:tr>
            </a:tbl>
          </a:graphicData>
        </a:graphic>
      </p:graphicFrame>
      <p:cxnSp>
        <p:nvCxnSpPr>
          <p:cNvPr id="7" name="Straight Arrow Connector 6">
            <a:extLst>
              <a:ext uri="{FF2B5EF4-FFF2-40B4-BE49-F238E27FC236}">
                <a16:creationId xmlns:a16="http://schemas.microsoft.com/office/drawing/2014/main" id="{0502A054-120D-DB83-BB4F-54949BAB5A00}"/>
              </a:ext>
            </a:extLst>
          </p:cNvPr>
          <p:cNvCxnSpPr/>
          <p:nvPr/>
        </p:nvCxnSpPr>
        <p:spPr>
          <a:xfrm>
            <a:off x="5125571" y="3429000"/>
            <a:ext cx="11228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8" name="Picture 7" descr="A diagram of a graph&#10;&#10;AI-generated content may be incorrect.">
            <a:extLst>
              <a:ext uri="{FF2B5EF4-FFF2-40B4-BE49-F238E27FC236}">
                <a16:creationId xmlns:a16="http://schemas.microsoft.com/office/drawing/2014/main" id="{0173BC8D-7382-53A7-9A4B-AFAECAEBB3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2430" y="995680"/>
            <a:ext cx="3746500" cy="4495800"/>
          </a:xfrm>
          <a:prstGeom prst="rect">
            <a:avLst/>
          </a:prstGeom>
        </p:spPr>
      </p:pic>
    </p:spTree>
    <p:extLst>
      <p:ext uri="{BB962C8B-B14F-4D97-AF65-F5344CB8AC3E}">
        <p14:creationId xmlns:p14="http://schemas.microsoft.com/office/powerpoint/2010/main" val="222140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 program&#10;&#10;AI-generated content may be incorrect.">
            <a:extLst>
              <a:ext uri="{FF2B5EF4-FFF2-40B4-BE49-F238E27FC236}">
                <a16:creationId xmlns:a16="http://schemas.microsoft.com/office/drawing/2014/main" id="{45B24DA2-AFC8-1ED7-C2E0-8021BF6C0248}"/>
              </a:ext>
            </a:extLst>
          </p:cNvPr>
          <p:cNvPicPr>
            <a:picLocks noGrp="1" noChangeAspect="1"/>
          </p:cNvPicPr>
          <p:nvPr>
            <p:ph idx="1"/>
          </p:nvPr>
        </p:nvPicPr>
        <p:blipFill>
          <a:blip r:embed="rId3"/>
          <a:stretch>
            <a:fillRect/>
          </a:stretch>
        </p:blipFill>
        <p:spPr>
          <a:xfrm>
            <a:off x="246348" y="2089943"/>
            <a:ext cx="3495675" cy="3829050"/>
          </a:xfrm>
        </p:spPr>
      </p:pic>
      <p:pic>
        <p:nvPicPr>
          <p:cNvPr id="5" name="Picture 4" descr="A screenshot of a computer program&#10;&#10;AI-generated content may be incorrect.">
            <a:extLst>
              <a:ext uri="{FF2B5EF4-FFF2-40B4-BE49-F238E27FC236}">
                <a16:creationId xmlns:a16="http://schemas.microsoft.com/office/drawing/2014/main" id="{9B7A129F-961D-8B9F-9C6F-680615311D96}"/>
              </a:ext>
            </a:extLst>
          </p:cNvPr>
          <p:cNvPicPr>
            <a:picLocks noChangeAspect="1"/>
          </p:cNvPicPr>
          <p:nvPr/>
        </p:nvPicPr>
        <p:blipFill>
          <a:blip r:embed="rId4"/>
          <a:stretch>
            <a:fillRect/>
          </a:stretch>
        </p:blipFill>
        <p:spPr>
          <a:xfrm>
            <a:off x="3941762" y="514350"/>
            <a:ext cx="3143250" cy="5829300"/>
          </a:xfrm>
          <a:prstGeom prst="rect">
            <a:avLst/>
          </a:prstGeom>
        </p:spPr>
      </p:pic>
      <p:pic>
        <p:nvPicPr>
          <p:cNvPr id="6" name="Picture 5" descr="A diagram of a graph&#10;&#10;AI-generated content may be incorrect.">
            <a:extLst>
              <a:ext uri="{FF2B5EF4-FFF2-40B4-BE49-F238E27FC236}">
                <a16:creationId xmlns:a16="http://schemas.microsoft.com/office/drawing/2014/main" id="{67AAA860-A739-D23B-6653-3511AD2E95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67111" y="1313180"/>
            <a:ext cx="3746500" cy="4495800"/>
          </a:xfrm>
          <a:prstGeom prst="rect">
            <a:avLst/>
          </a:prstGeom>
        </p:spPr>
      </p:pic>
      <p:sp>
        <p:nvSpPr>
          <p:cNvPr id="8" name="Title 7">
            <a:extLst>
              <a:ext uri="{FF2B5EF4-FFF2-40B4-BE49-F238E27FC236}">
                <a16:creationId xmlns:a16="http://schemas.microsoft.com/office/drawing/2014/main" id="{BE7C4D32-725B-1485-831A-FFC6FBEEC888}"/>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92864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EB05B1-B8F9-65AE-77CD-EF244F57AD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45991D-F018-1A4F-538A-1946E6872616}"/>
              </a:ext>
            </a:extLst>
          </p:cNvPr>
          <p:cNvSpPr>
            <a:spLocks noGrp="1"/>
          </p:cNvSpPr>
          <p:nvPr>
            <p:ph type="title"/>
          </p:nvPr>
        </p:nvSpPr>
        <p:spPr/>
        <p:txBody>
          <a:bodyPr/>
          <a:lstStyle/>
          <a:p>
            <a:r>
              <a:rPr lang="en-US"/>
              <a:t>Experiments</a:t>
            </a:r>
          </a:p>
        </p:txBody>
      </p:sp>
      <p:pic>
        <p:nvPicPr>
          <p:cNvPr id="10" name="Content Placeholder 9" descr="A diagram of a diagram&#10;&#10;AI-generated content may be incorrect.">
            <a:extLst>
              <a:ext uri="{FF2B5EF4-FFF2-40B4-BE49-F238E27FC236}">
                <a16:creationId xmlns:a16="http://schemas.microsoft.com/office/drawing/2014/main" id="{2AF23187-9B6A-AEA7-108A-8378851B8A1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9151" y="2742926"/>
            <a:ext cx="4184315" cy="2070736"/>
          </a:xfrm>
        </p:spPr>
      </p:pic>
      <p:cxnSp>
        <p:nvCxnSpPr>
          <p:cNvPr id="11" name="Straight Arrow Connector 10">
            <a:extLst>
              <a:ext uri="{FF2B5EF4-FFF2-40B4-BE49-F238E27FC236}">
                <a16:creationId xmlns:a16="http://schemas.microsoft.com/office/drawing/2014/main" id="{275A5F9E-0B2C-1421-AD1D-4AA25899F11B}"/>
              </a:ext>
            </a:extLst>
          </p:cNvPr>
          <p:cNvCxnSpPr/>
          <p:nvPr/>
        </p:nvCxnSpPr>
        <p:spPr>
          <a:xfrm>
            <a:off x="4656667" y="3778294"/>
            <a:ext cx="11228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Table 6">
            <a:extLst>
              <a:ext uri="{FF2B5EF4-FFF2-40B4-BE49-F238E27FC236}">
                <a16:creationId xmlns:a16="http://schemas.microsoft.com/office/drawing/2014/main" id="{820F5818-4201-0E3E-8FE3-4A6C40127FEB}"/>
              </a:ext>
            </a:extLst>
          </p:cNvPr>
          <p:cNvGraphicFramePr>
            <a:graphicFrameLocks noGrp="1"/>
          </p:cNvGraphicFramePr>
          <p:nvPr>
            <p:extLst>
              <p:ext uri="{D42A27DB-BD31-4B8C-83A1-F6EECF244321}">
                <p14:modId xmlns:p14="http://schemas.microsoft.com/office/powerpoint/2010/main" val="2533300816"/>
              </p:ext>
            </p:extLst>
          </p:nvPr>
        </p:nvGraphicFramePr>
        <p:xfrm>
          <a:off x="6224507" y="2851194"/>
          <a:ext cx="4538130" cy="1854200"/>
        </p:xfrm>
        <a:graphic>
          <a:graphicData uri="http://schemas.openxmlformats.org/drawingml/2006/table">
            <a:tbl>
              <a:tblPr firstRow="1" bandRow="1">
                <a:tableStyleId>{5C22544A-7EE6-4342-B048-85BDC9FD1C3A}</a:tableStyleId>
              </a:tblPr>
              <a:tblGrid>
                <a:gridCol w="1512710">
                  <a:extLst>
                    <a:ext uri="{9D8B030D-6E8A-4147-A177-3AD203B41FA5}">
                      <a16:colId xmlns:a16="http://schemas.microsoft.com/office/drawing/2014/main" val="1654293943"/>
                    </a:ext>
                  </a:extLst>
                </a:gridCol>
                <a:gridCol w="1512710">
                  <a:extLst>
                    <a:ext uri="{9D8B030D-6E8A-4147-A177-3AD203B41FA5}">
                      <a16:colId xmlns:a16="http://schemas.microsoft.com/office/drawing/2014/main" val="2628265039"/>
                    </a:ext>
                  </a:extLst>
                </a:gridCol>
                <a:gridCol w="1512710">
                  <a:extLst>
                    <a:ext uri="{9D8B030D-6E8A-4147-A177-3AD203B41FA5}">
                      <a16:colId xmlns:a16="http://schemas.microsoft.com/office/drawing/2014/main" val="515310889"/>
                    </a:ext>
                  </a:extLst>
                </a:gridCol>
              </a:tblGrid>
              <a:tr h="370840">
                <a:tc>
                  <a:txBody>
                    <a:bodyPr/>
                    <a:lstStyle/>
                    <a:p>
                      <a:pPr algn="ctr"/>
                      <a:endParaRPr lang="en-US" sz="1600" dirty="0"/>
                    </a:p>
                  </a:txBody>
                  <a:tcPr/>
                </a:tc>
                <a:tc>
                  <a:txBody>
                    <a:bodyPr/>
                    <a:lstStyle/>
                    <a:p>
                      <a:pPr algn="ctr"/>
                      <a:r>
                        <a:rPr lang="en-US" sz="1600"/>
                        <a:t>0</a:t>
                      </a:r>
                    </a:p>
                  </a:txBody>
                  <a:tcPr/>
                </a:tc>
                <a:tc>
                  <a:txBody>
                    <a:bodyPr/>
                    <a:lstStyle/>
                    <a:p>
                      <a:pPr algn="ctr"/>
                      <a:r>
                        <a:rPr lang="en-US" sz="1600"/>
                        <a:t>1</a:t>
                      </a:r>
                    </a:p>
                  </a:txBody>
                  <a:tcPr/>
                </a:tc>
                <a:extLst>
                  <a:ext uri="{0D108BD9-81ED-4DB2-BD59-A6C34878D82A}">
                    <a16:rowId xmlns:a16="http://schemas.microsoft.com/office/drawing/2014/main" val="401952294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-&gt;{q</a:t>
                      </a:r>
                      <a:r>
                        <a:rPr lang="en-US" sz="1600" baseline="-25000" dirty="0"/>
                        <a:t>0, </a:t>
                      </a:r>
                      <a:r>
                        <a:rPr lang="en-US" sz="1600" dirty="0"/>
                        <a:t>q</a:t>
                      </a:r>
                      <a:r>
                        <a:rPr lang="en-US" sz="1600" baseline="-25000" dirty="0"/>
                        <a:t>1</a:t>
                      </a:r>
                      <a:r>
                        <a:rPr lang="en-US" sz="1600" baseline="0" dirty="0"/>
                        <a:t>}</a:t>
                      </a:r>
                      <a:endParaRPr lang="en-US"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t>{q</a:t>
                      </a:r>
                      <a:r>
                        <a:rPr lang="en-US" sz="1600" baseline="-25000"/>
                        <a:t>0, </a:t>
                      </a:r>
                      <a:r>
                        <a:rPr lang="en-US" sz="1600"/>
                        <a:t>q</a:t>
                      </a:r>
                      <a:r>
                        <a:rPr lang="en-US" sz="1600" baseline="-25000"/>
                        <a:t>1</a:t>
                      </a:r>
                      <a:r>
                        <a:rPr lang="en-US" sz="1600" baseline="0"/>
                        <a:t>, </a:t>
                      </a:r>
                      <a:r>
                        <a:rPr lang="en-US" sz="1600"/>
                        <a:t>q</a:t>
                      </a:r>
                      <a:r>
                        <a:rPr lang="en-US" sz="1600" baseline="-25000"/>
                        <a:t>3</a:t>
                      </a:r>
                      <a:r>
                        <a:rPr lang="en-US" sz="1600" baseline="0"/>
                        <a:t>}</a:t>
                      </a:r>
                      <a:endParaRPr lang="en-US" sz="16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{q</a:t>
                      </a:r>
                      <a:r>
                        <a:rPr lang="en-US" sz="1600" baseline="-25000" dirty="0"/>
                        <a:t>0, </a:t>
                      </a:r>
                      <a:r>
                        <a:rPr lang="en-US" sz="1600" dirty="0"/>
                        <a:t>q</a:t>
                      </a:r>
                      <a:r>
                        <a:rPr lang="en-US" sz="1600" baseline="-25000" dirty="0"/>
                        <a:t>1</a:t>
                      </a:r>
                      <a:r>
                        <a:rPr lang="en-US" sz="1600" baseline="0" dirty="0"/>
                        <a:t>, </a:t>
                      </a:r>
                      <a:r>
                        <a:rPr lang="en-US" sz="1600" dirty="0"/>
                        <a:t>q</a:t>
                      </a:r>
                      <a:r>
                        <a:rPr lang="en-US" sz="1600" baseline="-25000" dirty="0"/>
                        <a:t>2</a:t>
                      </a:r>
                      <a:r>
                        <a:rPr lang="en-US" sz="1600" baseline="0" dirty="0"/>
                        <a:t>}</a:t>
                      </a:r>
                      <a:endParaRPr lang="en-US" sz="1600" dirty="0"/>
                    </a:p>
                  </a:txBody>
                  <a:tcPr/>
                </a:tc>
                <a:extLst>
                  <a:ext uri="{0D108BD9-81ED-4DB2-BD59-A6C34878D82A}">
                    <a16:rowId xmlns:a16="http://schemas.microsoft.com/office/drawing/2014/main" val="182899489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{q</a:t>
                      </a:r>
                      <a:r>
                        <a:rPr lang="en-US" sz="1600" baseline="-25000" dirty="0"/>
                        <a:t>0, </a:t>
                      </a:r>
                      <a:r>
                        <a:rPr lang="en-US" sz="1600" dirty="0"/>
                        <a:t>q</a:t>
                      </a:r>
                      <a:r>
                        <a:rPr lang="en-US" sz="1600" baseline="-25000" dirty="0"/>
                        <a:t>1</a:t>
                      </a:r>
                      <a:r>
                        <a:rPr lang="en-US" sz="1600" baseline="0" dirty="0"/>
                        <a:t>, </a:t>
                      </a:r>
                      <a:r>
                        <a:rPr lang="en-US" sz="1600" dirty="0"/>
                        <a:t>q</a:t>
                      </a:r>
                      <a:r>
                        <a:rPr lang="en-US" sz="1600" baseline="-25000" dirty="0"/>
                        <a:t>3</a:t>
                      </a:r>
                      <a:r>
                        <a:rPr lang="en-US" sz="1600" baseline="0" dirty="0"/>
                        <a:t>} *</a:t>
                      </a:r>
                      <a:endParaRPr lang="en-US"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{q</a:t>
                      </a:r>
                      <a:r>
                        <a:rPr lang="en-US" sz="1600" baseline="-25000" dirty="0"/>
                        <a:t>0, </a:t>
                      </a:r>
                      <a:r>
                        <a:rPr lang="en-US" sz="1600" dirty="0"/>
                        <a:t>q</a:t>
                      </a:r>
                      <a:r>
                        <a:rPr lang="en-US" sz="1600" baseline="-25000" dirty="0"/>
                        <a:t>1</a:t>
                      </a:r>
                      <a:r>
                        <a:rPr lang="en-US" sz="1600" baseline="0" dirty="0"/>
                        <a:t>, </a:t>
                      </a:r>
                      <a:r>
                        <a:rPr lang="en-US" sz="1600" dirty="0"/>
                        <a:t>q</a:t>
                      </a:r>
                      <a:r>
                        <a:rPr lang="en-US" sz="1600" baseline="-25000" dirty="0"/>
                        <a:t>3</a:t>
                      </a:r>
                      <a:r>
                        <a:rPr lang="en-US" sz="1600" baseline="0" dirty="0"/>
                        <a:t>}</a:t>
                      </a:r>
                      <a:endParaRPr lang="en-US"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{q</a:t>
                      </a:r>
                      <a:r>
                        <a:rPr lang="en-US" sz="1600" baseline="-25000" dirty="0"/>
                        <a:t>0, </a:t>
                      </a:r>
                      <a:r>
                        <a:rPr lang="en-US" sz="1600" dirty="0"/>
                        <a:t>q</a:t>
                      </a:r>
                      <a:r>
                        <a:rPr lang="en-US" sz="1600" baseline="-25000" dirty="0"/>
                        <a:t>1</a:t>
                      </a:r>
                      <a:r>
                        <a:rPr lang="en-US" sz="1600" baseline="0" dirty="0"/>
                        <a:t>, </a:t>
                      </a:r>
                      <a:r>
                        <a:rPr lang="en-US" sz="1600" dirty="0"/>
                        <a:t>q</a:t>
                      </a:r>
                      <a:r>
                        <a:rPr lang="en-US" sz="1600" baseline="-25000" dirty="0"/>
                        <a:t>2</a:t>
                      </a:r>
                      <a:r>
                        <a:rPr lang="en-US" sz="1600" baseline="0" dirty="0"/>
                        <a:t>}</a:t>
                      </a:r>
                      <a:endParaRPr lang="en-US" sz="1600" dirty="0"/>
                    </a:p>
                  </a:txBody>
                  <a:tcPr/>
                </a:tc>
                <a:extLst>
                  <a:ext uri="{0D108BD9-81ED-4DB2-BD59-A6C34878D82A}">
                    <a16:rowId xmlns:a16="http://schemas.microsoft.com/office/drawing/2014/main" val="41081839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{q</a:t>
                      </a:r>
                      <a:r>
                        <a:rPr lang="en-US" sz="1600" baseline="-25000" dirty="0"/>
                        <a:t>0, </a:t>
                      </a:r>
                      <a:r>
                        <a:rPr lang="en-US" sz="1600" dirty="0"/>
                        <a:t>q</a:t>
                      </a:r>
                      <a:r>
                        <a:rPr lang="en-US" sz="1600" baseline="-25000" dirty="0"/>
                        <a:t>1</a:t>
                      </a:r>
                      <a:r>
                        <a:rPr lang="en-US" sz="1600" baseline="0" dirty="0"/>
                        <a:t>, </a:t>
                      </a:r>
                      <a:r>
                        <a:rPr lang="en-US" sz="1600" dirty="0"/>
                        <a:t>q</a:t>
                      </a:r>
                      <a:r>
                        <a:rPr lang="en-US" sz="1600" baseline="-25000" dirty="0"/>
                        <a:t>2</a:t>
                      </a:r>
                      <a:r>
                        <a:rPr lang="en-US" sz="1600" baseline="0" dirty="0"/>
                        <a:t>}</a:t>
                      </a:r>
                      <a:endParaRPr lang="en-US"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t>{q</a:t>
                      </a:r>
                      <a:r>
                        <a:rPr lang="en-US" sz="1600" baseline="-25000"/>
                        <a:t>0, </a:t>
                      </a:r>
                      <a:r>
                        <a:rPr lang="en-US" sz="1600"/>
                        <a:t>q</a:t>
                      </a:r>
                      <a:r>
                        <a:rPr lang="en-US" sz="1600" baseline="-25000"/>
                        <a:t>1</a:t>
                      </a:r>
                      <a:r>
                        <a:rPr lang="en-US" sz="1600" baseline="0"/>
                        <a:t>, </a:t>
                      </a:r>
                      <a:r>
                        <a:rPr lang="en-US" sz="1600"/>
                        <a:t>q</a:t>
                      </a:r>
                      <a:r>
                        <a:rPr lang="en-US" sz="1600" baseline="-25000"/>
                        <a:t>3</a:t>
                      </a:r>
                      <a:r>
                        <a:rPr lang="en-US" sz="1600" baseline="0"/>
                        <a:t>}</a:t>
                      </a:r>
                      <a:endParaRPr lang="en-US" sz="16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{q</a:t>
                      </a:r>
                      <a:r>
                        <a:rPr lang="en-US" sz="1600" baseline="-25000" dirty="0"/>
                        <a:t>0, </a:t>
                      </a:r>
                      <a:r>
                        <a:rPr lang="en-US" sz="1600" dirty="0"/>
                        <a:t>q</a:t>
                      </a:r>
                      <a:r>
                        <a:rPr lang="en-US" sz="1600" baseline="-25000" dirty="0"/>
                        <a:t>1</a:t>
                      </a:r>
                      <a:r>
                        <a:rPr lang="en-US" sz="1600" baseline="0" dirty="0"/>
                        <a:t>, </a:t>
                      </a:r>
                      <a:r>
                        <a:rPr lang="en-US" sz="1600" dirty="0"/>
                        <a:t>q</a:t>
                      </a:r>
                      <a:r>
                        <a:rPr lang="en-US" sz="1600" baseline="-25000" dirty="0"/>
                        <a:t>2</a:t>
                      </a:r>
                      <a:r>
                        <a:rPr lang="en-US" sz="1600" baseline="0" dirty="0"/>
                        <a:t>, </a:t>
                      </a:r>
                      <a:r>
                        <a:rPr lang="en-US" sz="1600" dirty="0"/>
                        <a:t>q</a:t>
                      </a:r>
                      <a:r>
                        <a:rPr lang="en-US" sz="1600" baseline="-25000" dirty="0"/>
                        <a:t>3</a:t>
                      </a:r>
                      <a:r>
                        <a:rPr lang="en-US" sz="1600" baseline="0" dirty="0"/>
                        <a:t>}</a:t>
                      </a:r>
                      <a:endParaRPr lang="en-US" sz="1600" dirty="0"/>
                    </a:p>
                  </a:txBody>
                  <a:tcPr/>
                </a:tc>
                <a:extLst>
                  <a:ext uri="{0D108BD9-81ED-4DB2-BD59-A6C34878D82A}">
                    <a16:rowId xmlns:a16="http://schemas.microsoft.com/office/drawing/2014/main" val="400034649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dirty="0"/>
                        <a:t>{q</a:t>
                      </a:r>
                      <a:r>
                        <a:rPr lang="en-US" sz="1500" baseline="-25000" dirty="0"/>
                        <a:t>0, </a:t>
                      </a:r>
                      <a:r>
                        <a:rPr lang="en-US" sz="1500" dirty="0"/>
                        <a:t>q</a:t>
                      </a:r>
                      <a:r>
                        <a:rPr lang="en-US" sz="1500" baseline="-25000" dirty="0"/>
                        <a:t>1</a:t>
                      </a:r>
                      <a:r>
                        <a:rPr lang="en-US" sz="1500" baseline="0" dirty="0"/>
                        <a:t>, </a:t>
                      </a:r>
                      <a:r>
                        <a:rPr lang="en-US" sz="1500" dirty="0"/>
                        <a:t>q</a:t>
                      </a:r>
                      <a:r>
                        <a:rPr lang="en-US" sz="1500" baseline="-25000" dirty="0"/>
                        <a:t>2</a:t>
                      </a:r>
                      <a:r>
                        <a:rPr lang="en-US" sz="1500" baseline="0" dirty="0"/>
                        <a:t>, </a:t>
                      </a:r>
                      <a:r>
                        <a:rPr lang="en-US" sz="1500" dirty="0"/>
                        <a:t>q</a:t>
                      </a:r>
                      <a:r>
                        <a:rPr lang="en-US" sz="1500" baseline="-25000" dirty="0"/>
                        <a:t>3</a:t>
                      </a:r>
                      <a:r>
                        <a:rPr lang="en-US" sz="1500" baseline="0" dirty="0"/>
                        <a:t>} *</a:t>
                      </a:r>
                      <a:endParaRPr lang="en-US" sz="15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t>{q</a:t>
                      </a:r>
                      <a:r>
                        <a:rPr lang="en-US" sz="1600" baseline="-25000"/>
                        <a:t>0, </a:t>
                      </a:r>
                      <a:r>
                        <a:rPr lang="en-US" sz="1600"/>
                        <a:t>q</a:t>
                      </a:r>
                      <a:r>
                        <a:rPr lang="en-US" sz="1600" baseline="-25000"/>
                        <a:t>1</a:t>
                      </a:r>
                      <a:r>
                        <a:rPr lang="en-US" sz="1600" baseline="0"/>
                        <a:t>, </a:t>
                      </a:r>
                      <a:r>
                        <a:rPr lang="en-US" sz="1600"/>
                        <a:t>q</a:t>
                      </a:r>
                      <a:r>
                        <a:rPr lang="en-US" sz="1600" baseline="-25000"/>
                        <a:t>3</a:t>
                      </a:r>
                      <a:r>
                        <a:rPr lang="en-US" sz="1600" baseline="0"/>
                        <a:t>}</a:t>
                      </a:r>
                      <a:endParaRPr lang="en-US" sz="16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{q</a:t>
                      </a:r>
                      <a:r>
                        <a:rPr lang="en-US" sz="1600" baseline="-25000" dirty="0"/>
                        <a:t>0, </a:t>
                      </a:r>
                      <a:r>
                        <a:rPr lang="en-US" sz="1600" dirty="0"/>
                        <a:t>q</a:t>
                      </a:r>
                      <a:r>
                        <a:rPr lang="en-US" sz="1600" baseline="-25000" dirty="0"/>
                        <a:t>1</a:t>
                      </a:r>
                      <a:r>
                        <a:rPr lang="en-US" sz="1600" baseline="0" dirty="0"/>
                        <a:t>, </a:t>
                      </a:r>
                      <a:r>
                        <a:rPr lang="en-US" sz="1600" dirty="0"/>
                        <a:t>q</a:t>
                      </a:r>
                      <a:r>
                        <a:rPr lang="en-US" sz="1600" baseline="-25000" dirty="0"/>
                        <a:t>2</a:t>
                      </a:r>
                      <a:r>
                        <a:rPr lang="en-US" sz="1600" baseline="0" dirty="0"/>
                        <a:t>, </a:t>
                      </a:r>
                      <a:r>
                        <a:rPr lang="en-US" sz="1600" dirty="0"/>
                        <a:t>q</a:t>
                      </a:r>
                      <a:r>
                        <a:rPr lang="en-US" sz="1600" baseline="-25000" dirty="0"/>
                        <a:t>3</a:t>
                      </a:r>
                      <a:r>
                        <a:rPr lang="en-US" sz="1600" baseline="0" dirty="0"/>
                        <a:t>}</a:t>
                      </a:r>
                      <a:endParaRPr lang="en-US" sz="1600" dirty="0"/>
                    </a:p>
                  </a:txBody>
                  <a:tcPr/>
                </a:tc>
                <a:extLst>
                  <a:ext uri="{0D108BD9-81ED-4DB2-BD59-A6C34878D82A}">
                    <a16:rowId xmlns:a16="http://schemas.microsoft.com/office/drawing/2014/main" val="3382769695"/>
                  </a:ext>
                </a:extLst>
              </a:tr>
            </a:tbl>
          </a:graphicData>
        </a:graphic>
      </p:graphicFrame>
    </p:spTree>
    <p:extLst>
      <p:ext uri="{BB962C8B-B14F-4D97-AF65-F5344CB8AC3E}">
        <p14:creationId xmlns:p14="http://schemas.microsoft.com/office/powerpoint/2010/main" val="4152216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8F06A-F5B4-C86F-CB70-D5A9994B89F9}"/>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726B620A-19F3-D615-E343-6B9D015014E6}"/>
              </a:ext>
            </a:extLst>
          </p:cNvPr>
          <p:cNvSpPr>
            <a:spLocks noGrp="1"/>
          </p:cNvSpPr>
          <p:nvPr>
            <p:ph idx="1"/>
          </p:nvPr>
        </p:nvSpPr>
        <p:spPr/>
        <p:txBody>
          <a:bodyPr>
            <a:normAutofit/>
          </a:bodyPr>
          <a:lstStyle/>
          <a:p>
            <a:pPr marL="0" indent="0">
              <a:buNone/>
            </a:pPr>
            <a:r>
              <a:rPr lang="en-US" dirty="0"/>
              <a:t>Given an NFA N &lt;Q, </a:t>
            </a:r>
            <a:r>
              <a:rPr lang="en-US" dirty="0" err="1"/>
              <a:t>Σ</a:t>
            </a:r>
            <a:r>
              <a:rPr lang="en-US" dirty="0"/>
              <a:t>, </a:t>
            </a:r>
            <a:r>
              <a:rPr lang="en-US" dirty="0" err="1">
                <a:solidFill>
                  <a:srgbClr val="1F1F1F"/>
                </a:solidFill>
                <a:ea typeface="+mn-lt"/>
                <a:cs typeface="+mn-lt"/>
              </a:rPr>
              <a:t>δ</a:t>
            </a:r>
            <a:r>
              <a:rPr lang="en-US" baseline="-25000" dirty="0" err="1">
                <a:solidFill>
                  <a:srgbClr val="1F1F1F"/>
                </a:solidFill>
                <a:ea typeface="+mn-lt"/>
                <a:cs typeface="+mn-lt"/>
              </a:rPr>
              <a:t>N</a:t>
            </a:r>
            <a:r>
              <a:rPr lang="en-US" dirty="0">
                <a:solidFill>
                  <a:srgbClr val="1F1F1F"/>
                </a:solidFill>
                <a:ea typeface="+mn-lt"/>
                <a:cs typeface="+mn-lt"/>
              </a:rPr>
              <a:t>, q</a:t>
            </a:r>
            <a:r>
              <a:rPr lang="en-US" baseline="-25000" dirty="0">
                <a:solidFill>
                  <a:srgbClr val="1F1F1F"/>
                </a:solidFill>
                <a:ea typeface="+mn-lt"/>
                <a:cs typeface="+mn-lt"/>
              </a:rPr>
              <a:t>0</a:t>
            </a:r>
            <a:r>
              <a:rPr lang="en-US" dirty="0">
                <a:solidFill>
                  <a:srgbClr val="1F1F1F"/>
                </a:solidFill>
                <a:ea typeface="+mn-lt"/>
                <a:cs typeface="+mn-lt"/>
              </a:rPr>
              <a:t>, F&gt; where</a:t>
            </a:r>
          </a:p>
          <a:p>
            <a:pPr lvl="1"/>
            <a:r>
              <a:rPr lang="en-US" i="1" dirty="0"/>
              <a:t>Q</a:t>
            </a:r>
            <a:r>
              <a:rPr lang="en-US" dirty="0"/>
              <a:t> is the finite set of states.</a:t>
            </a:r>
          </a:p>
          <a:p>
            <a:pPr lvl="1"/>
            <a:r>
              <a:rPr lang="el-GR" i="1" dirty="0"/>
              <a:t>Σ</a:t>
            </a:r>
            <a:r>
              <a:rPr lang="en-US" dirty="0"/>
              <a:t> is the finite alphabet.</a:t>
            </a:r>
          </a:p>
          <a:p>
            <a:pPr lvl="1"/>
            <a:r>
              <a:rPr lang="el-GR" i="1" dirty="0"/>
              <a:t>δ</a:t>
            </a:r>
            <a:r>
              <a:rPr lang="en-US" i="1" baseline="-25000" dirty="0"/>
              <a:t>N</a:t>
            </a:r>
            <a:r>
              <a:rPr lang="en-US" dirty="0"/>
              <a:t> : Q </a:t>
            </a:r>
            <a:r>
              <a:rPr lang="en-US" i="1" dirty="0">
                <a:solidFill>
                  <a:srgbClr val="000000"/>
                </a:solidFill>
              </a:rPr>
              <a:t>× (</a:t>
            </a:r>
            <a:r>
              <a:rPr lang="en-US" dirty="0" err="1"/>
              <a:t>Σ</a:t>
            </a:r>
            <a:r>
              <a:rPr lang="en-US" dirty="0"/>
              <a:t> ∪ {</a:t>
            </a:r>
            <a:r>
              <a:rPr lang="en-US" dirty="0" err="1"/>
              <a:t>ε</a:t>
            </a:r>
            <a:r>
              <a:rPr lang="en-US" dirty="0"/>
              <a:t>}) </a:t>
            </a:r>
            <a:r>
              <a:rPr lang="en-US" i="1" dirty="0">
                <a:solidFill>
                  <a:srgbClr val="000000"/>
                </a:solidFill>
              </a:rPr>
              <a:t>→ </a:t>
            </a:r>
            <a:r>
              <a:rPr lang="en-US" dirty="0">
                <a:solidFill>
                  <a:srgbClr val="000000"/>
                </a:solidFill>
              </a:rPr>
              <a:t>𝓟(Q), where 𝓟(Q) is the powerset of Q.</a:t>
            </a:r>
          </a:p>
          <a:p>
            <a:pPr lvl="1"/>
            <a:r>
              <a:rPr lang="en-US" i="1" dirty="0">
                <a:solidFill>
                  <a:srgbClr val="000000"/>
                </a:solidFill>
              </a:rPr>
              <a:t>s</a:t>
            </a:r>
            <a:r>
              <a:rPr lang="en-US" i="1" baseline="-25000" dirty="0">
                <a:solidFill>
                  <a:srgbClr val="000000"/>
                </a:solidFill>
              </a:rPr>
              <a:t>0</a:t>
            </a:r>
            <a:r>
              <a:rPr lang="en-US" dirty="0">
                <a:solidFill>
                  <a:srgbClr val="000000"/>
                </a:solidFill>
              </a:rPr>
              <a:t> ∈ Q is the initial state.</a:t>
            </a:r>
          </a:p>
          <a:p>
            <a:pPr lvl="1"/>
            <a:r>
              <a:rPr lang="en-US" i="1" dirty="0">
                <a:solidFill>
                  <a:srgbClr val="000000"/>
                </a:solidFill>
              </a:rPr>
              <a:t>F</a:t>
            </a:r>
            <a:r>
              <a:rPr lang="en-US" dirty="0">
                <a:solidFill>
                  <a:srgbClr val="000000"/>
                </a:solidFill>
              </a:rPr>
              <a:t> ⊆ Q is the set of final states.</a:t>
            </a:r>
            <a:endParaRPr lang="en-US" i="1" dirty="0">
              <a:solidFill>
                <a:srgbClr val="000000"/>
              </a:solidFill>
            </a:endParaRPr>
          </a:p>
          <a:p>
            <a:pPr marL="0" indent="0">
              <a:buNone/>
            </a:pPr>
            <a:r>
              <a:rPr lang="en-US" dirty="0">
                <a:solidFill>
                  <a:srgbClr val="000000"/>
                </a:solidFill>
              </a:rPr>
              <a:t>convert to its equivalent DFA </a:t>
            </a:r>
            <a:r>
              <a:rPr lang="en-US" dirty="0"/>
              <a:t>D &lt;Q’, </a:t>
            </a:r>
            <a:r>
              <a:rPr lang="en-US" dirty="0" err="1"/>
              <a:t>Σ</a:t>
            </a:r>
            <a:r>
              <a:rPr lang="en-US" dirty="0"/>
              <a:t>, </a:t>
            </a:r>
            <a:r>
              <a:rPr lang="en-US" dirty="0" err="1">
                <a:solidFill>
                  <a:srgbClr val="1F1F1F"/>
                </a:solidFill>
                <a:ea typeface="+mn-lt"/>
                <a:cs typeface="+mn-lt"/>
              </a:rPr>
              <a:t>δ</a:t>
            </a:r>
            <a:r>
              <a:rPr lang="en-US" baseline="-25000" dirty="0" err="1">
                <a:solidFill>
                  <a:srgbClr val="1F1F1F"/>
                </a:solidFill>
                <a:ea typeface="+mn-lt"/>
                <a:cs typeface="+mn-lt"/>
              </a:rPr>
              <a:t>D</a:t>
            </a:r>
            <a:r>
              <a:rPr lang="en-US" dirty="0">
                <a:solidFill>
                  <a:srgbClr val="1F1F1F"/>
                </a:solidFill>
                <a:ea typeface="+mn-lt"/>
                <a:cs typeface="+mn-lt"/>
              </a:rPr>
              <a:t>, s</a:t>
            </a:r>
            <a:r>
              <a:rPr lang="en-US" baseline="-25000" dirty="0">
                <a:solidFill>
                  <a:srgbClr val="1F1F1F"/>
                </a:solidFill>
                <a:ea typeface="+mn-lt"/>
                <a:cs typeface="+mn-lt"/>
              </a:rPr>
              <a:t>0</a:t>
            </a:r>
            <a:r>
              <a:rPr lang="en-US" dirty="0">
                <a:solidFill>
                  <a:srgbClr val="1F1F1F"/>
                </a:solidFill>
                <a:ea typeface="+mn-lt"/>
                <a:cs typeface="+mn-lt"/>
              </a:rPr>
              <a:t>, F’&gt; where</a:t>
            </a:r>
          </a:p>
          <a:p>
            <a:pPr lvl="1"/>
            <a:r>
              <a:rPr lang="en-US" i="1" dirty="0">
                <a:solidFill>
                  <a:srgbClr val="1F1F1F"/>
                </a:solidFill>
              </a:rPr>
              <a:t>Q’ </a:t>
            </a:r>
            <a:r>
              <a:rPr lang="en-US" dirty="0">
                <a:solidFill>
                  <a:srgbClr val="1F1F1F"/>
                </a:solidFill>
              </a:rPr>
              <a:t>is the finite set of states.</a:t>
            </a:r>
          </a:p>
          <a:p>
            <a:pPr lvl="1"/>
            <a:r>
              <a:rPr lang="en-US" i="1" dirty="0" err="1">
                <a:solidFill>
                  <a:srgbClr val="000000"/>
                </a:solidFill>
              </a:rPr>
              <a:t>Σ</a:t>
            </a:r>
            <a:r>
              <a:rPr lang="en-US" dirty="0">
                <a:solidFill>
                  <a:srgbClr val="000000"/>
                </a:solidFill>
              </a:rPr>
              <a:t> is the finite alphabet.</a:t>
            </a:r>
          </a:p>
          <a:p>
            <a:pPr lvl="1"/>
            <a:r>
              <a:rPr lang="en-US" i="1" dirty="0" err="1">
                <a:solidFill>
                  <a:srgbClr val="1F1F1F"/>
                </a:solidFill>
                <a:ea typeface="+mn-lt"/>
                <a:cs typeface="+mn-lt"/>
              </a:rPr>
              <a:t>δ</a:t>
            </a:r>
            <a:r>
              <a:rPr lang="en-US" i="1" baseline="-25000" dirty="0" err="1">
                <a:solidFill>
                  <a:srgbClr val="1F1F1F"/>
                </a:solidFill>
                <a:ea typeface="+mn-lt"/>
                <a:cs typeface="+mn-lt"/>
              </a:rPr>
              <a:t>D</a:t>
            </a:r>
            <a:r>
              <a:rPr lang="en-US" i="1" dirty="0">
                <a:solidFill>
                  <a:srgbClr val="1F1F1F"/>
                </a:solidFill>
              </a:rPr>
              <a:t> : S </a:t>
            </a:r>
            <a:r>
              <a:rPr lang="en-US" i="1" dirty="0">
                <a:solidFill>
                  <a:srgbClr val="000000"/>
                </a:solidFill>
              </a:rPr>
              <a:t>× </a:t>
            </a:r>
            <a:r>
              <a:rPr lang="en-US" i="1" dirty="0" err="1">
                <a:solidFill>
                  <a:srgbClr val="000000"/>
                </a:solidFill>
              </a:rPr>
              <a:t>Σ</a:t>
            </a:r>
            <a:r>
              <a:rPr lang="en-US" i="1" dirty="0">
                <a:solidFill>
                  <a:srgbClr val="000000"/>
                </a:solidFill>
              </a:rPr>
              <a:t> → S </a:t>
            </a:r>
            <a:r>
              <a:rPr lang="en-US" dirty="0">
                <a:solidFill>
                  <a:srgbClr val="000000"/>
                </a:solidFill>
              </a:rPr>
              <a:t>is the transition function.</a:t>
            </a:r>
          </a:p>
          <a:p>
            <a:pPr lvl="1"/>
            <a:r>
              <a:rPr lang="en-US" i="1" dirty="0">
                <a:solidFill>
                  <a:srgbClr val="000000"/>
                </a:solidFill>
              </a:rPr>
              <a:t>s</a:t>
            </a:r>
            <a:r>
              <a:rPr lang="en-US" i="1" baseline="-25000" dirty="0">
                <a:solidFill>
                  <a:srgbClr val="000000"/>
                </a:solidFill>
              </a:rPr>
              <a:t>0</a:t>
            </a:r>
            <a:r>
              <a:rPr lang="en-US" dirty="0">
                <a:solidFill>
                  <a:srgbClr val="000000"/>
                </a:solidFill>
              </a:rPr>
              <a:t> is the initial state.</a:t>
            </a:r>
          </a:p>
          <a:p>
            <a:pPr lvl="1"/>
            <a:r>
              <a:rPr lang="en-US" i="1" dirty="0">
                <a:solidFill>
                  <a:srgbClr val="000000"/>
                </a:solidFill>
              </a:rPr>
              <a:t>F’ ⊆ S’ </a:t>
            </a:r>
            <a:r>
              <a:rPr lang="en-US" dirty="0">
                <a:solidFill>
                  <a:srgbClr val="000000"/>
                </a:solidFill>
              </a:rPr>
              <a:t>is the set of </a:t>
            </a:r>
            <a:r>
              <a:rPr lang="en-US" i="1" dirty="0">
                <a:solidFill>
                  <a:srgbClr val="000000"/>
                </a:solidFill>
              </a:rPr>
              <a:t>accepting</a:t>
            </a:r>
            <a:r>
              <a:rPr lang="en-US" dirty="0">
                <a:solidFill>
                  <a:srgbClr val="000000"/>
                </a:solidFill>
              </a:rPr>
              <a:t> states or </a:t>
            </a:r>
            <a:r>
              <a:rPr lang="en-US" i="1" dirty="0">
                <a:solidFill>
                  <a:srgbClr val="000000"/>
                </a:solidFill>
              </a:rPr>
              <a:t>final</a:t>
            </a:r>
            <a:r>
              <a:rPr lang="en-US" dirty="0">
                <a:solidFill>
                  <a:srgbClr val="000000"/>
                </a:solidFill>
              </a:rPr>
              <a:t> states.</a:t>
            </a:r>
          </a:p>
          <a:p>
            <a:pPr marL="0" indent="0">
              <a:buNone/>
            </a:pPr>
            <a:r>
              <a:rPr lang="en-US" dirty="0">
                <a:solidFill>
                  <a:srgbClr val="000000"/>
                </a:solidFill>
              </a:rPr>
              <a:t>and L(D) = L(N).</a:t>
            </a:r>
          </a:p>
          <a:p>
            <a:pPr marL="0" indent="0">
              <a:buNone/>
            </a:pPr>
            <a:endParaRPr lang="en-US" dirty="0">
              <a:solidFill>
                <a:srgbClr val="000000"/>
              </a:solidFill>
            </a:endParaRPr>
          </a:p>
        </p:txBody>
      </p:sp>
    </p:spTree>
    <p:extLst>
      <p:ext uri="{BB962C8B-B14F-4D97-AF65-F5344CB8AC3E}">
        <p14:creationId xmlns:p14="http://schemas.microsoft.com/office/powerpoint/2010/main" val="1178955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8B744F82-F193-ECBE-5C55-B405B473EAB6}"/>
              </a:ext>
            </a:extLst>
          </p:cNvPr>
          <p:cNvCxnSpPr/>
          <p:nvPr/>
        </p:nvCxnSpPr>
        <p:spPr>
          <a:xfrm>
            <a:off x="5283200" y="3429000"/>
            <a:ext cx="11228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Table 8">
            <a:extLst>
              <a:ext uri="{FF2B5EF4-FFF2-40B4-BE49-F238E27FC236}">
                <a16:creationId xmlns:a16="http://schemas.microsoft.com/office/drawing/2014/main" id="{625D153C-8BDE-C3ED-71F6-7057994D89E6}"/>
              </a:ext>
            </a:extLst>
          </p:cNvPr>
          <p:cNvGraphicFramePr>
            <a:graphicFrameLocks noGrp="1"/>
          </p:cNvGraphicFramePr>
          <p:nvPr>
            <p:extLst>
              <p:ext uri="{D42A27DB-BD31-4B8C-83A1-F6EECF244321}">
                <p14:modId xmlns:p14="http://schemas.microsoft.com/office/powerpoint/2010/main" val="607669757"/>
              </p:ext>
            </p:extLst>
          </p:nvPr>
        </p:nvGraphicFramePr>
        <p:xfrm>
          <a:off x="341867" y="2490545"/>
          <a:ext cx="4538130" cy="1854200"/>
        </p:xfrm>
        <a:graphic>
          <a:graphicData uri="http://schemas.openxmlformats.org/drawingml/2006/table">
            <a:tbl>
              <a:tblPr firstRow="1" bandRow="1">
                <a:tableStyleId>{5C22544A-7EE6-4342-B048-85BDC9FD1C3A}</a:tableStyleId>
              </a:tblPr>
              <a:tblGrid>
                <a:gridCol w="1512710">
                  <a:extLst>
                    <a:ext uri="{9D8B030D-6E8A-4147-A177-3AD203B41FA5}">
                      <a16:colId xmlns:a16="http://schemas.microsoft.com/office/drawing/2014/main" val="1654293943"/>
                    </a:ext>
                  </a:extLst>
                </a:gridCol>
                <a:gridCol w="1512710">
                  <a:extLst>
                    <a:ext uri="{9D8B030D-6E8A-4147-A177-3AD203B41FA5}">
                      <a16:colId xmlns:a16="http://schemas.microsoft.com/office/drawing/2014/main" val="2628265039"/>
                    </a:ext>
                  </a:extLst>
                </a:gridCol>
                <a:gridCol w="1512710">
                  <a:extLst>
                    <a:ext uri="{9D8B030D-6E8A-4147-A177-3AD203B41FA5}">
                      <a16:colId xmlns:a16="http://schemas.microsoft.com/office/drawing/2014/main" val="515310889"/>
                    </a:ext>
                  </a:extLst>
                </a:gridCol>
              </a:tblGrid>
              <a:tr h="370840">
                <a:tc>
                  <a:txBody>
                    <a:bodyPr/>
                    <a:lstStyle/>
                    <a:p>
                      <a:pPr algn="ctr"/>
                      <a:endParaRPr lang="en-US" sz="1600" dirty="0"/>
                    </a:p>
                  </a:txBody>
                  <a:tcPr/>
                </a:tc>
                <a:tc>
                  <a:txBody>
                    <a:bodyPr/>
                    <a:lstStyle/>
                    <a:p>
                      <a:pPr algn="ctr"/>
                      <a:r>
                        <a:rPr lang="en-US" sz="1600"/>
                        <a:t>0</a:t>
                      </a:r>
                    </a:p>
                  </a:txBody>
                  <a:tcPr/>
                </a:tc>
                <a:tc>
                  <a:txBody>
                    <a:bodyPr/>
                    <a:lstStyle/>
                    <a:p>
                      <a:pPr algn="ctr"/>
                      <a:r>
                        <a:rPr lang="en-US" sz="1600"/>
                        <a:t>1</a:t>
                      </a:r>
                    </a:p>
                  </a:txBody>
                  <a:tcPr/>
                </a:tc>
                <a:extLst>
                  <a:ext uri="{0D108BD9-81ED-4DB2-BD59-A6C34878D82A}">
                    <a16:rowId xmlns:a16="http://schemas.microsoft.com/office/drawing/2014/main" val="401952294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-&gt;{q</a:t>
                      </a:r>
                      <a:r>
                        <a:rPr lang="en-US" sz="1600" baseline="-25000" dirty="0"/>
                        <a:t>0, </a:t>
                      </a:r>
                      <a:r>
                        <a:rPr lang="en-US" sz="1600" dirty="0"/>
                        <a:t>q</a:t>
                      </a:r>
                      <a:r>
                        <a:rPr lang="en-US" sz="1600" baseline="-25000" dirty="0"/>
                        <a:t>1</a:t>
                      </a:r>
                      <a:r>
                        <a:rPr lang="en-US" sz="1600" baseline="0" dirty="0"/>
                        <a:t>}</a:t>
                      </a:r>
                      <a:endParaRPr lang="en-US"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t>{q</a:t>
                      </a:r>
                      <a:r>
                        <a:rPr lang="en-US" sz="1600" baseline="-25000"/>
                        <a:t>0, </a:t>
                      </a:r>
                      <a:r>
                        <a:rPr lang="en-US" sz="1600"/>
                        <a:t>q</a:t>
                      </a:r>
                      <a:r>
                        <a:rPr lang="en-US" sz="1600" baseline="-25000"/>
                        <a:t>1</a:t>
                      </a:r>
                      <a:r>
                        <a:rPr lang="en-US" sz="1600" baseline="0"/>
                        <a:t>, </a:t>
                      </a:r>
                      <a:r>
                        <a:rPr lang="en-US" sz="1600"/>
                        <a:t>q</a:t>
                      </a:r>
                      <a:r>
                        <a:rPr lang="en-US" sz="1600" baseline="-25000"/>
                        <a:t>3</a:t>
                      </a:r>
                      <a:r>
                        <a:rPr lang="en-US" sz="1600" baseline="0"/>
                        <a:t>}</a:t>
                      </a:r>
                      <a:endParaRPr lang="en-US" sz="16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{q</a:t>
                      </a:r>
                      <a:r>
                        <a:rPr lang="en-US" sz="1600" baseline="-25000" dirty="0"/>
                        <a:t>0, </a:t>
                      </a:r>
                      <a:r>
                        <a:rPr lang="en-US" sz="1600" dirty="0"/>
                        <a:t>q</a:t>
                      </a:r>
                      <a:r>
                        <a:rPr lang="en-US" sz="1600" baseline="-25000" dirty="0"/>
                        <a:t>1</a:t>
                      </a:r>
                      <a:r>
                        <a:rPr lang="en-US" sz="1600" baseline="0" dirty="0"/>
                        <a:t>, </a:t>
                      </a:r>
                      <a:r>
                        <a:rPr lang="en-US" sz="1600" dirty="0"/>
                        <a:t>q</a:t>
                      </a:r>
                      <a:r>
                        <a:rPr lang="en-US" sz="1600" baseline="-25000" dirty="0"/>
                        <a:t>2</a:t>
                      </a:r>
                      <a:r>
                        <a:rPr lang="en-US" sz="1600" baseline="0" dirty="0"/>
                        <a:t>}</a:t>
                      </a:r>
                      <a:endParaRPr lang="en-US" sz="1600" dirty="0"/>
                    </a:p>
                  </a:txBody>
                  <a:tcPr/>
                </a:tc>
                <a:extLst>
                  <a:ext uri="{0D108BD9-81ED-4DB2-BD59-A6C34878D82A}">
                    <a16:rowId xmlns:a16="http://schemas.microsoft.com/office/drawing/2014/main" val="182899489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{q</a:t>
                      </a:r>
                      <a:r>
                        <a:rPr lang="en-US" sz="1600" baseline="-25000" dirty="0"/>
                        <a:t>0, </a:t>
                      </a:r>
                      <a:r>
                        <a:rPr lang="en-US" sz="1600" dirty="0"/>
                        <a:t>q</a:t>
                      </a:r>
                      <a:r>
                        <a:rPr lang="en-US" sz="1600" baseline="-25000" dirty="0"/>
                        <a:t>1</a:t>
                      </a:r>
                      <a:r>
                        <a:rPr lang="en-US" sz="1600" baseline="0" dirty="0"/>
                        <a:t>, </a:t>
                      </a:r>
                      <a:r>
                        <a:rPr lang="en-US" sz="1600" dirty="0"/>
                        <a:t>q</a:t>
                      </a:r>
                      <a:r>
                        <a:rPr lang="en-US" sz="1600" baseline="-25000" dirty="0"/>
                        <a:t>3</a:t>
                      </a:r>
                      <a:r>
                        <a:rPr lang="en-US" sz="1600" baseline="0" dirty="0"/>
                        <a:t>} *</a:t>
                      </a:r>
                      <a:endParaRPr lang="en-US"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{q</a:t>
                      </a:r>
                      <a:r>
                        <a:rPr lang="en-US" sz="1600" baseline="-25000" dirty="0"/>
                        <a:t>0, </a:t>
                      </a:r>
                      <a:r>
                        <a:rPr lang="en-US" sz="1600" dirty="0"/>
                        <a:t>q</a:t>
                      </a:r>
                      <a:r>
                        <a:rPr lang="en-US" sz="1600" baseline="-25000" dirty="0"/>
                        <a:t>1</a:t>
                      </a:r>
                      <a:r>
                        <a:rPr lang="en-US" sz="1600" baseline="0" dirty="0"/>
                        <a:t>, </a:t>
                      </a:r>
                      <a:r>
                        <a:rPr lang="en-US" sz="1600" dirty="0"/>
                        <a:t>q</a:t>
                      </a:r>
                      <a:r>
                        <a:rPr lang="en-US" sz="1600" baseline="-25000" dirty="0"/>
                        <a:t>3</a:t>
                      </a:r>
                      <a:r>
                        <a:rPr lang="en-US" sz="1600" baseline="0" dirty="0"/>
                        <a:t>}</a:t>
                      </a:r>
                      <a:endParaRPr lang="en-US"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{q</a:t>
                      </a:r>
                      <a:r>
                        <a:rPr lang="en-US" sz="1600" baseline="-25000" dirty="0"/>
                        <a:t>0, </a:t>
                      </a:r>
                      <a:r>
                        <a:rPr lang="en-US" sz="1600" dirty="0"/>
                        <a:t>q</a:t>
                      </a:r>
                      <a:r>
                        <a:rPr lang="en-US" sz="1600" baseline="-25000" dirty="0"/>
                        <a:t>1</a:t>
                      </a:r>
                      <a:r>
                        <a:rPr lang="en-US" sz="1600" baseline="0" dirty="0"/>
                        <a:t>, </a:t>
                      </a:r>
                      <a:r>
                        <a:rPr lang="en-US" sz="1600" dirty="0"/>
                        <a:t>q</a:t>
                      </a:r>
                      <a:r>
                        <a:rPr lang="en-US" sz="1600" baseline="-25000" dirty="0"/>
                        <a:t>2</a:t>
                      </a:r>
                      <a:r>
                        <a:rPr lang="en-US" sz="1600" baseline="0" dirty="0"/>
                        <a:t>}</a:t>
                      </a:r>
                      <a:endParaRPr lang="en-US" sz="1600" dirty="0"/>
                    </a:p>
                  </a:txBody>
                  <a:tcPr/>
                </a:tc>
                <a:extLst>
                  <a:ext uri="{0D108BD9-81ED-4DB2-BD59-A6C34878D82A}">
                    <a16:rowId xmlns:a16="http://schemas.microsoft.com/office/drawing/2014/main" val="41081839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{q</a:t>
                      </a:r>
                      <a:r>
                        <a:rPr lang="en-US" sz="1600" baseline="-25000" dirty="0"/>
                        <a:t>0, </a:t>
                      </a:r>
                      <a:r>
                        <a:rPr lang="en-US" sz="1600" dirty="0"/>
                        <a:t>q</a:t>
                      </a:r>
                      <a:r>
                        <a:rPr lang="en-US" sz="1600" baseline="-25000" dirty="0"/>
                        <a:t>1</a:t>
                      </a:r>
                      <a:r>
                        <a:rPr lang="en-US" sz="1600" baseline="0" dirty="0"/>
                        <a:t>, </a:t>
                      </a:r>
                      <a:r>
                        <a:rPr lang="en-US" sz="1600" dirty="0"/>
                        <a:t>q</a:t>
                      </a:r>
                      <a:r>
                        <a:rPr lang="en-US" sz="1600" baseline="-25000" dirty="0"/>
                        <a:t>2</a:t>
                      </a:r>
                      <a:r>
                        <a:rPr lang="en-US" sz="1600" baseline="0" dirty="0"/>
                        <a:t>}</a:t>
                      </a:r>
                      <a:endParaRPr lang="en-US"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t>{q</a:t>
                      </a:r>
                      <a:r>
                        <a:rPr lang="en-US" sz="1600" baseline="-25000"/>
                        <a:t>0, </a:t>
                      </a:r>
                      <a:r>
                        <a:rPr lang="en-US" sz="1600"/>
                        <a:t>q</a:t>
                      </a:r>
                      <a:r>
                        <a:rPr lang="en-US" sz="1600" baseline="-25000"/>
                        <a:t>1</a:t>
                      </a:r>
                      <a:r>
                        <a:rPr lang="en-US" sz="1600" baseline="0"/>
                        <a:t>, </a:t>
                      </a:r>
                      <a:r>
                        <a:rPr lang="en-US" sz="1600"/>
                        <a:t>q</a:t>
                      </a:r>
                      <a:r>
                        <a:rPr lang="en-US" sz="1600" baseline="-25000"/>
                        <a:t>3</a:t>
                      </a:r>
                      <a:r>
                        <a:rPr lang="en-US" sz="1600" baseline="0"/>
                        <a:t>}</a:t>
                      </a:r>
                      <a:endParaRPr lang="en-US" sz="16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{q</a:t>
                      </a:r>
                      <a:r>
                        <a:rPr lang="en-US" sz="1600" baseline="-25000" dirty="0"/>
                        <a:t>0, </a:t>
                      </a:r>
                      <a:r>
                        <a:rPr lang="en-US" sz="1600" dirty="0"/>
                        <a:t>q</a:t>
                      </a:r>
                      <a:r>
                        <a:rPr lang="en-US" sz="1600" baseline="-25000" dirty="0"/>
                        <a:t>1</a:t>
                      </a:r>
                      <a:r>
                        <a:rPr lang="en-US" sz="1600" baseline="0" dirty="0"/>
                        <a:t>, </a:t>
                      </a:r>
                      <a:r>
                        <a:rPr lang="en-US" sz="1600" dirty="0"/>
                        <a:t>q</a:t>
                      </a:r>
                      <a:r>
                        <a:rPr lang="en-US" sz="1600" baseline="-25000" dirty="0"/>
                        <a:t>2</a:t>
                      </a:r>
                      <a:r>
                        <a:rPr lang="en-US" sz="1600" baseline="0" dirty="0"/>
                        <a:t>, </a:t>
                      </a:r>
                      <a:r>
                        <a:rPr lang="en-US" sz="1600" dirty="0"/>
                        <a:t>q</a:t>
                      </a:r>
                      <a:r>
                        <a:rPr lang="en-US" sz="1600" baseline="-25000" dirty="0"/>
                        <a:t>3</a:t>
                      </a:r>
                      <a:r>
                        <a:rPr lang="en-US" sz="1600" baseline="0" dirty="0"/>
                        <a:t>}</a:t>
                      </a:r>
                      <a:endParaRPr lang="en-US" sz="1600" dirty="0"/>
                    </a:p>
                  </a:txBody>
                  <a:tcPr/>
                </a:tc>
                <a:extLst>
                  <a:ext uri="{0D108BD9-81ED-4DB2-BD59-A6C34878D82A}">
                    <a16:rowId xmlns:a16="http://schemas.microsoft.com/office/drawing/2014/main" val="400034649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dirty="0"/>
                        <a:t>{q</a:t>
                      </a:r>
                      <a:r>
                        <a:rPr lang="en-US" sz="1500" baseline="-25000" dirty="0"/>
                        <a:t>0, </a:t>
                      </a:r>
                      <a:r>
                        <a:rPr lang="en-US" sz="1500" dirty="0"/>
                        <a:t>q</a:t>
                      </a:r>
                      <a:r>
                        <a:rPr lang="en-US" sz="1500" baseline="-25000" dirty="0"/>
                        <a:t>1</a:t>
                      </a:r>
                      <a:r>
                        <a:rPr lang="en-US" sz="1500" baseline="0" dirty="0"/>
                        <a:t>, </a:t>
                      </a:r>
                      <a:r>
                        <a:rPr lang="en-US" sz="1500" dirty="0"/>
                        <a:t>q</a:t>
                      </a:r>
                      <a:r>
                        <a:rPr lang="en-US" sz="1500" baseline="-25000" dirty="0"/>
                        <a:t>2</a:t>
                      </a:r>
                      <a:r>
                        <a:rPr lang="en-US" sz="1500" baseline="0" dirty="0"/>
                        <a:t>, </a:t>
                      </a:r>
                      <a:r>
                        <a:rPr lang="en-US" sz="1500" dirty="0"/>
                        <a:t>q</a:t>
                      </a:r>
                      <a:r>
                        <a:rPr lang="en-US" sz="1500" baseline="-25000" dirty="0"/>
                        <a:t>3</a:t>
                      </a:r>
                      <a:r>
                        <a:rPr lang="en-US" sz="1500" baseline="0" dirty="0"/>
                        <a:t>} *</a:t>
                      </a:r>
                      <a:endParaRPr lang="en-US" sz="15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t>{q</a:t>
                      </a:r>
                      <a:r>
                        <a:rPr lang="en-US" sz="1600" baseline="-25000"/>
                        <a:t>0, </a:t>
                      </a:r>
                      <a:r>
                        <a:rPr lang="en-US" sz="1600"/>
                        <a:t>q</a:t>
                      </a:r>
                      <a:r>
                        <a:rPr lang="en-US" sz="1600" baseline="-25000"/>
                        <a:t>1</a:t>
                      </a:r>
                      <a:r>
                        <a:rPr lang="en-US" sz="1600" baseline="0"/>
                        <a:t>, </a:t>
                      </a:r>
                      <a:r>
                        <a:rPr lang="en-US" sz="1600"/>
                        <a:t>q</a:t>
                      </a:r>
                      <a:r>
                        <a:rPr lang="en-US" sz="1600" baseline="-25000"/>
                        <a:t>3</a:t>
                      </a:r>
                      <a:r>
                        <a:rPr lang="en-US" sz="1600" baseline="0"/>
                        <a:t>}</a:t>
                      </a:r>
                      <a:endParaRPr lang="en-US" sz="16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{q</a:t>
                      </a:r>
                      <a:r>
                        <a:rPr lang="en-US" sz="1600" baseline="-25000" dirty="0"/>
                        <a:t>0, </a:t>
                      </a:r>
                      <a:r>
                        <a:rPr lang="en-US" sz="1600" dirty="0"/>
                        <a:t>q</a:t>
                      </a:r>
                      <a:r>
                        <a:rPr lang="en-US" sz="1600" baseline="-25000" dirty="0"/>
                        <a:t>1</a:t>
                      </a:r>
                      <a:r>
                        <a:rPr lang="en-US" sz="1600" baseline="0" dirty="0"/>
                        <a:t>, </a:t>
                      </a:r>
                      <a:r>
                        <a:rPr lang="en-US" sz="1600" dirty="0"/>
                        <a:t>q</a:t>
                      </a:r>
                      <a:r>
                        <a:rPr lang="en-US" sz="1600" baseline="-25000" dirty="0"/>
                        <a:t>2</a:t>
                      </a:r>
                      <a:r>
                        <a:rPr lang="en-US" sz="1600" baseline="0" dirty="0"/>
                        <a:t>, </a:t>
                      </a:r>
                      <a:r>
                        <a:rPr lang="en-US" sz="1600" dirty="0"/>
                        <a:t>q</a:t>
                      </a:r>
                      <a:r>
                        <a:rPr lang="en-US" sz="1600" baseline="-25000" dirty="0"/>
                        <a:t>3</a:t>
                      </a:r>
                      <a:r>
                        <a:rPr lang="en-US" sz="1600" baseline="0" dirty="0"/>
                        <a:t>}</a:t>
                      </a:r>
                      <a:endParaRPr lang="en-US" sz="1600" dirty="0"/>
                    </a:p>
                  </a:txBody>
                  <a:tcPr/>
                </a:tc>
                <a:extLst>
                  <a:ext uri="{0D108BD9-81ED-4DB2-BD59-A6C34878D82A}">
                    <a16:rowId xmlns:a16="http://schemas.microsoft.com/office/drawing/2014/main" val="3382769695"/>
                  </a:ext>
                </a:extLst>
              </a:tr>
            </a:tbl>
          </a:graphicData>
        </a:graphic>
      </p:graphicFrame>
      <p:pic>
        <p:nvPicPr>
          <p:cNvPr id="11" name="Picture 10" descr="A diagram of a flowchart&#10;&#10;AI-generated content may be incorrect.">
            <a:extLst>
              <a:ext uri="{FF2B5EF4-FFF2-40B4-BE49-F238E27FC236}">
                <a16:creationId xmlns:a16="http://schemas.microsoft.com/office/drawing/2014/main" id="{2F8E8166-F530-4FEE-3132-276F680A9E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2005" y="1322145"/>
            <a:ext cx="3213100" cy="4191000"/>
          </a:xfrm>
          <a:prstGeom prst="rect">
            <a:avLst/>
          </a:prstGeom>
        </p:spPr>
      </p:pic>
    </p:spTree>
    <p:extLst>
      <p:ext uri="{BB962C8B-B14F-4D97-AF65-F5344CB8AC3E}">
        <p14:creationId xmlns:p14="http://schemas.microsoft.com/office/powerpoint/2010/main" val="2772645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 program&#10;&#10;AI-generated content may be incorrect.">
            <a:extLst>
              <a:ext uri="{FF2B5EF4-FFF2-40B4-BE49-F238E27FC236}">
                <a16:creationId xmlns:a16="http://schemas.microsoft.com/office/drawing/2014/main" id="{F2647234-DB93-8D5C-B1B8-4C9CD4BBF8D8}"/>
              </a:ext>
            </a:extLst>
          </p:cNvPr>
          <p:cNvPicPr>
            <a:picLocks noGrp="1" noChangeAspect="1"/>
          </p:cNvPicPr>
          <p:nvPr>
            <p:ph idx="1"/>
          </p:nvPr>
        </p:nvPicPr>
        <p:blipFill>
          <a:blip r:embed="rId3"/>
          <a:stretch>
            <a:fillRect/>
          </a:stretch>
        </p:blipFill>
        <p:spPr>
          <a:xfrm>
            <a:off x="403425" y="2228056"/>
            <a:ext cx="3495675" cy="3857625"/>
          </a:xfrm>
        </p:spPr>
      </p:pic>
      <p:pic>
        <p:nvPicPr>
          <p:cNvPr id="5" name="Picture 4" descr="A screenshot of a computer&#10;&#10;AI-generated content may be incorrect.">
            <a:extLst>
              <a:ext uri="{FF2B5EF4-FFF2-40B4-BE49-F238E27FC236}">
                <a16:creationId xmlns:a16="http://schemas.microsoft.com/office/drawing/2014/main" id="{7EFB0FE6-E63B-2FB2-B7A4-62F07131C454}"/>
              </a:ext>
            </a:extLst>
          </p:cNvPr>
          <p:cNvPicPr>
            <a:picLocks noChangeAspect="1"/>
          </p:cNvPicPr>
          <p:nvPr/>
        </p:nvPicPr>
        <p:blipFill>
          <a:blip r:embed="rId4"/>
          <a:stretch>
            <a:fillRect/>
          </a:stretch>
        </p:blipFill>
        <p:spPr>
          <a:xfrm>
            <a:off x="4217328" y="1031998"/>
            <a:ext cx="3333750" cy="5286375"/>
          </a:xfrm>
          <a:prstGeom prst="rect">
            <a:avLst/>
          </a:prstGeom>
        </p:spPr>
      </p:pic>
      <p:pic>
        <p:nvPicPr>
          <p:cNvPr id="6" name="Picture 5" descr="A diagram of a flowchart&#10;&#10;AI-generated content may be incorrect.">
            <a:extLst>
              <a:ext uri="{FF2B5EF4-FFF2-40B4-BE49-F238E27FC236}">
                <a16:creationId xmlns:a16="http://schemas.microsoft.com/office/drawing/2014/main" id="{73AD524C-BA5A-8C58-58CC-84BB7F6905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60794" y="1894681"/>
            <a:ext cx="3213100" cy="4191000"/>
          </a:xfrm>
          <a:prstGeom prst="rect">
            <a:avLst/>
          </a:prstGeom>
        </p:spPr>
      </p:pic>
      <p:sp>
        <p:nvSpPr>
          <p:cNvPr id="8" name="Title 7">
            <a:extLst>
              <a:ext uri="{FF2B5EF4-FFF2-40B4-BE49-F238E27FC236}">
                <a16:creationId xmlns:a16="http://schemas.microsoft.com/office/drawing/2014/main" id="{C31AC971-BD4A-09A1-935F-B7821652BDD0}"/>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5974620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08EA0-2FA9-5F38-8A3F-B5A7A7D0AF2B}"/>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85C66B4B-2834-F89C-4C79-D412B6D3CB59}"/>
              </a:ext>
            </a:extLst>
          </p:cNvPr>
          <p:cNvSpPr>
            <a:spLocks noGrp="1"/>
          </p:cNvSpPr>
          <p:nvPr>
            <p:ph idx="1"/>
          </p:nvPr>
        </p:nvSpPr>
        <p:spPr/>
        <p:txBody>
          <a:bodyPr vert="horz" lIns="91440" tIns="45720" rIns="91440" bIns="45720" rtlCol="0" anchor="t">
            <a:normAutofit/>
          </a:bodyPr>
          <a:lstStyle/>
          <a:p>
            <a:r>
              <a:rPr lang="en-US" dirty="0">
                <a:ea typeface="+mn-lt"/>
                <a:cs typeface="+mn-lt"/>
                <a:hlinkClick r:id="rId2"/>
              </a:rPr>
              <a:t>https://condor.depaul.edu/glancast/444class/docs/nfa2dfa.html</a:t>
            </a:r>
            <a:endParaRPr lang="en-US" dirty="0">
              <a:ea typeface="+mn-lt"/>
              <a:cs typeface="+mn-lt"/>
            </a:endParaRPr>
          </a:p>
          <a:p>
            <a:r>
              <a:rPr lang="en-US" dirty="0">
                <a:hlinkClick r:id="rId3"/>
              </a:rPr>
              <a:t>https://joeylemon.github.io/nfa-to-dfa/</a:t>
            </a:r>
            <a:endParaRPr lang="en-US" dirty="0"/>
          </a:p>
          <a:p>
            <a:r>
              <a:rPr lang="en-US">
                <a:hlinkClick r:id="rId4"/>
              </a:rPr>
              <a:t>https://drive.uqu.edu.sa/_/mskhayat/files/MySubjects/20189FS%20ComputationTheory/Introduction%20to%20the%20theory%20of%20computation_third%20edition%20-%20Michael%20Sipser.pdf</a:t>
            </a:r>
            <a:endParaRPr lang="en-US"/>
          </a:p>
          <a:p>
            <a:r>
              <a:rPr lang="en-US">
                <a:hlinkClick r:id="rId5"/>
              </a:rPr>
              <a:t>https://mrce.in/ebooks/Automata%20Theory,%20Languages,%20&amp;%20Computation%20Introduction%203rd%20Ed.pdf</a:t>
            </a:r>
            <a:endParaRPr lang="en-US"/>
          </a:p>
          <a:p>
            <a:r>
              <a:rPr lang="en-US"/>
              <a:t>Professor Ghosh Lecture 7</a:t>
            </a:r>
          </a:p>
          <a:p>
            <a:r>
              <a:rPr lang="en-US"/>
              <a:t>Repo: </a:t>
            </a:r>
            <a:r>
              <a:rPr lang="en-US">
                <a:ea typeface="+mn-lt"/>
                <a:cs typeface="+mn-lt"/>
                <a:hlinkClick r:id="rId6"/>
              </a:rPr>
              <a:t>https://github.com/wktipton/CS475G8</a:t>
            </a:r>
            <a:endParaRPr lang="en-US" dirty="0"/>
          </a:p>
          <a:p>
            <a:endParaRPr lang="en-US"/>
          </a:p>
        </p:txBody>
      </p:sp>
    </p:spTree>
    <p:extLst>
      <p:ext uri="{BB962C8B-B14F-4D97-AF65-F5344CB8AC3E}">
        <p14:creationId xmlns:p14="http://schemas.microsoft.com/office/powerpoint/2010/main" val="805306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C84C9-FFA1-29AB-402E-90232238D6D9}"/>
              </a:ext>
            </a:extLst>
          </p:cNvPr>
          <p:cNvSpPr>
            <a:spLocks noGrp="1"/>
          </p:cNvSpPr>
          <p:nvPr>
            <p:ph type="title"/>
          </p:nvPr>
        </p:nvSpPr>
        <p:spPr>
          <a:xfrm>
            <a:off x="1150276" y="408913"/>
            <a:ext cx="4174958" cy="1325562"/>
          </a:xfrm>
        </p:spPr>
        <p:txBody>
          <a:bodyPr/>
          <a:lstStyle/>
          <a:p>
            <a:r>
              <a:rPr lang="en-US" dirty="0"/>
              <a:t>Motivation</a:t>
            </a:r>
          </a:p>
        </p:txBody>
      </p:sp>
      <p:sp>
        <p:nvSpPr>
          <p:cNvPr id="3" name="Content Placeholder 2">
            <a:extLst>
              <a:ext uri="{FF2B5EF4-FFF2-40B4-BE49-F238E27FC236}">
                <a16:creationId xmlns:a16="http://schemas.microsoft.com/office/drawing/2014/main" id="{8029FFFD-905F-2BFB-D09F-3510D0745DD3}"/>
              </a:ext>
            </a:extLst>
          </p:cNvPr>
          <p:cNvSpPr>
            <a:spLocks noGrp="1"/>
          </p:cNvSpPr>
          <p:nvPr>
            <p:ph idx="1"/>
          </p:nvPr>
        </p:nvSpPr>
        <p:spPr>
          <a:xfrm>
            <a:off x="1260982" y="1838460"/>
            <a:ext cx="9422698" cy="4351337"/>
          </a:xfrm>
        </p:spPr>
        <p:txBody>
          <a:bodyPr>
            <a:normAutofit/>
          </a:bodyPr>
          <a:lstStyle/>
          <a:p>
            <a:r>
              <a:rPr lang="en-US" dirty="0"/>
              <a:t>NFAs can be easier to construct than DFAs.</a:t>
            </a:r>
          </a:p>
          <a:p>
            <a:pPr lvl="1"/>
            <a:r>
              <a:rPr lang="en-US" dirty="0"/>
              <a:t>They can take a step without reading an input symbol (epsilon).</a:t>
            </a:r>
          </a:p>
          <a:p>
            <a:pPr lvl="1"/>
            <a:r>
              <a:rPr lang="en-US" dirty="0"/>
              <a:t>They can transition to more than one state on a given symbol (non-determinism).</a:t>
            </a:r>
          </a:p>
          <a:p>
            <a:pPr lvl="1"/>
            <a:r>
              <a:rPr lang="en-US" dirty="0"/>
              <a:t>There is no need to visualize every transition.</a:t>
            </a:r>
          </a:p>
          <a:p>
            <a:r>
              <a:rPr lang="en-US" dirty="0"/>
              <a:t>DFAs can be more efficient to execute than NFAs.</a:t>
            </a:r>
          </a:p>
          <a:p>
            <a:pPr lvl="1"/>
            <a:r>
              <a:rPr lang="en-US" dirty="0"/>
              <a:t>DFAs have exactly one transition on an input, whereas NFAs can have multiple.</a:t>
            </a:r>
          </a:p>
          <a:p>
            <a:pPr lvl="1"/>
            <a:r>
              <a:rPr lang="en-US" dirty="0"/>
              <a:t>This means a DFA can process each input in constant time, and a string in </a:t>
            </a:r>
            <a:r>
              <a:rPr lang="en-US" i="1" dirty="0"/>
              <a:t>O(n)</a:t>
            </a:r>
            <a:r>
              <a:rPr lang="en-US" dirty="0"/>
              <a:t>.</a:t>
            </a:r>
          </a:p>
          <a:p>
            <a:pPr lvl="1"/>
            <a:r>
              <a:rPr lang="en-US" dirty="0"/>
              <a:t>Since we must compute multiple threads in an NFA, time complexity is exponential.</a:t>
            </a:r>
          </a:p>
        </p:txBody>
      </p:sp>
      <p:pic>
        <p:nvPicPr>
          <p:cNvPr id="5" name="Picture 4" descr="A diagram of a algorithm&#10;&#10;AI-generated content may be incorrect.">
            <a:extLst>
              <a:ext uri="{FF2B5EF4-FFF2-40B4-BE49-F238E27FC236}">
                <a16:creationId xmlns:a16="http://schemas.microsoft.com/office/drawing/2014/main" id="{3732E7D5-82F1-DE42-4EBC-06470A87AE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2410" y="4623319"/>
            <a:ext cx="3277057" cy="1581371"/>
          </a:xfrm>
          <a:prstGeom prst="rect">
            <a:avLst/>
          </a:prstGeom>
        </p:spPr>
      </p:pic>
      <p:pic>
        <p:nvPicPr>
          <p:cNvPr id="7" name="Picture 6" descr="A diagram of a diagram&#10;&#10;AI-generated content may be incorrect.">
            <a:extLst>
              <a:ext uri="{FF2B5EF4-FFF2-40B4-BE49-F238E27FC236}">
                <a16:creationId xmlns:a16="http://schemas.microsoft.com/office/drawing/2014/main" id="{5FFB028E-3EFB-74A5-DF45-21A7293D5B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0982" y="5088101"/>
            <a:ext cx="3486637" cy="724001"/>
          </a:xfrm>
          <a:prstGeom prst="rect">
            <a:avLst/>
          </a:prstGeom>
        </p:spPr>
      </p:pic>
      <p:pic>
        <p:nvPicPr>
          <p:cNvPr id="9" name="Picture 8" descr="A diagram of a algorithm&#10;&#10;AI-generated content may be incorrect.">
            <a:extLst>
              <a:ext uri="{FF2B5EF4-FFF2-40B4-BE49-F238E27FC236}">
                <a16:creationId xmlns:a16="http://schemas.microsoft.com/office/drawing/2014/main" id="{70BA3A42-0CA9-4FFC-DDEF-8667D0EEB4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19591" y="4875164"/>
            <a:ext cx="3877216" cy="1314633"/>
          </a:xfrm>
          <a:prstGeom prst="rect">
            <a:avLst/>
          </a:prstGeom>
        </p:spPr>
      </p:pic>
      <p:pic>
        <p:nvPicPr>
          <p:cNvPr id="11" name="Picture 10" descr="A diagram of a triangle with circles and arrows&#10;&#10;AI-generated content may be incorrect.">
            <a:extLst>
              <a:ext uri="{FF2B5EF4-FFF2-40B4-BE49-F238E27FC236}">
                <a16:creationId xmlns:a16="http://schemas.microsoft.com/office/drawing/2014/main" id="{DC098A0B-6F18-3664-13D3-0B9AB538181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75393" y="4652227"/>
            <a:ext cx="1514686" cy="1314633"/>
          </a:xfrm>
          <a:prstGeom prst="rect">
            <a:avLst/>
          </a:prstGeom>
        </p:spPr>
      </p:pic>
      <p:sp>
        <p:nvSpPr>
          <p:cNvPr id="30" name="Content Placeholder 2">
            <a:extLst>
              <a:ext uri="{FF2B5EF4-FFF2-40B4-BE49-F238E27FC236}">
                <a16:creationId xmlns:a16="http://schemas.microsoft.com/office/drawing/2014/main" id="{E6FAEF79-77AF-9E8E-74E1-310947D0E3A6}"/>
              </a:ext>
            </a:extLst>
          </p:cNvPr>
          <p:cNvSpPr txBox="1">
            <a:spLocks/>
          </p:cNvSpPr>
          <p:nvPr/>
        </p:nvSpPr>
        <p:spPr>
          <a:xfrm>
            <a:off x="6626555" y="1316518"/>
            <a:ext cx="3602259" cy="35213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endParaRPr lang="en-US" dirty="0"/>
          </a:p>
        </p:txBody>
      </p:sp>
      <p:sp>
        <p:nvSpPr>
          <p:cNvPr id="42" name="TextBox 41">
            <a:extLst>
              <a:ext uri="{FF2B5EF4-FFF2-40B4-BE49-F238E27FC236}">
                <a16:creationId xmlns:a16="http://schemas.microsoft.com/office/drawing/2014/main" id="{5A644662-3F5E-D838-FCAB-02ED8316234D}"/>
              </a:ext>
            </a:extLst>
          </p:cNvPr>
          <p:cNvSpPr txBox="1"/>
          <p:nvPr/>
        </p:nvSpPr>
        <p:spPr>
          <a:xfrm>
            <a:off x="1260982" y="6027821"/>
            <a:ext cx="3486637" cy="461665"/>
          </a:xfrm>
          <a:prstGeom prst="rect">
            <a:avLst/>
          </a:prstGeom>
          <a:noFill/>
        </p:spPr>
        <p:txBody>
          <a:bodyPr wrap="square" rtlCol="0">
            <a:spAutoFit/>
          </a:bodyPr>
          <a:lstStyle/>
          <a:p>
            <a:pPr algn="ctr"/>
            <a:r>
              <a:rPr lang="en-US" sz="1200" dirty="0"/>
              <a:t>NFA over {0, 1} accepting strings containing a 1 in the third position from the end.</a:t>
            </a:r>
          </a:p>
        </p:txBody>
      </p:sp>
      <p:sp>
        <p:nvSpPr>
          <p:cNvPr id="43" name="TextBox 42">
            <a:extLst>
              <a:ext uri="{FF2B5EF4-FFF2-40B4-BE49-F238E27FC236}">
                <a16:creationId xmlns:a16="http://schemas.microsoft.com/office/drawing/2014/main" id="{1B1FC108-E923-E69D-D823-46E1A679A8B1}"/>
              </a:ext>
            </a:extLst>
          </p:cNvPr>
          <p:cNvSpPr txBox="1"/>
          <p:nvPr/>
        </p:nvSpPr>
        <p:spPr>
          <a:xfrm>
            <a:off x="6272410" y="6193113"/>
            <a:ext cx="3400979" cy="461665"/>
          </a:xfrm>
          <a:prstGeom prst="rect">
            <a:avLst/>
          </a:prstGeom>
          <a:noFill/>
        </p:spPr>
        <p:txBody>
          <a:bodyPr wrap="square" rtlCol="0">
            <a:spAutoFit/>
          </a:bodyPr>
          <a:lstStyle/>
          <a:p>
            <a:pPr algn="ctr"/>
            <a:r>
              <a:rPr lang="en-US" sz="1200" dirty="0"/>
              <a:t>DFA over {0, 1} accepting strings containing a 1 in the third position from the end.</a:t>
            </a:r>
          </a:p>
        </p:txBody>
      </p:sp>
    </p:spTree>
    <p:extLst>
      <p:ext uri="{BB962C8B-B14F-4D97-AF65-F5344CB8AC3E}">
        <p14:creationId xmlns:p14="http://schemas.microsoft.com/office/powerpoint/2010/main" val="1338067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7"/>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42"/>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43"/>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5"/>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2" grpId="1"/>
      <p:bldP spid="43" grpId="0"/>
      <p:bldP spid="43"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FB255-0D15-4E37-C3B1-C09019006502}"/>
              </a:ext>
            </a:extLst>
          </p:cNvPr>
          <p:cNvSpPr>
            <a:spLocks noGrp="1"/>
          </p:cNvSpPr>
          <p:nvPr>
            <p:ph type="title"/>
          </p:nvPr>
        </p:nvSpPr>
        <p:spPr/>
        <p:txBody>
          <a:bodyPr/>
          <a:lstStyle/>
          <a:p>
            <a:r>
              <a:rPr lang="en-US"/>
              <a:t>Definitions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40EED2D-B07C-CE71-1F70-37CD3B1F1F18}"/>
                  </a:ext>
                </a:extLst>
              </p:cNvPr>
              <p:cNvSpPr>
                <a:spLocks noGrp="1"/>
              </p:cNvSpPr>
              <p:nvPr>
                <p:ph idx="1"/>
              </p:nvPr>
            </p:nvSpPr>
            <p:spPr>
              <a:xfrm>
                <a:off x="1261872" y="1940560"/>
                <a:ext cx="8595360" cy="4351337"/>
              </a:xfrm>
            </p:spPr>
            <p:txBody>
              <a:bodyPr/>
              <a:lstStyle/>
              <a:p>
                <a:r>
                  <a:rPr lang="en-US" dirty="0"/>
                  <a:t>Q’ = 2</a:t>
                </a:r>
                <a:r>
                  <a:rPr lang="en-US" baseline="30000" dirty="0"/>
                  <a:t>Q</a:t>
                </a:r>
              </a:p>
              <a:p>
                <a:pPr lvl="1"/>
                <a:r>
                  <a:rPr lang="en-US" dirty="0"/>
                  <a:t>In other words, the states of the DFA will be the powerset of the NFA states.</a:t>
                </a:r>
              </a:p>
              <a:p>
                <a:pPr lvl="1"/>
                <a:r>
                  <a:rPr lang="en-US" dirty="0"/>
                  <a:t>Examples: {q</a:t>
                </a:r>
                <a:r>
                  <a:rPr lang="en-US" baseline="-25000" dirty="0"/>
                  <a:t>1</a:t>
                </a:r>
                <a:r>
                  <a:rPr lang="en-US" dirty="0"/>
                  <a:t>}, {q</a:t>
                </a:r>
                <a:r>
                  <a:rPr lang="en-US" baseline="-25000" dirty="0"/>
                  <a:t>1</a:t>
                </a:r>
                <a:r>
                  <a:rPr lang="en-US" dirty="0"/>
                  <a:t>, q</a:t>
                </a:r>
                <a:r>
                  <a:rPr lang="en-US" baseline="-25000" dirty="0"/>
                  <a:t>2</a:t>
                </a:r>
                <a:r>
                  <a:rPr lang="en-US" dirty="0"/>
                  <a:t>}, ∅</a:t>
                </a:r>
              </a:p>
              <a:p>
                <a:pPr lvl="1"/>
                <a:r>
                  <a:rPr lang="en-US" dirty="0"/>
                  <a:t>Although the states of the DFA are written like a set, they should be interpreted as a single symbol.</a:t>
                </a:r>
              </a:p>
              <a:p>
                <a:r>
                  <a:rPr lang="el-GR" dirty="0"/>
                  <a:t>δ</a:t>
                </a:r>
                <a:r>
                  <a:rPr lang="en-US" baseline="-25000" dirty="0"/>
                  <a:t>D</a:t>
                </a:r>
                <a:r>
                  <a:rPr lang="en-US" dirty="0"/>
                  <a:t>({q</a:t>
                </a:r>
                <a:r>
                  <a:rPr lang="en-US" baseline="-25000" dirty="0"/>
                  <a:t>1</a:t>
                </a:r>
                <a:r>
                  <a:rPr lang="en-US" dirty="0"/>
                  <a:t>,…,</a:t>
                </a:r>
                <a:r>
                  <a:rPr lang="en-US" dirty="0" err="1"/>
                  <a:t>q</a:t>
                </a:r>
                <a:r>
                  <a:rPr lang="en-US" baseline="-25000" dirty="0" err="1"/>
                  <a:t>k</a:t>
                </a:r>
                <a:r>
                  <a:rPr lang="en-US" dirty="0"/>
                  <a:t>}, a) =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𝑘</m:t>
                        </m:r>
                      </m:sup>
                      <m:e>
                        <m:r>
                          <m:rPr>
                            <m:nor/>
                          </m:rPr>
                          <a:rPr lang="el-GR" dirty="0"/>
                          <m:t>δ</m:t>
                        </m:r>
                      </m:e>
                    </m:nary>
                  </m:oMath>
                </a14:m>
                <a:r>
                  <a:rPr lang="en-US" baseline="-25000" dirty="0"/>
                  <a:t>N</a:t>
                </a:r>
                <a:r>
                  <a:rPr lang="en-US" dirty="0"/>
                  <a:t>(q</a:t>
                </a:r>
                <a:r>
                  <a:rPr lang="en-US" baseline="-25000" dirty="0"/>
                  <a:t>i</a:t>
                </a:r>
                <a:r>
                  <a:rPr lang="en-US" dirty="0"/>
                  <a:t>, a)</a:t>
                </a:r>
              </a:p>
              <a:p>
                <a:pPr lvl="1"/>
                <a:r>
                  <a:rPr lang="en-US" dirty="0"/>
                  <a:t>The transition of the DFA state {q</a:t>
                </a:r>
                <a:r>
                  <a:rPr lang="en-US" baseline="-25000" dirty="0"/>
                  <a:t>1</a:t>
                </a:r>
                <a:r>
                  <a:rPr lang="en-US" dirty="0"/>
                  <a:t>,…,</a:t>
                </a:r>
                <a:r>
                  <a:rPr lang="en-US" dirty="0" err="1"/>
                  <a:t>q</a:t>
                </a:r>
                <a:r>
                  <a:rPr lang="en-US" baseline="-25000" dirty="0" err="1"/>
                  <a:t>k</a:t>
                </a:r>
                <a:r>
                  <a:rPr lang="en-US" dirty="0"/>
                  <a:t>} on an input ‘a’ is all the states transitioned to by the NFA on all the states q</a:t>
                </a:r>
                <a:r>
                  <a:rPr lang="en-US" baseline="-25000" dirty="0"/>
                  <a:t>1</a:t>
                </a:r>
                <a:r>
                  <a:rPr lang="en-US" dirty="0"/>
                  <a:t>,…,</a:t>
                </a:r>
                <a:r>
                  <a:rPr lang="en-US" dirty="0" err="1"/>
                  <a:t>q</a:t>
                </a:r>
                <a:r>
                  <a:rPr lang="en-US" baseline="-25000" dirty="0" err="1"/>
                  <a:t>k</a:t>
                </a:r>
                <a:r>
                  <a:rPr lang="en-US" baseline="-25000" dirty="0"/>
                  <a:t> </a:t>
                </a:r>
                <a:r>
                  <a:rPr lang="en-US" dirty="0"/>
                  <a:t>on the same input ‘a’.</a:t>
                </a:r>
              </a:p>
              <a:p>
                <a:r>
                  <a:rPr lang="el-GR" dirty="0"/>
                  <a:t>ε</a:t>
                </a:r>
                <a:r>
                  <a:rPr lang="en-US" dirty="0"/>
                  <a:t>-closure</a:t>
                </a:r>
              </a:p>
              <a:p>
                <a:pPr lvl="1"/>
                <a:r>
                  <a:rPr lang="en-US" dirty="0"/>
                  <a:t>The set of all states reachable from a state following only </a:t>
                </a:r>
                <a:r>
                  <a:rPr lang="el-GR" dirty="0"/>
                  <a:t>ε</a:t>
                </a:r>
                <a:r>
                  <a:rPr lang="en-US" dirty="0"/>
                  <a:t> transitions.</a:t>
                </a:r>
              </a:p>
              <a:p>
                <a:pPr lvl="1"/>
                <a:r>
                  <a:rPr lang="en-US" dirty="0"/>
                  <a:t>Example: CL(A) = {A} and CL(E) = {B, C, D, E}.</a:t>
                </a:r>
              </a:p>
              <a:p>
                <a:pPr lvl="1"/>
                <a:endParaRPr lang="en-US" dirty="0"/>
              </a:p>
            </p:txBody>
          </p:sp>
        </mc:Choice>
        <mc:Fallback>
          <p:sp>
            <p:nvSpPr>
              <p:cNvPr id="3" name="Content Placeholder 2">
                <a:extLst>
                  <a:ext uri="{FF2B5EF4-FFF2-40B4-BE49-F238E27FC236}">
                    <a16:creationId xmlns:a16="http://schemas.microsoft.com/office/drawing/2014/main" id="{140EED2D-B07C-CE71-1F70-37CD3B1F1F18}"/>
                  </a:ext>
                </a:extLst>
              </p:cNvPr>
              <p:cNvSpPr>
                <a:spLocks noGrp="1" noRot="1" noChangeAspect="1" noMove="1" noResize="1" noEditPoints="1" noAdjustHandles="1" noChangeArrowheads="1" noChangeShapeType="1" noTextEdit="1"/>
              </p:cNvSpPr>
              <p:nvPr>
                <p:ph idx="1"/>
              </p:nvPr>
            </p:nvSpPr>
            <p:spPr>
              <a:xfrm>
                <a:off x="1261872" y="1940560"/>
                <a:ext cx="8595360" cy="4351337"/>
              </a:xfrm>
              <a:blipFill>
                <a:blip r:embed="rId3"/>
                <a:stretch>
                  <a:fillRect l="-147" t="-872" r="-885"/>
                </a:stretch>
              </a:blipFill>
            </p:spPr>
            <p:txBody>
              <a:bodyPr/>
              <a:lstStyle/>
              <a:p>
                <a:r>
                  <a:rPr lang="en-US">
                    <a:noFill/>
                  </a:rPr>
                  <a:t> </a:t>
                </a:r>
              </a:p>
            </p:txBody>
          </p:sp>
        </mc:Fallback>
      </mc:AlternateContent>
      <p:pic>
        <p:nvPicPr>
          <p:cNvPr id="5" name="Picture 4" descr="A diagram of a network&#10;&#10;AI-generated content may be incorrect.">
            <a:extLst>
              <a:ext uri="{FF2B5EF4-FFF2-40B4-BE49-F238E27FC236}">
                <a16:creationId xmlns:a16="http://schemas.microsoft.com/office/drawing/2014/main" id="{E23C943C-1264-8B9B-56B4-288AE89F90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0145" y="5220349"/>
            <a:ext cx="2495898" cy="1552792"/>
          </a:xfrm>
          <a:prstGeom prst="rect">
            <a:avLst/>
          </a:prstGeom>
        </p:spPr>
      </p:pic>
    </p:spTree>
    <p:extLst>
      <p:ext uri="{BB962C8B-B14F-4D97-AF65-F5344CB8AC3E}">
        <p14:creationId xmlns:p14="http://schemas.microsoft.com/office/powerpoint/2010/main" val="405864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51F-F6DF-CEC8-33A7-6B6667562CD6}"/>
              </a:ext>
            </a:extLst>
          </p:cNvPr>
          <p:cNvSpPr>
            <a:spLocks noGrp="1"/>
          </p:cNvSpPr>
          <p:nvPr>
            <p:ph type="title"/>
          </p:nvPr>
        </p:nvSpPr>
        <p:spPr/>
        <p:txBody>
          <a:bodyPr/>
          <a:lstStyle/>
          <a:p>
            <a:r>
              <a:rPr lang="en-US"/>
              <a:t>Algorithm</a:t>
            </a:r>
          </a:p>
        </p:txBody>
      </p:sp>
      <p:sp>
        <p:nvSpPr>
          <p:cNvPr id="3" name="Content Placeholder 2">
            <a:extLst>
              <a:ext uri="{FF2B5EF4-FFF2-40B4-BE49-F238E27FC236}">
                <a16:creationId xmlns:a16="http://schemas.microsoft.com/office/drawing/2014/main" id="{46E91481-AB73-8019-07BA-0CE3955664BB}"/>
              </a:ext>
            </a:extLst>
          </p:cNvPr>
          <p:cNvSpPr>
            <a:spLocks noGrp="1"/>
          </p:cNvSpPr>
          <p:nvPr>
            <p:ph idx="1"/>
          </p:nvPr>
        </p:nvSpPr>
        <p:spPr/>
        <p:txBody>
          <a:bodyPr/>
          <a:lstStyle/>
          <a:p>
            <a:r>
              <a:rPr lang="en-US" dirty="0"/>
              <a:t>Step 1: Define an NFA.</a:t>
            </a:r>
          </a:p>
          <a:p>
            <a:r>
              <a:rPr lang="en-US" dirty="0"/>
              <a:t>Step 2: Make a table of states and transitions. </a:t>
            </a:r>
          </a:p>
          <a:p>
            <a:pPr lvl="1"/>
            <a:r>
              <a:rPr lang="en-US" dirty="0"/>
              <a:t>Start by adding the start state, mark it appropriately, and add its transitions as the first row. Add states transitioned to from start state as next rows in the table. Iterate until no new states are transitioned to.</a:t>
            </a:r>
          </a:p>
          <a:p>
            <a:pPr lvl="1"/>
            <a:r>
              <a:rPr lang="en-US" dirty="0"/>
              <a:t>If there are epsilon transitions in the NFA, define states and transitions as their epsilon-closure.</a:t>
            </a:r>
          </a:p>
          <a:p>
            <a:pPr lvl="1"/>
            <a:r>
              <a:rPr lang="en-US" dirty="0"/>
              <a:t>Any subset that contains a final state from the NFA is marked as a final state.</a:t>
            </a:r>
          </a:p>
          <a:p>
            <a:r>
              <a:rPr lang="en-US" dirty="0"/>
              <a:t>Step 3: Use the transition table to create a DFA.</a:t>
            </a:r>
          </a:p>
        </p:txBody>
      </p:sp>
    </p:spTree>
    <p:extLst>
      <p:ext uri="{BB962C8B-B14F-4D97-AF65-F5344CB8AC3E}">
        <p14:creationId xmlns:p14="http://schemas.microsoft.com/office/powerpoint/2010/main" val="152644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DFDB8-5920-8655-C197-62DBA33595DD}"/>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2004278F-4C19-0DC5-41B2-56B6C77A1FF6}"/>
              </a:ext>
            </a:extLst>
          </p:cNvPr>
          <p:cNvSpPr>
            <a:spLocks noGrp="1"/>
          </p:cNvSpPr>
          <p:nvPr>
            <p:ph idx="1"/>
          </p:nvPr>
        </p:nvSpPr>
        <p:spPr/>
        <p:txBody>
          <a:bodyPr vert="horz" lIns="91440" tIns="45720" rIns="91440" bIns="45720" rtlCol="0" anchor="t">
            <a:normAutofit/>
          </a:bodyPr>
          <a:lstStyle/>
          <a:p>
            <a:r>
              <a:rPr lang="en-US"/>
              <a:t>Code files:</a:t>
            </a:r>
          </a:p>
          <a:p>
            <a:pPr lvl="1">
              <a:buFont typeface="Courier New" pitchFamily="34" charset="0"/>
              <a:buChar char="o"/>
            </a:pPr>
            <a:r>
              <a:rPr lang="en-US" spc="10">
                <a:solidFill>
                  <a:srgbClr val="000000"/>
                </a:solidFill>
              </a:rPr>
              <a:t>nfa.py</a:t>
            </a:r>
          </a:p>
          <a:p>
            <a:pPr lvl="1">
              <a:buFont typeface="Courier New" pitchFamily="34" charset="0"/>
              <a:buChar char="o"/>
            </a:pPr>
            <a:r>
              <a:rPr lang="en-US" spc="10">
                <a:solidFill>
                  <a:srgbClr val="000000"/>
                </a:solidFill>
              </a:rPr>
              <a:t>dfa.py</a:t>
            </a:r>
          </a:p>
          <a:p>
            <a:pPr lvl="1">
              <a:buFont typeface="Courier New" pitchFamily="34" charset="0"/>
              <a:buChar char="o"/>
            </a:pPr>
            <a:r>
              <a:rPr lang="en-US" spc="10">
                <a:solidFill>
                  <a:srgbClr val="000000"/>
                </a:solidFill>
              </a:rPr>
              <a:t>convert.py</a:t>
            </a:r>
          </a:p>
          <a:p>
            <a:pPr lvl="1">
              <a:buFont typeface="Courier New" pitchFamily="34" charset="0"/>
              <a:buChar char="o"/>
            </a:pPr>
            <a:r>
              <a:rPr lang="en-US" spc="10">
                <a:solidFill>
                  <a:srgbClr val="000000"/>
                </a:solidFill>
              </a:rPr>
              <a:t>dfa_graph.py</a:t>
            </a:r>
          </a:p>
          <a:p>
            <a:pPr lvl="1">
              <a:buFont typeface="Courier New" pitchFamily="34" charset="0"/>
              <a:buChar char="o"/>
            </a:pPr>
            <a:r>
              <a:rPr lang="en-US" spc="10">
                <a:solidFill>
                  <a:srgbClr val="000000"/>
                </a:solidFill>
              </a:rPr>
              <a:t>main.py</a:t>
            </a:r>
          </a:p>
          <a:p>
            <a:pPr lvl="1">
              <a:buFont typeface="Courier New" pitchFamily="34" charset="0"/>
              <a:buChar char="o"/>
            </a:pPr>
            <a:r>
              <a:rPr lang="en-US" spc="10" err="1">
                <a:solidFill>
                  <a:srgbClr val="000000"/>
                </a:solidFill>
              </a:rPr>
              <a:t>Makefile</a:t>
            </a:r>
          </a:p>
          <a:p>
            <a:pPr lvl="1">
              <a:buFont typeface="Courier New" pitchFamily="34" charset="0"/>
              <a:buChar char="o"/>
            </a:pPr>
            <a:r>
              <a:rPr lang="en-US" spc="10">
                <a:solidFill>
                  <a:srgbClr val="000000"/>
                </a:solidFill>
              </a:rPr>
              <a:t>nfa_parser.py</a:t>
            </a:r>
          </a:p>
          <a:p>
            <a:pPr lvl="1">
              <a:buFont typeface="Courier New" pitchFamily="34" charset="0"/>
              <a:buChar char="o"/>
            </a:pPr>
            <a:endParaRPr lang="en-US" spc="10">
              <a:solidFill>
                <a:srgbClr val="000000"/>
              </a:solidFill>
            </a:endParaRPr>
          </a:p>
        </p:txBody>
      </p:sp>
    </p:spTree>
    <p:extLst>
      <p:ext uri="{BB962C8B-B14F-4D97-AF65-F5344CB8AC3E}">
        <p14:creationId xmlns:p14="http://schemas.microsoft.com/office/powerpoint/2010/main" val="1506618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1763D96-5846-9340-3CF1-8B84B40E0FAF}"/>
              </a:ext>
            </a:extLst>
          </p:cNvPr>
          <p:cNvSpPr txBox="1"/>
          <p:nvPr/>
        </p:nvSpPr>
        <p:spPr>
          <a:xfrm>
            <a:off x="187556" y="2985271"/>
            <a:ext cx="10932970" cy="3719866"/>
          </a:xfrm>
          <a:prstGeom prst="rect">
            <a:avLst/>
          </a:prstGeom>
          <a:solidFill>
            <a:schemeClr val="bg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9" name="TextBox 8">
            <a:extLst>
              <a:ext uri="{FF2B5EF4-FFF2-40B4-BE49-F238E27FC236}">
                <a16:creationId xmlns:a16="http://schemas.microsoft.com/office/drawing/2014/main" id="{EDCB2A76-0490-5430-46BA-3850D47D7530}"/>
              </a:ext>
            </a:extLst>
          </p:cNvPr>
          <p:cNvSpPr txBox="1"/>
          <p:nvPr/>
        </p:nvSpPr>
        <p:spPr>
          <a:xfrm>
            <a:off x="187556" y="984670"/>
            <a:ext cx="10936879" cy="1822993"/>
          </a:xfrm>
          <a:prstGeom prst="rect">
            <a:avLst/>
          </a:prstGeom>
          <a:solidFill>
            <a:schemeClr val="bg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2" name="Title 1">
            <a:extLst>
              <a:ext uri="{FF2B5EF4-FFF2-40B4-BE49-F238E27FC236}">
                <a16:creationId xmlns:a16="http://schemas.microsoft.com/office/drawing/2014/main" id="{C6A7D95A-C54C-7765-04A7-1D5D222AB26B}"/>
              </a:ext>
            </a:extLst>
          </p:cNvPr>
          <p:cNvSpPr>
            <a:spLocks noGrp="1"/>
          </p:cNvSpPr>
          <p:nvPr>
            <p:ph type="title"/>
          </p:nvPr>
        </p:nvSpPr>
        <p:spPr>
          <a:xfrm>
            <a:off x="183349" y="119575"/>
            <a:ext cx="9692640" cy="727686"/>
          </a:xfrm>
        </p:spPr>
        <p:txBody>
          <a:bodyPr/>
          <a:lstStyle/>
          <a:p>
            <a:r>
              <a:rPr lang="en-US"/>
              <a:t>nfa.py</a:t>
            </a:r>
          </a:p>
        </p:txBody>
      </p:sp>
      <p:pic>
        <p:nvPicPr>
          <p:cNvPr id="4" name="Content Placeholder 3" descr="A screen shot of a computer&#10;&#10;AI-generated content may be incorrect.">
            <a:extLst>
              <a:ext uri="{FF2B5EF4-FFF2-40B4-BE49-F238E27FC236}">
                <a16:creationId xmlns:a16="http://schemas.microsoft.com/office/drawing/2014/main" id="{24798844-6E2F-ECCD-98C7-5AA1EA818689}"/>
              </a:ext>
            </a:extLst>
          </p:cNvPr>
          <p:cNvPicPr>
            <a:picLocks noGrp="1" noChangeAspect="1"/>
          </p:cNvPicPr>
          <p:nvPr>
            <p:ph idx="1"/>
          </p:nvPr>
        </p:nvPicPr>
        <p:blipFill>
          <a:blip r:embed="rId3"/>
          <a:stretch>
            <a:fillRect/>
          </a:stretch>
        </p:blipFill>
        <p:spPr>
          <a:xfrm>
            <a:off x="351575" y="1248080"/>
            <a:ext cx="6477000" cy="1339362"/>
          </a:xfrm>
        </p:spPr>
      </p:pic>
      <p:pic>
        <p:nvPicPr>
          <p:cNvPr id="5" name="Picture 4" descr="A screen shot of a computer program&#10;&#10;AI-generated content may be incorrect.">
            <a:extLst>
              <a:ext uri="{FF2B5EF4-FFF2-40B4-BE49-F238E27FC236}">
                <a16:creationId xmlns:a16="http://schemas.microsoft.com/office/drawing/2014/main" id="{AA911F56-19F3-3DE2-65B9-DBAD2DC0DBBE}"/>
              </a:ext>
            </a:extLst>
          </p:cNvPr>
          <p:cNvPicPr>
            <a:picLocks noChangeAspect="1"/>
          </p:cNvPicPr>
          <p:nvPr/>
        </p:nvPicPr>
        <p:blipFill>
          <a:blip r:embed="rId4"/>
          <a:stretch>
            <a:fillRect/>
          </a:stretch>
        </p:blipFill>
        <p:spPr>
          <a:xfrm>
            <a:off x="348762" y="3431931"/>
            <a:ext cx="6477000" cy="2655277"/>
          </a:xfrm>
          <a:prstGeom prst="rect">
            <a:avLst/>
          </a:prstGeom>
        </p:spPr>
      </p:pic>
      <p:sp>
        <p:nvSpPr>
          <p:cNvPr id="6" name="TextBox 5">
            <a:extLst>
              <a:ext uri="{FF2B5EF4-FFF2-40B4-BE49-F238E27FC236}">
                <a16:creationId xmlns:a16="http://schemas.microsoft.com/office/drawing/2014/main" id="{533EA8E2-AF06-8381-7672-F5C734A887F5}"/>
              </a:ext>
            </a:extLst>
          </p:cNvPr>
          <p:cNvSpPr txBox="1"/>
          <p:nvPr/>
        </p:nvSpPr>
        <p:spPr>
          <a:xfrm>
            <a:off x="6826588" y="1246266"/>
            <a:ext cx="450490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Defines the NFA structure: </a:t>
            </a:r>
          </a:p>
          <a:p>
            <a:pPr marL="285750" indent="-285750">
              <a:buFont typeface="Arial"/>
              <a:buChar char="•"/>
            </a:pPr>
            <a:r>
              <a:rPr lang="en-US" dirty="0"/>
              <a:t>states, language, transitions, start state, and accepting states.</a:t>
            </a:r>
          </a:p>
        </p:txBody>
      </p:sp>
      <p:sp>
        <p:nvSpPr>
          <p:cNvPr id="8" name="TextBox 7">
            <a:extLst>
              <a:ext uri="{FF2B5EF4-FFF2-40B4-BE49-F238E27FC236}">
                <a16:creationId xmlns:a16="http://schemas.microsoft.com/office/drawing/2014/main" id="{1E4D7FC1-AD9A-3034-8071-6B08FCB42071}"/>
              </a:ext>
            </a:extLst>
          </p:cNvPr>
          <p:cNvSpPr txBox="1"/>
          <p:nvPr/>
        </p:nvSpPr>
        <p:spPr>
          <a:xfrm>
            <a:off x="6963327" y="3879636"/>
            <a:ext cx="398539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Computes all the states reachable via </a:t>
            </a:r>
            <a:r>
              <a:rPr lang="en-US">
                <a:ea typeface="+mn-lt"/>
                <a:cs typeface="+mn-lt"/>
              </a:rPr>
              <a:t>ε-transitions. This is used to define DFA states when the NFA includes ε.</a:t>
            </a:r>
            <a:endParaRPr lang="en-US"/>
          </a:p>
        </p:txBody>
      </p:sp>
    </p:spTree>
    <p:extLst>
      <p:ext uri="{BB962C8B-B14F-4D97-AF65-F5344CB8AC3E}">
        <p14:creationId xmlns:p14="http://schemas.microsoft.com/office/powerpoint/2010/main" val="242413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F50AB01-0D06-77C7-4F49-ACD172B55DA3}"/>
              </a:ext>
            </a:extLst>
          </p:cNvPr>
          <p:cNvSpPr txBox="1"/>
          <p:nvPr/>
        </p:nvSpPr>
        <p:spPr>
          <a:xfrm>
            <a:off x="199282" y="1453561"/>
            <a:ext cx="8057082" cy="3735454"/>
          </a:xfrm>
          <a:prstGeom prst="rect">
            <a:avLst/>
          </a:prstGeom>
          <a:solidFill>
            <a:schemeClr val="bg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2" name="Title 1">
            <a:extLst>
              <a:ext uri="{FF2B5EF4-FFF2-40B4-BE49-F238E27FC236}">
                <a16:creationId xmlns:a16="http://schemas.microsoft.com/office/drawing/2014/main" id="{2725702F-B636-2F60-1018-62DA73C339FE}"/>
              </a:ext>
            </a:extLst>
          </p:cNvPr>
          <p:cNvSpPr>
            <a:spLocks noGrp="1"/>
          </p:cNvSpPr>
          <p:nvPr>
            <p:ph type="title"/>
          </p:nvPr>
        </p:nvSpPr>
        <p:spPr>
          <a:xfrm>
            <a:off x="206795" y="400929"/>
            <a:ext cx="9680917" cy="833193"/>
          </a:xfrm>
        </p:spPr>
        <p:txBody>
          <a:bodyPr/>
          <a:lstStyle/>
          <a:p>
            <a:r>
              <a:rPr lang="en-US"/>
              <a:t>nfa.py continued</a:t>
            </a:r>
          </a:p>
        </p:txBody>
      </p:sp>
      <p:pic>
        <p:nvPicPr>
          <p:cNvPr id="4" name="Content Placeholder 3" descr="A screen shot of a computer&#10;&#10;AI-generated content may be incorrect.">
            <a:extLst>
              <a:ext uri="{FF2B5EF4-FFF2-40B4-BE49-F238E27FC236}">
                <a16:creationId xmlns:a16="http://schemas.microsoft.com/office/drawing/2014/main" id="{1D43F735-E683-1C61-8A8E-7F7E7788E98B}"/>
              </a:ext>
            </a:extLst>
          </p:cNvPr>
          <p:cNvPicPr>
            <a:picLocks noGrp="1" noChangeAspect="1"/>
          </p:cNvPicPr>
          <p:nvPr>
            <p:ph idx="1"/>
          </p:nvPr>
        </p:nvPicPr>
        <p:blipFill>
          <a:blip r:embed="rId3"/>
          <a:stretch>
            <a:fillRect/>
          </a:stretch>
        </p:blipFill>
        <p:spPr>
          <a:xfrm>
            <a:off x="360733" y="1915562"/>
            <a:ext cx="7115175" cy="1504950"/>
          </a:xfrm>
        </p:spPr>
      </p:pic>
      <p:sp>
        <p:nvSpPr>
          <p:cNvPr id="6" name="TextBox 5">
            <a:extLst>
              <a:ext uri="{FF2B5EF4-FFF2-40B4-BE49-F238E27FC236}">
                <a16:creationId xmlns:a16="http://schemas.microsoft.com/office/drawing/2014/main" id="{BBE34FE4-0A30-BE1D-7467-D91188E61E0B}"/>
              </a:ext>
            </a:extLst>
          </p:cNvPr>
          <p:cNvSpPr txBox="1"/>
          <p:nvPr/>
        </p:nvSpPr>
        <p:spPr>
          <a:xfrm>
            <a:off x="358605" y="3721931"/>
            <a:ext cx="611791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This function finds all states reachable on a given input symbol from a set of states</a:t>
            </a:r>
          </a:p>
          <a:p>
            <a:pPr marL="285750" indent="-285750">
              <a:buFont typeface="Arial"/>
              <a:buChar char="•"/>
            </a:pPr>
            <a:r>
              <a:rPr lang="en-US">
                <a:ea typeface="+mn-lt"/>
                <a:cs typeface="+mn-lt"/>
              </a:rPr>
              <a:t>δ(q, a) in NFA formal definition</a:t>
            </a:r>
            <a:endParaRPr lang="en-US"/>
          </a:p>
        </p:txBody>
      </p:sp>
    </p:spTree>
    <p:extLst>
      <p:ext uri="{BB962C8B-B14F-4D97-AF65-F5344CB8AC3E}">
        <p14:creationId xmlns:p14="http://schemas.microsoft.com/office/powerpoint/2010/main" val="1800328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750AD-D46B-901D-0B1F-FD6A82C7ECF9}"/>
              </a:ext>
            </a:extLst>
          </p:cNvPr>
          <p:cNvSpPr>
            <a:spLocks noGrp="1"/>
          </p:cNvSpPr>
          <p:nvPr>
            <p:ph type="title"/>
          </p:nvPr>
        </p:nvSpPr>
        <p:spPr>
          <a:xfrm>
            <a:off x="710887" y="400929"/>
            <a:ext cx="9692640" cy="844916"/>
          </a:xfrm>
        </p:spPr>
        <p:txBody>
          <a:bodyPr/>
          <a:lstStyle/>
          <a:p>
            <a:r>
              <a:rPr lang="en-US"/>
              <a:t>dfa.py</a:t>
            </a:r>
          </a:p>
        </p:txBody>
      </p:sp>
      <p:pic>
        <p:nvPicPr>
          <p:cNvPr id="4" name="Content Placeholder 3" descr="A screen shot of a computer&#10;&#10;AI-generated content may be incorrect.">
            <a:extLst>
              <a:ext uri="{FF2B5EF4-FFF2-40B4-BE49-F238E27FC236}">
                <a16:creationId xmlns:a16="http://schemas.microsoft.com/office/drawing/2014/main" id="{F61D089E-E322-F047-DAE7-7E40B9DFB2F5}"/>
              </a:ext>
            </a:extLst>
          </p:cNvPr>
          <p:cNvPicPr>
            <a:picLocks noGrp="1" noChangeAspect="1"/>
          </p:cNvPicPr>
          <p:nvPr>
            <p:ph idx="1"/>
          </p:nvPr>
        </p:nvPicPr>
        <p:blipFill>
          <a:blip r:embed="rId3"/>
          <a:stretch>
            <a:fillRect/>
          </a:stretch>
        </p:blipFill>
        <p:spPr>
          <a:xfrm>
            <a:off x="710227" y="1713706"/>
            <a:ext cx="8315325" cy="1838325"/>
          </a:xfrm>
        </p:spPr>
      </p:pic>
      <p:sp>
        <p:nvSpPr>
          <p:cNvPr id="6" name="TextBox 5">
            <a:extLst>
              <a:ext uri="{FF2B5EF4-FFF2-40B4-BE49-F238E27FC236}">
                <a16:creationId xmlns:a16="http://schemas.microsoft.com/office/drawing/2014/main" id="{54DC3E22-F05A-801E-3BC3-C0BE05F2271A}"/>
              </a:ext>
            </a:extLst>
          </p:cNvPr>
          <p:cNvSpPr txBox="1"/>
          <p:nvPr/>
        </p:nvSpPr>
        <p:spPr>
          <a:xfrm>
            <a:off x="714724" y="3983810"/>
            <a:ext cx="567626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Simple structure to hold DFA states, transitions, and accept states</a:t>
            </a:r>
          </a:p>
        </p:txBody>
      </p:sp>
    </p:spTree>
    <p:extLst>
      <p:ext uri="{BB962C8B-B14F-4D97-AF65-F5344CB8AC3E}">
        <p14:creationId xmlns:p14="http://schemas.microsoft.com/office/powerpoint/2010/main" val="387032405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10133</TotalTime>
  <Words>1369</Words>
  <Application>Microsoft Macintosh PowerPoint</Application>
  <PresentationFormat>Widescreen</PresentationFormat>
  <Paragraphs>193</Paragraphs>
  <Slides>22</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Cambria Math</vt:lpstr>
      <vt:lpstr>Century Schoolbook</vt:lpstr>
      <vt:lpstr>Courier New</vt:lpstr>
      <vt:lpstr>Wingdings 2</vt:lpstr>
      <vt:lpstr>View</vt:lpstr>
      <vt:lpstr>Subset Construction</vt:lpstr>
      <vt:lpstr>Problem Statement</vt:lpstr>
      <vt:lpstr>Motivation</vt:lpstr>
      <vt:lpstr>Definitions</vt:lpstr>
      <vt:lpstr>Algorithm</vt:lpstr>
      <vt:lpstr>Implementation</vt:lpstr>
      <vt:lpstr>nfa.py</vt:lpstr>
      <vt:lpstr>nfa.py continued</vt:lpstr>
      <vt:lpstr>dfa.py</vt:lpstr>
      <vt:lpstr>convert.py</vt:lpstr>
      <vt:lpstr>dfa_graph.py</vt:lpstr>
      <vt:lpstr>main.py</vt:lpstr>
      <vt:lpstr>Makefile</vt:lpstr>
      <vt:lpstr>How an NFA is defined in Code </vt:lpstr>
      <vt:lpstr>DFA Output</vt:lpstr>
      <vt:lpstr>Experiments</vt:lpstr>
      <vt:lpstr>PowerPoint Presentation</vt:lpstr>
      <vt:lpstr>PowerPoint Presentation</vt:lpstr>
      <vt:lpstr>Experiments</vt:lpstr>
      <vt:lpstr>PowerPoint Presentation</vt:lpstr>
      <vt:lpstr>PowerPoint Presentation</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Noah Morgans</cp:lastModifiedBy>
  <cp:revision>3</cp:revision>
  <dcterms:created xsi:type="dcterms:W3CDTF">2025-03-24T16:04:37Z</dcterms:created>
  <dcterms:modified xsi:type="dcterms:W3CDTF">2025-04-14T17:51:48Z</dcterms:modified>
</cp:coreProperties>
</file>