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3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Impact of Agri-Food Sector on Climate Change – Analysis &amp;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Prepared by </a:t>
            </a:r>
            <a:r>
              <a:rPr lang="en-ZA" dirty="0"/>
              <a:t>Stephanie Austin &amp; Willie Foster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Stability Across Folds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7472" y="1417638"/>
            <a:ext cx="2011679" cy="3126930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1400" dirty="0"/>
              <a:t>Random Forest importance tested across CV folds</a:t>
            </a:r>
          </a:p>
          <a:p>
            <a:pPr>
              <a:defRPr sz="1800"/>
            </a:pPr>
            <a:r>
              <a:rPr sz="1400" dirty="0"/>
              <a:t>Consistent top drivers: manure, </a:t>
            </a:r>
            <a:r>
              <a:rPr sz="1400" dirty="0" err="1"/>
              <a:t>fertilisers</a:t>
            </a:r>
            <a:r>
              <a:rPr sz="1400" dirty="0"/>
              <a:t>, retail</a:t>
            </a:r>
          </a:p>
          <a:p>
            <a:pPr>
              <a:defRPr sz="1800"/>
            </a:pPr>
            <a:r>
              <a:rPr sz="1400" dirty="0"/>
              <a:t>Low variability = reliable predictors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8F8620-E7C1-3E34-6433-94DB22B2E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8879" y="1133855"/>
            <a:ext cx="6426813" cy="48409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59802"/>
          </a:xfrm>
        </p:spPr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34440"/>
            <a:ext cx="8229600" cy="1143001"/>
          </a:xfrm>
        </p:spPr>
        <p:txBody>
          <a:bodyPr>
            <a:normAutofit lnSpcReduction="10000"/>
          </a:bodyPr>
          <a:lstStyle/>
          <a:p>
            <a:pPr>
              <a:defRPr sz="1800"/>
            </a:pPr>
            <a:r>
              <a:rPr sz="1200" dirty="0"/>
              <a:t>Aim: Quantify and predict temperature change drivers from agri-food emissions</a:t>
            </a:r>
          </a:p>
          <a:p>
            <a:pPr>
              <a:defRPr sz="1800"/>
            </a:pPr>
            <a:r>
              <a:rPr sz="1200" dirty="0"/>
              <a:t>Stakeholders: Policymakers, Agricultural Businesses, NGOs</a:t>
            </a:r>
          </a:p>
          <a:p>
            <a:pPr>
              <a:defRPr sz="1800"/>
            </a:pPr>
            <a:r>
              <a:rPr sz="1200" dirty="0"/>
              <a:t>Data sources: FAO, IPCC</a:t>
            </a:r>
          </a:p>
          <a:p>
            <a:pPr>
              <a:defRPr sz="1800"/>
            </a:pPr>
            <a:r>
              <a:rPr sz="1200" dirty="0"/>
              <a:t>Why now: Agri-food = large, rising share of global emissions; targeted actions can bend the curve</a:t>
            </a:r>
            <a:r>
              <a:rPr lang="en-ZA" sz="1200" dirty="0"/>
              <a:t>. </a:t>
            </a:r>
          </a:p>
          <a:p>
            <a:pPr>
              <a:defRPr sz="1800"/>
            </a:pPr>
            <a:r>
              <a:rPr lang="en-ZA" sz="1200" dirty="0"/>
              <a:t>Average temperatures have been steadily increasing over the past 30 years</a:t>
            </a:r>
            <a:endParaRPr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49C39F-64E8-C90B-B48F-1DEEEFA26B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77441"/>
            <a:ext cx="9052559" cy="437083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7160"/>
            <a:ext cx="8229600" cy="566928"/>
          </a:xfrm>
        </p:spPr>
        <p:txBody>
          <a:bodyPr>
            <a:noAutofit/>
          </a:bodyPr>
          <a:lstStyle/>
          <a:p>
            <a:r>
              <a:rPr sz="2800" b="1" u="sng" dirty="0"/>
              <a:t>Key Emission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98" y="704088"/>
            <a:ext cx="8229600" cy="4873435"/>
          </a:xfrm>
        </p:spPr>
        <p:txBody>
          <a:bodyPr/>
          <a:lstStyle/>
          <a:p>
            <a:pPr>
              <a:defRPr sz="1800"/>
            </a:pPr>
            <a:r>
              <a:rPr sz="1200" dirty="0"/>
              <a:t>Production: </a:t>
            </a:r>
            <a:r>
              <a:rPr sz="1200" dirty="0" err="1"/>
              <a:t>Fertiliser</a:t>
            </a:r>
            <a:r>
              <a:rPr sz="1200" dirty="0"/>
              <a:t> manufacturing, Manure management, Rice cultivation</a:t>
            </a:r>
          </a:p>
          <a:p>
            <a:pPr>
              <a:defRPr sz="1800"/>
            </a:pPr>
            <a:r>
              <a:rPr sz="1200" dirty="0"/>
              <a:t>Processing &amp; Retail: Food processing, Packaging, Retail, Waste</a:t>
            </a:r>
          </a:p>
          <a:p>
            <a:pPr>
              <a:defRPr sz="1800"/>
            </a:pPr>
            <a:r>
              <a:rPr sz="1200" dirty="0"/>
              <a:t>Logistics: Food transport, On-farm energy/electricity</a:t>
            </a:r>
          </a:p>
          <a:p>
            <a:pPr>
              <a:defRPr sz="1800"/>
            </a:pPr>
            <a:r>
              <a:rPr sz="1200" dirty="0"/>
              <a:t>Land Use: Forestland (carbon sink), Net forest conversion, Fires</a:t>
            </a:r>
            <a:endParaRPr lang="en-GB" sz="1200" dirty="0"/>
          </a:p>
          <a:p>
            <a:pPr>
              <a:defRPr sz="1800"/>
            </a:pPr>
            <a:r>
              <a:rPr lang="en-GB" sz="1200" dirty="0"/>
              <a:t>These have led to a steady increase in total emissions over the past 30 years. </a:t>
            </a:r>
            <a:endParaRPr lang="en-ZA" sz="1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D95AB-66DB-2988-6FEC-865C94CFB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798" y="1973031"/>
            <a:ext cx="8688404" cy="47478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51" y="-66711"/>
            <a:ext cx="2591866" cy="1616203"/>
          </a:xfrm>
        </p:spPr>
        <p:txBody>
          <a:bodyPr anchor="b">
            <a:normAutofit/>
          </a:bodyPr>
          <a:lstStyle/>
          <a:p>
            <a:r>
              <a:rPr sz="2800" b="1" u="sng" dirty="0"/>
              <a:t>Correlation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7519" y="1645920"/>
            <a:ext cx="2591866" cy="4335388"/>
          </a:xfrm>
        </p:spPr>
        <p:txBody>
          <a:bodyPr anchor="t">
            <a:normAutofit/>
          </a:bodyPr>
          <a:lstStyle/>
          <a:p>
            <a:pPr>
              <a:defRPr sz="1800"/>
            </a:pPr>
            <a:r>
              <a:rPr lang="en-US" sz="1700" dirty="0"/>
              <a:t>Highest correlation with temperature rise: manure applied to soils, </a:t>
            </a:r>
            <a:r>
              <a:rPr lang="en-US" sz="1700" dirty="0" err="1"/>
              <a:t>fertiliser</a:t>
            </a:r>
            <a:r>
              <a:rPr lang="en-US" sz="1700" dirty="0"/>
              <a:t> production, retail/processing</a:t>
            </a:r>
          </a:p>
          <a:p>
            <a:pPr>
              <a:defRPr sz="1800"/>
            </a:pPr>
            <a:r>
              <a:rPr lang="en-US" sz="1700" dirty="0"/>
              <a:t>Forestland shows negative correlation (carbon sink)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96830-54D4-0CEE-07DB-5FA878462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7248" y="1227271"/>
            <a:ext cx="5723635" cy="4600564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6258F736-B256-8039-9DC6-F4E49A5C5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9051478" y="0"/>
            <a:ext cx="9252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0B4520A-996E-330C-99DA-69CA4D89E9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C8FA945-E356-695F-18D6-CAD4EF34FE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Model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66019"/>
            <a:ext cx="8229600" cy="1055974"/>
          </a:xfrm>
        </p:spPr>
        <p:txBody>
          <a:bodyPr/>
          <a:lstStyle/>
          <a:p>
            <a:pPr>
              <a:defRPr sz="1800"/>
            </a:pPr>
            <a:r>
              <a:rPr sz="1200" dirty="0"/>
              <a:t>Linear Regression: R² ~0.7 (single feature baseline)</a:t>
            </a:r>
          </a:p>
          <a:p>
            <a:pPr>
              <a:defRPr sz="1800"/>
            </a:pPr>
            <a:r>
              <a:rPr sz="1200" dirty="0"/>
              <a:t>Multiple Linear Regression: improved accuracy</a:t>
            </a:r>
          </a:p>
          <a:p>
            <a:pPr>
              <a:defRPr sz="1800"/>
            </a:pPr>
            <a:r>
              <a:rPr sz="1200" dirty="0"/>
              <a:t>Random Forest &amp; Stacking: best </a:t>
            </a:r>
            <a:r>
              <a:rPr sz="1200" dirty="0" err="1"/>
              <a:t>generalisation</a:t>
            </a:r>
            <a:r>
              <a:rPr sz="1200" dirty="0"/>
              <a:t>, stable across folds</a:t>
            </a:r>
          </a:p>
          <a:p>
            <a:pPr>
              <a:defRPr sz="1800"/>
            </a:pPr>
            <a:r>
              <a:rPr sz="1200" dirty="0"/>
              <a:t>Top features: manure, </a:t>
            </a:r>
            <a:r>
              <a:rPr sz="1200" dirty="0" err="1"/>
              <a:t>fertilisers</a:t>
            </a:r>
            <a:r>
              <a:rPr sz="1200" dirty="0"/>
              <a:t>, retail, waste; Forestland negative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44C4F4-82DB-941B-C530-F9DFDE909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9019"/>
            <a:ext cx="9126503" cy="46589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for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Soil &amp; inputs drive outsized warming (manure, fertilisers)</a:t>
            </a:r>
          </a:p>
          <a:p>
            <a:pPr>
              <a:defRPr sz="1800"/>
            </a:pPr>
            <a:r>
              <a:t>Forests are immediate, scalable mitigation levers</a:t>
            </a:r>
          </a:p>
          <a:p>
            <a:pPr>
              <a:defRPr sz="1800"/>
            </a:pPr>
            <a:r>
              <a:t>Post-farmgate is a hidden hotspot (retail, processing, waste, transport)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Sustainable Farming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Manure: anaerobic digestion/composting; precision application</a:t>
            </a:r>
          </a:p>
          <a:p>
            <a:pPr>
              <a:defRPr sz="1800"/>
            </a:pPr>
            <a:r>
              <a:t>Fertilisers: precision agronomy; bio-fertilisers; nitrification inhibitors</a:t>
            </a:r>
          </a:p>
          <a:p>
            <a:pPr>
              <a:defRPr sz="1800"/>
            </a:pPr>
            <a:r>
              <a:t>Rice: alternate wetting &amp; drying; improved varieties</a:t>
            </a:r>
          </a:p>
          <a:p>
            <a:pPr>
              <a:defRPr sz="1800"/>
            </a:pPr>
            <a:r>
              <a:t>Energy: on-farm renewables; electrify machinery</a:t>
            </a:r>
          </a:p>
          <a:p>
            <a:pPr>
              <a:defRPr sz="1800"/>
            </a:pPr>
            <a:r>
              <a:t>Supply chain: reduce food waste, optimise logistics, packaging redesign</a:t>
            </a:r>
          </a:p>
          <a:p>
            <a:pPr>
              <a:defRPr sz="1800"/>
            </a:pPr>
            <a:r>
              <a:t>Forests: preservation, agroforestry, re/afforestation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Closing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1800"/>
            </a:pPr>
            <a:r>
              <a:t>Expand analysis with temporal &amp; regional trends</a:t>
            </a:r>
          </a:p>
          <a:p>
            <a:pPr>
              <a:defRPr sz="1800"/>
            </a:pPr>
            <a:r>
              <a:t>Run policy simulations (e.g., -10% fertiliser use, +20% forest cover)</a:t>
            </a:r>
          </a:p>
          <a:p>
            <a:pPr>
              <a:defRPr sz="1800"/>
            </a:pPr>
            <a:r>
              <a:t>Engage stakeholders for implementation</a:t>
            </a:r>
          </a:p>
          <a:p>
            <a:pPr>
              <a:defRPr sz="1800"/>
            </a:pPr>
            <a:r>
              <a:t>Pilot projects with measurement, reporting and verification (MRV)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Regional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48157"/>
            <a:ext cx="8229600" cy="704087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sz="1200" dirty="0"/>
              <a:t>Top 10 areas by OLS slope of temperature vs year highlight steeper warming in some regions</a:t>
            </a:r>
          </a:p>
          <a:p>
            <a:pPr>
              <a:defRPr sz="1800"/>
            </a:pPr>
            <a:r>
              <a:rPr sz="1200" dirty="0"/>
              <a:t>Guides policy focus where trends are strongest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F298B0-8FE4-E4A8-C290-7C2BF5A0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" y="1856013"/>
            <a:ext cx="7205472" cy="46895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398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Impact of Agri-Food Sector on Climate Change – Analysis &amp; Insights</vt:lpstr>
      <vt:lpstr>Project Overview</vt:lpstr>
      <vt:lpstr>Key Emission Sources</vt:lpstr>
      <vt:lpstr>Correlation Findings</vt:lpstr>
      <vt:lpstr>Model Results</vt:lpstr>
      <vt:lpstr>Insights for Stakeholders</vt:lpstr>
      <vt:lpstr>Sustainable Farming Recommendations</vt:lpstr>
      <vt:lpstr>Closing &amp; Next Steps</vt:lpstr>
      <vt:lpstr>Regional Trends</vt:lpstr>
      <vt:lpstr>Feature Stability Across Folds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Stephanie Austin</dc:creator>
  <cp:keywords/>
  <dc:description>generated using python-pptx</dc:description>
  <cp:lastModifiedBy>Stephanie Austin</cp:lastModifiedBy>
  <cp:revision>2</cp:revision>
  <dcterms:created xsi:type="dcterms:W3CDTF">2013-01-27T09:14:16Z</dcterms:created>
  <dcterms:modified xsi:type="dcterms:W3CDTF">2025-09-07T14:50:30Z</dcterms:modified>
  <cp:category/>
</cp:coreProperties>
</file>