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68" r:id="rId7"/>
    <p:sldId id="257" r:id="rId8"/>
    <p:sldId id="262" r:id="rId9"/>
    <p:sldId id="264" r:id="rId10"/>
    <p:sldId id="276" r:id="rId11"/>
    <p:sldId id="259" r:id="rId12"/>
    <p:sldId id="265" r:id="rId13"/>
    <p:sldId id="277" r:id="rId14"/>
    <p:sldId id="260" r:id="rId15"/>
    <p:sldId id="266" r:id="rId16"/>
    <p:sldId id="269" r:id="rId17"/>
    <p:sldId id="270" r:id="rId18"/>
    <p:sldId id="272" r:id="rId19"/>
    <p:sldId id="273" r:id="rId20"/>
    <p:sldId id="261" r:id="rId21"/>
    <p:sldId id="274" r:id="rId22"/>
    <p:sldId id="278" r:id="rId23"/>
    <p:sldId id="275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0698" autoAdjust="0"/>
  </p:normalViewPr>
  <p:slideViewPr>
    <p:cSldViewPr snapToObjects="1" showGuides="1">
      <p:cViewPr varScale="1">
        <p:scale>
          <a:sx n="82" d="100"/>
          <a:sy n="82" d="100"/>
        </p:scale>
        <p:origin x="-960" y="-144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 showGuides="1">
      <p:cViewPr varScale="1">
        <p:scale>
          <a:sx n="71" d="100"/>
          <a:sy n="71" d="100"/>
        </p:scale>
        <p:origin x="-30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25/11/2015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25/11/2015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31411959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pringleaf-marketing-response/forums/t/17089/beating-the-benchmar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1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" Target="slide8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4.xml"/><Relationship Id="rId11" Type="http://schemas.openxmlformats.org/officeDocument/2006/relationships/slide" Target="slide4.xml"/><Relationship Id="rId5" Type="http://schemas.openxmlformats.org/officeDocument/2006/relationships/tags" Target="../tags/tag23.xml"/><Relationship Id="rId10" Type="http://schemas.openxmlformats.org/officeDocument/2006/relationships/image" Target="../media/image1.emf"/><Relationship Id="rId4" Type="http://schemas.openxmlformats.org/officeDocument/2006/relationships/tags" Target="../tags/tag22.xml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1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" Target="slide8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tags" Target="../tags/tag30.xml"/><Relationship Id="rId11" Type="http://schemas.openxmlformats.org/officeDocument/2006/relationships/slide" Target="slide4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kuling/Kaggle_springleaf/blob/master/Process/Kaggle%20Springleaf%20with%20XGBoost.ipynb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1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1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slide" Target="slide8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pringleaf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ericcouto/springleaf-marketing-response/reading-train-and-test-using-less-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1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" Target="slide11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slide" Target="slide4.xml"/><Relationship Id="rId5" Type="http://schemas.openxmlformats.org/officeDocument/2006/relationships/tags" Target="../tags/tag12.xml"/><Relationship Id="rId10" Type="http://schemas.openxmlformats.org/officeDocument/2006/relationships/image" Target="../media/image1.emf"/><Relationship Id="rId4" Type="http://schemas.openxmlformats.org/officeDocument/2006/relationships/tags" Target="../tags/tag11.xml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emf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oleObject" Target="../embeddings/oleObject5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hyperlink" Target="https://www.kaggle.com/kartikmehtaiitd/springleaf-marketing-response/stochastic-gradient-descent" TargetMode="External"/><Relationship Id="rId5" Type="http://schemas.openxmlformats.org/officeDocument/2006/relationships/tags" Target="../tags/tag18.xml"/><Relationship Id="rId10" Type="http://schemas.openxmlformats.org/officeDocument/2006/relationships/hyperlink" Target="https://www.kaggle.com/c/springleaf-marketing-response/forums/t/17089/beating-the-benchmark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1.emf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Springleaf</a:t>
            </a:r>
            <a:r>
              <a:rPr lang="en-GB" dirty="0" smtClean="0"/>
              <a:t> </a:t>
            </a:r>
            <a:r>
              <a:rPr lang="en-GB" dirty="0" err="1" smtClean="0"/>
              <a:t>Kaggle</a:t>
            </a:r>
            <a:r>
              <a:rPr lang="en-GB" dirty="0" smtClean="0"/>
              <a:t> Competition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Wendell </a:t>
            </a:r>
            <a:r>
              <a:rPr lang="en-GB" dirty="0" smtClean="0"/>
              <a:t>Kuling, </a:t>
            </a:r>
            <a:r>
              <a:rPr lang="en-GB" dirty="0" err="1" smtClean="0"/>
              <a:t>SlideRule</a:t>
            </a:r>
            <a:r>
              <a:rPr lang="en-GB" dirty="0" smtClean="0"/>
              <a:t> DS Intensive student</a:t>
            </a:r>
          </a:p>
          <a:p>
            <a:r>
              <a:rPr lang="en-GB" dirty="0" smtClean="0"/>
              <a:t>(mentored by Alex Chao)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 search for improving on the Benchmark Score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Amsterdam, </a:t>
            </a:r>
            <a:r>
              <a:rPr lang="en-GB" dirty="0"/>
              <a:t>N</a:t>
            </a:r>
            <a:r>
              <a:rPr lang="en-GB" dirty="0" smtClean="0"/>
              <a:t>ovember 2015</a:t>
            </a:r>
            <a:endParaRPr lang="en-GB" dirty="0"/>
          </a:p>
        </p:txBody>
      </p:sp>
      <p:pic>
        <p:nvPicPr>
          <p:cNvPr id="5122" name="Picture 2" descr="https://kaggle2.blob.core.windows.net/competitions/kaggle/4487/logos/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1" y="4768770"/>
            <a:ext cx="4057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Afbeeldingsresultaat voor kaggl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28" y="5002132"/>
            <a:ext cx="31718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2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does the </a:t>
            </a:r>
            <a:r>
              <a:rPr lang="nl-NL" dirty="0" err="1" smtClean="0"/>
              <a:t>XGBoost</a:t>
            </a:r>
            <a:r>
              <a:rPr lang="nl-NL" dirty="0" smtClean="0"/>
              <a:t> Benchmark Solution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9"/>
          <a:stretch/>
        </p:blipFill>
        <p:spPr bwMode="auto">
          <a:xfrm>
            <a:off x="191345" y="926245"/>
            <a:ext cx="5734894" cy="55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431704" y="3212976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1</a:t>
            </a:r>
            <a:endParaRPr lang="en-US" sz="1600" dirty="0" smtClean="0"/>
          </a:p>
        </p:txBody>
      </p:sp>
      <p:sp>
        <p:nvSpPr>
          <p:cNvPr id="7" name="Oval 6"/>
          <p:cNvSpPr/>
          <p:nvPr/>
        </p:nvSpPr>
        <p:spPr>
          <a:xfrm>
            <a:off x="3431704" y="3561144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2</a:t>
            </a:r>
            <a:endParaRPr lang="en-US" sz="1600" dirty="0" smtClean="0"/>
          </a:p>
        </p:txBody>
      </p:sp>
      <p:sp>
        <p:nvSpPr>
          <p:cNvPr id="8" name="Oval 7"/>
          <p:cNvSpPr/>
          <p:nvPr/>
        </p:nvSpPr>
        <p:spPr>
          <a:xfrm>
            <a:off x="3431704" y="4001576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3</a:t>
            </a:r>
            <a:endParaRPr lang="en-US" sz="1600" dirty="0" smtClean="0"/>
          </a:p>
        </p:txBody>
      </p:sp>
      <p:sp>
        <p:nvSpPr>
          <p:cNvPr id="9" name="Oval 8"/>
          <p:cNvSpPr/>
          <p:nvPr/>
        </p:nvSpPr>
        <p:spPr>
          <a:xfrm>
            <a:off x="3431704" y="4797152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4</a:t>
            </a:r>
            <a:endParaRPr lang="en-US" sz="1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4294967295"/>
          </p:nvPr>
        </p:nvSpPr>
        <p:spPr>
          <a:xfrm>
            <a:off x="6240016" y="926245"/>
            <a:ext cx="5400600" cy="5417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1">
              <a:buClr>
                <a:schemeClr val="accent1"/>
              </a:buClr>
            </a:pPr>
            <a:r>
              <a:rPr lang="pt-BR" b="1" dirty="0" err="1"/>
              <a:t>XGBoost</a:t>
            </a:r>
            <a:r>
              <a:rPr lang="pt-BR" b="1" dirty="0"/>
              <a:t>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basic</a:t>
            </a:r>
            <a:r>
              <a:rPr lang="pt-BR" b="1" dirty="0"/>
              <a:t> </a:t>
            </a:r>
            <a:r>
              <a:rPr lang="pt-BR" b="1" dirty="0" err="1" smtClean="0"/>
              <a:t>preprocessing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Drop</a:t>
            </a:r>
            <a:r>
              <a:rPr lang="pt-BR" dirty="0" smtClean="0"/>
              <a:t> ‘</a:t>
            </a:r>
            <a:r>
              <a:rPr lang="pt-BR" dirty="0" err="1" smtClean="0"/>
              <a:t>sparse</a:t>
            </a:r>
            <a:r>
              <a:rPr lang="pt-BR" dirty="0" smtClean="0"/>
              <a:t>’ </a:t>
            </a:r>
            <a:r>
              <a:rPr lang="pt-BR" dirty="0" err="1" smtClean="0"/>
              <a:t>columns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&lt;2% non-N/As</a:t>
            </a:r>
            <a:endParaRPr lang="pt-BR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Filling</a:t>
            </a:r>
            <a:r>
              <a:rPr lang="pt-BR" dirty="0" smtClean="0"/>
              <a:t> </a:t>
            </a:r>
            <a:r>
              <a:rPr lang="pt-BR" dirty="0" err="1" smtClean="0"/>
              <a:t>remaining</a:t>
            </a:r>
            <a:r>
              <a:rPr lang="pt-BR" dirty="0" smtClean="0"/>
              <a:t> ‘N/As’ </a:t>
            </a:r>
            <a:r>
              <a:rPr lang="pt-BR" dirty="0" err="1" smtClean="0"/>
              <a:t>with</a:t>
            </a:r>
            <a:r>
              <a:rPr lang="pt-BR" dirty="0" smtClean="0"/>
              <a:t> -1</a:t>
            </a:r>
            <a:endParaRPr lang="pt-BR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Label</a:t>
            </a:r>
            <a:r>
              <a:rPr lang="pt-BR" dirty="0" smtClean="0"/>
              <a:t> encode 51 ‘</a:t>
            </a:r>
            <a:r>
              <a:rPr lang="pt-BR" dirty="0" err="1" smtClean="0"/>
              <a:t>object</a:t>
            </a:r>
            <a:r>
              <a:rPr lang="pt-BR" dirty="0" smtClean="0"/>
              <a:t>’ </a:t>
            </a:r>
            <a:r>
              <a:rPr lang="pt-BR" dirty="0" err="1" smtClean="0"/>
              <a:t>columns</a:t>
            </a: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Train</a:t>
            </a:r>
            <a:r>
              <a:rPr lang="pt-BR" dirty="0" smtClean="0"/>
              <a:t> </a:t>
            </a:r>
            <a:r>
              <a:rPr lang="pt-BR" dirty="0" err="1" smtClean="0"/>
              <a:t>Gradient</a:t>
            </a:r>
            <a:r>
              <a:rPr lang="pt-BR" dirty="0" smtClean="0"/>
              <a:t> </a:t>
            </a:r>
            <a:r>
              <a:rPr lang="pt-BR" dirty="0" err="1" smtClean="0"/>
              <a:t>Boosted</a:t>
            </a:r>
            <a:r>
              <a:rPr lang="pt-BR" dirty="0" smtClean="0"/>
              <a:t>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r>
              <a:rPr lang="pt-BR" dirty="0" smtClean="0"/>
              <a:t> </a:t>
            </a:r>
          </a:p>
          <a:p>
            <a:pPr lvl="1">
              <a:buClr>
                <a:schemeClr val="accent1"/>
              </a:buClr>
            </a:pPr>
            <a:r>
              <a:rPr lang="pt-BR" dirty="0" smtClean="0"/>
              <a:t>	(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tuned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r>
              <a:rPr lang="pt-BR" dirty="0" smtClean="0"/>
              <a:t>)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/>
          </a:p>
          <a:p>
            <a:pPr lvl="1">
              <a:buClr>
                <a:schemeClr val="accent1"/>
              </a:buClr>
            </a:pPr>
            <a:endParaRPr lang="pt-BR" dirty="0"/>
          </a:p>
          <a:p>
            <a:pPr lvl="1">
              <a:buClr>
                <a:schemeClr val="accent1"/>
              </a:buClr>
            </a:pPr>
            <a:r>
              <a:rPr lang="en-GB" sz="1400" dirty="0"/>
              <a:t>Source: </a:t>
            </a: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www.kaggle.com/c/springleaf-marketing-response/forums/t/17089/beating-the-benchmark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pt-BR" dirty="0"/>
          </a:p>
          <a:p>
            <a:pPr marL="268288" lvl="1" indent="-268288">
              <a:buClr>
                <a:schemeClr val="accent1"/>
              </a:buClr>
              <a:buFont typeface="ING Me" pitchFamily="2" charset="0"/>
              <a:buChar char="•"/>
            </a:pPr>
            <a:endParaRPr lang="pt-BR" dirty="0"/>
          </a:p>
          <a:p>
            <a:pPr marL="268288" lvl="1" indent="-268288">
              <a:buClr>
                <a:schemeClr val="accent1"/>
              </a:buClr>
              <a:buFont typeface="ING Me" pitchFamily="2" charset="0"/>
              <a:buChar char="•"/>
            </a:pPr>
            <a:endParaRPr lang="pt-BR" dirty="0"/>
          </a:p>
        </p:txBody>
      </p:sp>
      <p:sp>
        <p:nvSpPr>
          <p:cNvPr id="11" name="Oval 10"/>
          <p:cNvSpPr/>
          <p:nvPr/>
        </p:nvSpPr>
        <p:spPr>
          <a:xfrm>
            <a:off x="6096000" y="1477735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1</a:t>
            </a:r>
            <a:endParaRPr lang="en-US" sz="1600" dirty="0" smtClean="0"/>
          </a:p>
        </p:txBody>
      </p:sp>
      <p:sp>
        <p:nvSpPr>
          <p:cNvPr id="12" name="Oval 11"/>
          <p:cNvSpPr/>
          <p:nvPr/>
        </p:nvSpPr>
        <p:spPr>
          <a:xfrm>
            <a:off x="6096000" y="2120984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2</a:t>
            </a:r>
            <a:endParaRPr lang="en-US" sz="1600" dirty="0" smtClean="0"/>
          </a:p>
        </p:txBody>
      </p:sp>
      <p:sp>
        <p:nvSpPr>
          <p:cNvPr id="13" name="Oval 12"/>
          <p:cNvSpPr/>
          <p:nvPr/>
        </p:nvSpPr>
        <p:spPr>
          <a:xfrm>
            <a:off x="6096000" y="2708920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3</a:t>
            </a:r>
            <a:endParaRPr lang="en-US" sz="1600" dirty="0" smtClean="0"/>
          </a:p>
        </p:txBody>
      </p:sp>
      <p:sp>
        <p:nvSpPr>
          <p:cNvPr id="14" name="Oval 13"/>
          <p:cNvSpPr/>
          <p:nvPr/>
        </p:nvSpPr>
        <p:spPr>
          <a:xfrm>
            <a:off x="6096000" y="3429000"/>
            <a:ext cx="288032" cy="288032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4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64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56407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2000" smtClean="0">
              <a:latin typeface="ING Me"/>
              <a:sym typeface="ING M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of this meeting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23" name="Rechthoek 41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 bwMode="gray">
          <a:xfrm>
            <a:off x="838200" y="18034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algn="l" defTabSz="912929">
              <a:lnSpc>
                <a:spcPct val="200000"/>
              </a:lnSpc>
              <a:defRPr/>
            </a:pPr>
            <a:r>
              <a:rPr lang="nl-NL" sz="2000" dirty="0" err="1" smtClean="0">
                <a:solidFill>
                  <a:srgbClr val="B2B2B2"/>
                </a:solidFill>
              </a:rPr>
              <a:t>What</a:t>
            </a:r>
            <a:r>
              <a:rPr lang="nl-NL" sz="2000" dirty="0" smtClean="0">
                <a:solidFill>
                  <a:srgbClr val="B2B2B2"/>
                </a:solidFill>
              </a:rPr>
              <a:t> is the </a:t>
            </a:r>
            <a:r>
              <a:rPr lang="nl-NL" sz="2000" dirty="0" err="1" smtClean="0">
                <a:solidFill>
                  <a:srgbClr val="B2B2B2"/>
                </a:solidFill>
              </a:rPr>
              <a:t>SpringLeaf</a:t>
            </a:r>
            <a:r>
              <a:rPr lang="nl-NL" sz="2000" dirty="0" smtClean="0">
                <a:solidFill>
                  <a:srgbClr val="B2B2B2"/>
                </a:solidFill>
              </a:rPr>
              <a:t> Marketing </a:t>
            </a:r>
            <a:r>
              <a:rPr lang="nl-NL" sz="2000" dirty="0" err="1" smtClean="0">
                <a:solidFill>
                  <a:srgbClr val="B2B2B2"/>
                </a:solidFill>
              </a:rPr>
              <a:t>Competition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about</a:t>
            </a:r>
            <a:r>
              <a:rPr lang="nl-NL" sz="2000" smtClean="0">
                <a:solidFill>
                  <a:srgbClr val="B2B2B2"/>
                </a:solidFill>
              </a:rPr>
              <a:t>?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37" name="Rechthoek 41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 bwMode="gray">
          <a:xfrm>
            <a:off x="838200" y="26162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Setting </a:t>
            </a:r>
            <a:r>
              <a:rPr lang="en-US" sz="2000" smtClean="0">
                <a:solidFill>
                  <a:srgbClr val="B2B2B2"/>
                </a:solidFill>
              </a:rPr>
              <a:t>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43" name="Rechthoek 41"/>
          <p:cNvSpPr/>
          <p:nvPr>
            <p:custDataLst>
              <p:tags r:id="rId6"/>
            </p:custDataLst>
          </p:nvPr>
        </p:nvSpPr>
        <p:spPr bwMode="gray">
          <a:xfrm>
            <a:off x="838200" y="34290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nl-NL" sz="2000" dirty="0" smtClean="0">
                <a:solidFill>
                  <a:schemeClr val="tx2"/>
                </a:solidFill>
              </a:rPr>
              <a:t>Approaches </a:t>
            </a:r>
            <a:r>
              <a:rPr lang="nl-NL" sz="2000" dirty="0" err="1" smtClean="0">
                <a:solidFill>
                  <a:schemeClr val="tx2"/>
                </a:solidFill>
              </a:rPr>
              <a:t>to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beating</a:t>
            </a:r>
            <a:r>
              <a:rPr lang="nl-NL" sz="2000" dirty="0" smtClean="0">
                <a:solidFill>
                  <a:schemeClr val="tx2"/>
                </a:solidFill>
              </a:rPr>
              <a:t> the benchmark</a:t>
            </a:r>
            <a:endParaRPr lang="nl-NL" sz="2000" dirty="0">
              <a:solidFill>
                <a:schemeClr val="tx2"/>
              </a:solidFill>
            </a:endParaRPr>
          </a:p>
        </p:txBody>
      </p:sp>
      <p:sp>
        <p:nvSpPr>
          <p:cNvPr id="51" name="Rechthoek 41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gray">
          <a:xfrm>
            <a:off x="838200" y="42418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Lessons Learned and </a:t>
            </a:r>
            <a:r>
              <a:rPr lang="en-US" sz="2000" smtClean="0">
                <a:solidFill>
                  <a:srgbClr val="B2B2B2"/>
                </a:solidFill>
              </a:rPr>
              <a:t>next steps</a:t>
            </a:r>
            <a:endParaRPr lang="nl-NL" sz="20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 </a:t>
            </a:r>
            <a:r>
              <a:rPr lang="nl-NL" dirty="0" err="1" smtClean="0"/>
              <a:t>tried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benchmark in </a:t>
            </a:r>
            <a:r>
              <a:rPr lang="nl-NL" dirty="0" err="1" smtClean="0"/>
              <a:t>several</a:t>
            </a:r>
            <a:r>
              <a:rPr lang="nl-NL" dirty="0" smtClean="0"/>
              <a:t> DS </a:t>
            </a:r>
            <a:r>
              <a:rPr lang="nl-NL" dirty="0" err="1" smtClean="0"/>
              <a:t>process</a:t>
            </a:r>
            <a:r>
              <a:rPr lang="nl-NL" dirty="0" smtClean="0"/>
              <a:t>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8194" name="Picture 2" descr="C:\Accelerator\Kick off\ds\images\ds-process\ds-workflow-stij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68760"/>
            <a:ext cx="88088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7608" y="5229200"/>
            <a:ext cx="2244773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 smtClean="0"/>
              <a:t>Improve</a:t>
            </a:r>
            <a:r>
              <a:rPr lang="nl-NL" sz="1400" dirty="0" smtClean="0"/>
              <a:t> on </a:t>
            </a:r>
          </a:p>
          <a:p>
            <a:r>
              <a:rPr lang="nl-NL" sz="1400" b="1" dirty="0" smtClean="0"/>
              <a:t>pre-processing</a:t>
            </a:r>
            <a:r>
              <a:rPr lang="nl-NL" sz="1400" dirty="0" smtClean="0"/>
              <a:t>:</a:t>
            </a:r>
          </a:p>
          <a:p>
            <a:r>
              <a:rPr lang="nl-NL" sz="1400" dirty="0" smtClean="0"/>
              <a:t>Handle missing data </a:t>
            </a:r>
            <a:r>
              <a:rPr lang="nl-NL" sz="1400" dirty="0" err="1" smtClean="0"/>
              <a:t>better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15880" y="5229200"/>
            <a:ext cx="1967453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 smtClean="0"/>
              <a:t>Improve</a:t>
            </a:r>
            <a:endParaRPr lang="nl-NL" sz="1400" dirty="0"/>
          </a:p>
          <a:p>
            <a:r>
              <a:rPr lang="nl-NL" sz="1400" b="1" dirty="0" smtClean="0"/>
              <a:t>feature engineering</a:t>
            </a:r>
            <a:r>
              <a:rPr lang="nl-NL" sz="1400" dirty="0" smtClean="0"/>
              <a:t>:</a:t>
            </a:r>
          </a:p>
          <a:p>
            <a:r>
              <a:rPr lang="nl-NL" sz="1400" dirty="0" err="1" smtClean="0"/>
              <a:t>Develop</a:t>
            </a:r>
            <a:r>
              <a:rPr lang="nl-NL" sz="1400" dirty="0" smtClean="0"/>
              <a:t> </a:t>
            </a:r>
            <a:r>
              <a:rPr lang="nl-NL" sz="1400" dirty="0" err="1" smtClean="0"/>
              <a:t>better</a:t>
            </a:r>
            <a:r>
              <a:rPr lang="nl-NL" sz="1400" dirty="0" smtClean="0"/>
              <a:t> features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94704" y="5226643"/>
            <a:ext cx="1895318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 smtClean="0"/>
              <a:t>Improve</a:t>
            </a:r>
            <a:endParaRPr lang="nl-NL" sz="1400" dirty="0" smtClean="0"/>
          </a:p>
          <a:p>
            <a:r>
              <a:rPr lang="nl-NL" sz="1400" b="1" dirty="0" smtClean="0"/>
              <a:t>Parameter </a:t>
            </a:r>
            <a:r>
              <a:rPr lang="nl-NL" sz="1400" b="1" dirty="0" err="1" smtClean="0"/>
              <a:t>tuning</a:t>
            </a:r>
            <a:r>
              <a:rPr lang="nl-NL" sz="1400" b="1" dirty="0" smtClean="0"/>
              <a:t> </a:t>
            </a:r>
            <a:r>
              <a:rPr lang="nl-NL" sz="1400" b="1" dirty="0" err="1" smtClean="0"/>
              <a:t>and</a:t>
            </a:r>
            <a:endParaRPr lang="nl-NL" sz="1400" b="1" dirty="0" smtClean="0"/>
          </a:p>
          <a:p>
            <a:r>
              <a:rPr lang="nl-NL" sz="1400" b="1" dirty="0" smtClean="0"/>
              <a:t>ensemble </a:t>
            </a:r>
            <a:r>
              <a:rPr lang="nl-NL" sz="1400" b="1" dirty="0" err="1" smtClean="0"/>
              <a:t>method</a:t>
            </a:r>
            <a:endParaRPr lang="en-US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76120" y="5240147"/>
            <a:ext cx="1608380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 smtClean="0"/>
              <a:t>Tried</a:t>
            </a:r>
            <a:endParaRPr lang="nl-NL" sz="1400" dirty="0" smtClean="0"/>
          </a:p>
          <a:p>
            <a:r>
              <a:rPr lang="nl-NL" sz="1400" b="1" dirty="0" err="1" smtClean="0"/>
              <a:t>Other</a:t>
            </a:r>
            <a:r>
              <a:rPr lang="nl-NL" sz="1400" b="1" dirty="0" smtClean="0"/>
              <a:t> </a:t>
            </a:r>
            <a:r>
              <a:rPr lang="nl-NL" sz="1400" b="1" dirty="0" err="1" smtClean="0"/>
              <a:t>models</a:t>
            </a:r>
            <a:r>
              <a:rPr lang="nl-NL" sz="1400" b="1" dirty="0" smtClean="0"/>
              <a:t> </a:t>
            </a:r>
            <a:r>
              <a:rPr lang="nl-NL" sz="1400" dirty="0" err="1" smtClean="0"/>
              <a:t>than</a:t>
            </a:r>
            <a:endParaRPr lang="nl-NL" sz="1400" dirty="0"/>
          </a:p>
          <a:p>
            <a:r>
              <a:rPr lang="nl-NL" sz="1400" dirty="0" err="1" smtClean="0"/>
              <a:t>XGBoost</a:t>
            </a:r>
            <a:endParaRPr lang="nl-NL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89482" y="1134808"/>
            <a:ext cx="2393851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 smtClean="0"/>
              <a:t>Overview</a:t>
            </a:r>
            <a:r>
              <a:rPr lang="nl-NL" sz="1400" dirty="0" smtClean="0"/>
              <a:t> of DS </a:t>
            </a:r>
            <a:r>
              <a:rPr lang="nl-NL" sz="1400" dirty="0" err="1" smtClean="0"/>
              <a:t>process</a:t>
            </a:r>
            <a:r>
              <a:rPr lang="nl-NL" sz="1400" dirty="0" smtClean="0"/>
              <a:t> steps</a:t>
            </a:r>
            <a:endParaRPr lang="en-US" sz="1400" dirty="0" smtClean="0"/>
          </a:p>
        </p:txBody>
      </p:sp>
      <p:sp>
        <p:nvSpPr>
          <p:cNvPr id="11" name="Oval 10"/>
          <p:cNvSpPr/>
          <p:nvPr/>
        </p:nvSpPr>
        <p:spPr>
          <a:xfrm>
            <a:off x="2135560" y="5175929"/>
            <a:ext cx="360040" cy="360040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1</a:t>
            </a:r>
            <a:endParaRPr lang="en-US" sz="1600" dirty="0" smtClean="0"/>
          </a:p>
        </p:txBody>
      </p:sp>
      <p:sp>
        <p:nvSpPr>
          <p:cNvPr id="13" name="Oval 12"/>
          <p:cNvSpPr/>
          <p:nvPr/>
        </p:nvSpPr>
        <p:spPr>
          <a:xfrm>
            <a:off x="4655840" y="5175929"/>
            <a:ext cx="360040" cy="360040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2</a:t>
            </a:r>
            <a:endParaRPr lang="en-US" sz="1600" dirty="0" smtClean="0"/>
          </a:p>
        </p:txBody>
      </p:sp>
      <p:sp>
        <p:nvSpPr>
          <p:cNvPr id="14" name="Oval 13"/>
          <p:cNvSpPr/>
          <p:nvPr/>
        </p:nvSpPr>
        <p:spPr>
          <a:xfrm>
            <a:off x="8834664" y="5175929"/>
            <a:ext cx="360040" cy="360040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4</a:t>
            </a:r>
            <a:endParaRPr lang="en-US" sz="1600" dirty="0" smtClean="0"/>
          </a:p>
        </p:txBody>
      </p:sp>
      <p:sp>
        <p:nvSpPr>
          <p:cNvPr id="15" name="Oval 14"/>
          <p:cNvSpPr/>
          <p:nvPr/>
        </p:nvSpPr>
        <p:spPr>
          <a:xfrm>
            <a:off x="6797336" y="5157192"/>
            <a:ext cx="360040" cy="360040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3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721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Steps </a:t>
            </a:r>
            <a:r>
              <a:rPr lang="nl-NL" dirty="0" err="1" smtClean="0"/>
              <a:t>attempting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the </a:t>
            </a:r>
            <a:r>
              <a:rPr lang="nl-NL" dirty="0" err="1" smtClean="0"/>
              <a:t>preprocessing</a:t>
            </a:r>
            <a:r>
              <a:rPr lang="nl-NL" dirty="0" smtClean="0"/>
              <a:t>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76000" y="1412776"/>
            <a:ext cx="5058750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b="1" dirty="0" err="1" smtClean="0"/>
              <a:t>Improvement</a:t>
            </a:r>
            <a:r>
              <a:rPr lang="pt-BR" b="1" dirty="0" smtClean="0"/>
              <a:t> </a:t>
            </a:r>
            <a:r>
              <a:rPr lang="pt-BR" b="1" dirty="0" err="1" smtClean="0"/>
              <a:t>attempts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Using </a:t>
            </a:r>
            <a:r>
              <a:rPr lang="nl-NL" dirty="0" err="1" smtClean="0"/>
              <a:t>pd_get_dummies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low-</a:t>
            </a:r>
            <a:r>
              <a:rPr lang="nl-NL" dirty="0" err="1" smtClean="0"/>
              <a:t>cardinality</a:t>
            </a:r>
            <a:r>
              <a:rPr lang="nl-NL" dirty="0" smtClean="0"/>
              <a:t> columns</a:t>
            </a:r>
          </a:p>
          <a:p>
            <a:pPr lvl="1">
              <a:buClr>
                <a:schemeClr val="accent1"/>
              </a:buClr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Time variables: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days</a:t>
            </a:r>
            <a:r>
              <a:rPr lang="nl-NL" dirty="0" smtClean="0"/>
              <a:t> </a:t>
            </a:r>
            <a:r>
              <a:rPr lang="nl-NL" dirty="0" err="1" smtClean="0"/>
              <a:t>ago</a:t>
            </a:r>
            <a:r>
              <a:rPr lang="nl-NL" dirty="0" smtClean="0"/>
              <a:t>’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Location</a:t>
            </a:r>
            <a:r>
              <a:rPr lang="nl-NL" dirty="0" smtClean="0"/>
              <a:t> variables: </a:t>
            </a:r>
            <a:r>
              <a:rPr lang="nl-NL" dirty="0" err="1" smtClean="0"/>
              <a:t>dropped</a:t>
            </a:r>
            <a:r>
              <a:rPr lang="nl-NL" dirty="0" smtClean="0"/>
              <a:t> </a:t>
            </a:r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smtClean="0"/>
              <a:t>columns </a:t>
            </a:r>
            <a:r>
              <a:rPr lang="nl-NL" dirty="0" err="1" smtClean="0"/>
              <a:t>and</a:t>
            </a:r>
            <a:r>
              <a:rPr lang="nl-NL" dirty="0" smtClean="0"/>
              <a:t> ‘ID-</a:t>
            </a:r>
            <a:r>
              <a:rPr lang="nl-NL" dirty="0" err="1" smtClean="0"/>
              <a:t>like</a:t>
            </a:r>
            <a:r>
              <a:rPr lang="nl-NL" dirty="0" smtClean="0"/>
              <a:t>’ variables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Age variables: </a:t>
            </a:r>
            <a:r>
              <a:rPr lang="nl-NL" dirty="0" err="1" smtClean="0"/>
              <a:t>dropped</a:t>
            </a:r>
            <a:r>
              <a:rPr lang="nl-NL" dirty="0" smtClean="0"/>
              <a:t> </a:t>
            </a:r>
            <a:r>
              <a:rPr lang="nl-NL" dirty="0" err="1" smtClean="0"/>
              <a:t>similar</a:t>
            </a:r>
            <a:r>
              <a:rPr lang="nl-NL" dirty="0" smtClean="0"/>
              <a:t> columns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smtClean="0"/>
              <a:t>columns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5575" y="1412778"/>
            <a:ext cx="5058000" cy="493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268288" indent="-268288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536575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808038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1071563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Benchmark</a:t>
            </a:r>
          </a:p>
          <a:p>
            <a:endParaRPr lang="en-GB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Dropping columns with less than 2000 non-N/As in them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Filling the N/As with -1</a:t>
            </a:r>
          </a:p>
          <a:p>
            <a:endParaRPr lang="en-GB" dirty="0" smtClean="0"/>
          </a:p>
        </p:txBody>
      </p:sp>
      <p:sp>
        <p:nvSpPr>
          <p:cNvPr id="14" name="Oval 13"/>
          <p:cNvSpPr/>
          <p:nvPr/>
        </p:nvSpPr>
        <p:spPr>
          <a:xfrm>
            <a:off x="191344" y="476672"/>
            <a:ext cx="504056" cy="504056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2000" b="1" dirty="0" smtClean="0"/>
              <a:t>1</a:t>
            </a:r>
            <a:endParaRPr lang="en-US" sz="20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2505" y="1438521"/>
            <a:ext cx="1559496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Clr>
                <a:schemeClr val="accent1"/>
              </a:buClr>
            </a:pPr>
            <a:r>
              <a:rPr lang="pt-BR" b="1" dirty="0" err="1" smtClean="0"/>
              <a:t>Helped</a:t>
            </a:r>
            <a:r>
              <a:rPr lang="pt-BR" b="1" dirty="0" smtClean="0"/>
              <a:t>?</a:t>
            </a:r>
            <a:endParaRPr lang="pt-BR" dirty="0" smtClean="0"/>
          </a:p>
        </p:txBody>
      </p:sp>
      <p:sp>
        <p:nvSpPr>
          <p:cNvPr id="17" name="AutoShape 13" descr="  " title=" "/>
          <p:cNvSpPr>
            <a:spLocks noChangeArrowheads="1"/>
          </p:cNvSpPr>
          <p:nvPr/>
        </p:nvSpPr>
        <p:spPr bwMode="auto">
          <a:xfrm rot="5400000">
            <a:off x="11207980" y="1958345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8" name="AutoShape 12" descr="  " title=" "/>
          <p:cNvSpPr>
            <a:spLocks noChangeArrowheads="1"/>
          </p:cNvSpPr>
          <p:nvPr/>
        </p:nvSpPr>
        <p:spPr bwMode="auto">
          <a:xfrm flipV="1">
            <a:off x="11207980" y="3662023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20" name="AutoShape 14" descr="  " title=" "/>
          <p:cNvSpPr>
            <a:spLocks noChangeArrowheads="1"/>
          </p:cNvSpPr>
          <p:nvPr/>
        </p:nvSpPr>
        <p:spPr bwMode="auto">
          <a:xfrm>
            <a:off x="11207980" y="2852936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21" name="AutoShape 12" descr="  " title=" "/>
          <p:cNvSpPr>
            <a:spLocks noChangeArrowheads="1"/>
          </p:cNvSpPr>
          <p:nvPr/>
        </p:nvSpPr>
        <p:spPr bwMode="auto">
          <a:xfrm flipV="1">
            <a:off x="11207980" y="4437112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Steps </a:t>
            </a:r>
            <a:r>
              <a:rPr lang="nl-NL" dirty="0" err="1" smtClean="0"/>
              <a:t>attempting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</a:t>
            </a:r>
            <a:r>
              <a:rPr lang="nl-NL" dirty="0" smtClean="0"/>
              <a:t>feature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76000" y="1412776"/>
            <a:ext cx="5058750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b="1" dirty="0" err="1" smtClean="0"/>
              <a:t>Improvement</a:t>
            </a:r>
            <a:r>
              <a:rPr lang="pt-BR" b="1" dirty="0" smtClean="0"/>
              <a:t> </a:t>
            </a:r>
            <a:r>
              <a:rPr lang="pt-BR" b="1" dirty="0" err="1" smtClean="0"/>
              <a:t>attempts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Per </a:t>
            </a:r>
            <a:r>
              <a:rPr lang="nl-NL" dirty="0" err="1" smtClean="0"/>
              <a:t>row</a:t>
            </a:r>
            <a:r>
              <a:rPr lang="nl-NL" dirty="0" smtClean="0"/>
              <a:t>, </a:t>
            </a:r>
            <a:r>
              <a:rPr lang="nl-NL" dirty="0" err="1" smtClean="0"/>
              <a:t>added</a:t>
            </a:r>
            <a:r>
              <a:rPr lang="nl-NL" dirty="0" smtClean="0"/>
              <a:t> the </a:t>
            </a:r>
            <a:r>
              <a:rPr lang="nl-NL" dirty="0" err="1" smtClean="0"/>
              <a:t>number</a:t>
            </a:r>
            <a:r>
              <a:rPr lang="nl-NL" dirty="0" smtClean="0"/>
              <a:t> of:</a:t>
            </a:r>
          </a:p>
          <a:p>
            <a:pPr marL="6096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N/A’s</a:t>
            </a:r>
          </a:p>
          <a:p>
            <a:pPr marL="6096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Numbers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’99’</a:t>
            </a:r>
          </a:p>
          <a:p>
            <a:pPr marL="6096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Number</a:t>
            </a:r>
            <a:r>
              <a:rPr lang="nl-NL" dirty="0" smtClean="0"/>
              <a:t> of ‘-1’</a:t>
            </a:r>
          </a:p>
          <a:p>
            <a:pPr marL="6096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distances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time </a:t>
            </a:r>
            <a:r>
              <a:rPr lang="nl-NL" dirty="0" err="1" smtClean="0"/>
              <a:t>vars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 per zip-code </a:t>
            </a:r>
            <a:r>
              <a:rPr lang="nl-NL" dirty="0" err="1" smtClean="0"/>
              <a:t>category</a:t>
            </a:r>
            <a:r>
              <a:rPr lang="nl-NL" dirty="0" smtClean="0"/>
              <a:t> </a:t>
            </a:r>
            <a:r>
              <a:rPr lang="nl-NL" dirty="0" err="1" smtClean="0"/>
              <a:t>m</a:t>
            </a:r>
            <a:r>
              <a:rPr lang="nl-NL" dirty="0" err="1" smtClean="0"/>
              <a:t>ean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stdev</a:t>
            </a:r>
            <a:r>
              <a:rPr lang="nl-NL" dirty="0" smtClean="0"/>
              <a:t> of target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 per </a:t>
            </a:r>
            <a:r>
              <a:rPr lang="nl-NL" dirty="0" err="1" smtClean="0"/>
              <a:t>age</a:t>
            </a:r>
            <a:r>
              <a:rPr lang="nl-NL" dirty="0" smtClean="0"/>
              <a:t> </a:t>
            </a:r>
            <a:r>
              <a:rPr lang="nl-NL" dirty="0" err="1" smtClean="0"/>
              <a:t>category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stdev</a:t>
            </a:r>
            <a:r>
              <a:rPr lang="nl-NL" dirty="0" smtClean="0"/>
              <a:t> target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Clustered</a:t>
            </a:r>
            <a:r>
              <a:rPr lang="nl-NL" dirty="0" smtClean="0"/>
              <a:t> (DBSCAN) </a:t>
            </a:r>
            <a:r>
              <a:rPr lang="nl-NL" dirty="0" err="1" smtClean="0"/>
              <a:t>binary</a:t>
            </a:r>
            <a:r>
              <a:rPr lang="nl-NL" dirty="0" smtClean="0"/>
              <a:t> variables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5575" y="1412778"/>
            <a:ext cx="5058000" cy="493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268288" indent="-268288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536575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808038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1071563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Benchmark</a:t>
            </a:r>
          </a:p>
          <a:p>
            <a:endParaRPr lang="en-GB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Using label-encoding for all ‘object’ type variables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4" name="Oval 13"/>
          <p:cNvSpPr/>
          <p:nvPr/>
        </p:nvSpPr>
        <p:spPr>
          <a:xfrm>
            <a:off x="191344" y="476672"/>
            <a:ext cx="504056" cy="504056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2000" b="1" dirty="0" smtClean="0"/>
              <a:t>2</a:t>
            </a:r>
            <a:endParaRPr lang="en-US" sz="20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2505" y="1438521"/>
            <a:ext cx="1559496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Clr>
                <a:schemeClr val="accent1"/>
              </a:buClr>
            </a:pPr>
            <a:r>
              <a:rPr lang="pt-BR" b="1" dirty="0" err="1" smtClean="0"/>
              <a:t>Helped</a:t>
            </a:r>
            <a:r>
              <a:rPr lang="pt-BR" b="1" dirty="0" smtClean="0"/>
              <a:t>?</a:t>
            </a:r>
            <a:endParaRPr lang="pt-BR" dirty="0" smtClean="0"/>
          </a:p>
        </p:txBody>
      </p:sp>
      <p:sp>
        <p:nvSpPr>
          <p:cNvPr id="17" name="AutoShape 13" descr="  " title=" "/>
          <p:cNvSpPr>
            <a:spLocks noChangeArrowheads="1"/>
          </p:cNvSpPr>
          <p:nvPr/>
        </p:nvSpPr>
        <p:spPr bwMode="auto">
          <a:xfrm rot="5400000">
            <a:off x="11274045" y="1958345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2" name="AutoShape 13" descr="  " title=" "/>
          <p:cNvSpPr>
            <a:spLocks noChangeArrowheads="1"/>
          </p:cNvSpPr>
          <p:nvPr/>
        </p:nvSpPr>
        <p:spPr bwMode="auto">
          <a:xfrm rot="5400000">
            <a:off x="11274045" y="3354048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3" name="AutoShape 12" descr="  " title=" "/>
          <p:cNvSpPr>
            <a:spLocks noChangeArrowheads="1"/>
          </p:cNvSpPr>
          <p:nvPr/>
        </p:nvSpPr>
        <p:spPr bwMode="auto">
          <a:xfrm flipV="1">
            <a:off x="11274045" y="4145843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5" name="AutoShape 12" descr="  " title=" "/>
          <p:cNvSpPr>
            <a:spLocks noChangeArrowheads="1"/>
          </p:cNvSpPr>
          <p:nvPr/>
        </p:nvSpPr>
        <p:spPr bwMode="auto">
          <a:xfrm flipV="1">
            <a:off x="11274045" y="5085184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9" name="AutoShape 13" descr="  " title=" "/>
          <p:cNvSpPr>
            <a:spLocks noChangeArrowheads="1"/>
          </p:cNvSpPr>
          <p:nvPr/>
        </p:nvSpPr>
        <p:spPr bwMode="auto">
          <a:xfrm rot="5400000">
            <a:off x="11274045" y="5793715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5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Steps </a:t>
            </a:r>
            <a:r>
              <a:rPr lang="nl-NL" dirty="0" err="1" smtClean="0"/>
              <a:t>attempting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</a:t>
            </a:r>
            <a:r>
              <a:rPr lang="nl-NL" dirty="0" err="1" smtClean="0"/>
              <a:t>upon</a:t>
            </a:r>
            <a:r>
              <a:rPr lang="nl-NL" dirty="0" smtClean="0"/>
              <a:t> the model, </a:t>
            </a:r>
            <a:r>
              <a:rPr lang="nl-NL" dirty="0" err="1" smtClean="0"/>
              <a:t>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76000" y="1412776"/>
            <a:ext cx="5058750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b="1" dirty="0" err="1" smtClean="0"/>
              <a:t>Improvement</a:t>
            </a:r>
            <a:r>
              <a:rPr lang="pt-BR" b="1" dirty="0" smtClean="0"/>
              <a:t> </a:t>
            </a:r>
            <a:r>
              <a:rPr lang="pt-BR" b="1" dirty="0" err="1" smtClean="0"/>
              <a:t>attempts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Using RF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Sklearn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Using </a:t>
            </a:r>
            <a:r>
              <a:rPr lang="nl-NL" dirty="0" err="1" smtClean="0"/>
              <a:t>ExtraTreesClassifier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Sklearn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Using LR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Sklearn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SGDclassifier</a:t>
            </a:r>
            <a:endParaRPr lang="nl-N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5575" y="1412778"/>
            <a:ext cx="5058000" cy="493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268288" indent="-268288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536575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808038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1071563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Benchmark</a:t>
            </a:r>
          </a:p>
          <a:p>
            <a:endParaRPr lang="en-GB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XGBoost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4" name="Oval 13"/>
          <p:cNvSpPr/>
          <p:nvPr/>
        </p:nvSpPr>
        <p:spPr>
          <a:xfrm>
            <a:off x="191344" y="476672"/>
            <a:ext cx="504056" cy="504056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2000" b="1" dirty="0" smtClean="0"/>
              <a:t>3</a:t>
            </a:r>
            <a:endParaRPr lang="en-US" sz="20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2505" y="1438521"/>
            <a:ext cx="1559496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Clr>
                <a:schemeClr val="accent1"/>
              </a:buClr>
            </a:pPr>
            <a:r>
              <a:rPr lang="pt-BR" b="1" dirty="0" err="1" smtClean="0"/>
              <a:t>Helped</a:t>
            </a:r>
            <a:r>
              <a:rPr lang="pt-BR" b="1" dirty="0" smtClean="0"/>
              <a:t>?</a:t>
            </a:r>
            <a:endParaRPr lang="pt-BR" dirty="0" smtClean="0"/>
          </a:p>
        </p:txBody>
      </p:sp>
      <p:sp>
        <p:nvSpPr>
          <p:cNvPr id="16" name="Freeform 140" descr="  " title=" "/>
          <p:cNvSpPr>
            <a:spLocks/>
          </p:cNvSpPr>
          <p:nvPr/>
        </p:nvSpPr>
        <p:spPr bwMode="gray">
          <a:xfrm>
            <a:off x="11175228" y="1879955"/>
            <a:ext cx="537396" cy="468925"/>
          </a:xfrm>
          <a:custGeom>
            <a:avLst/>
            <a:gdLst/>
            <a:ahLst/>
            <a:cxnLst>
              <a:cxn ang="0">
                <a:pos x="8" y="363"/>
              </a:cxn>
              <a:cxn ang="0">
                <a:pos x="127" y="208"/>
              </a:cxn>
              <a:cxn ang="0">
                <a:pos x="84" y="33"/>
              </a:cxn>
              <a:cxn ang="0">
                <a:pos x="128" y="19"/>
              </a:cxn>
              <a:cxn ang="0">
                <a:pos x="175" y="145"/>
              </a:cxn>
              <a:cxn ang="0">
                <a:pos x="290" y="27"/>
              </a:cxn>
              <a:cxn ang="0">
                <a:pos x="324" y="63"/>
              </a:cxn>
              <a:cxn ang="0">
                <a:pos x="212" y="216"/>
              </a:cxn>
              <a:cxn ang="0">
                <a:pos x="268" y="361"/>
              </a:cxn>
              <a:cxn ang="0">
                <a:pos x="240" y="389"/>
              </a:cxn>
              <a:cxn ang="0">
                <a:pos x="154" y="280"/>
              </a:cxn>
              <a:cxn ang="0">
                <a:pos x="38" y="403"/>
              </a:cxn>
              <a:cxn ang="0">
                <a:pos x="8" y="363"/>
              </a:cxn>
            </a:cxnLst>
            <a:rect l="0" t="0" r="r" b="b"/>
            <a:pathLst>
              <a:path w="324" h="403">
                <a:moveTo>
                  <a:pt x="8" y="363"/>
                </a:moveTo>
                <a:cubicBezTo>
                  <a:pt x="8" y="363"/>
                  <a:pt x="49" y="278"/>
                  <a:pt x="127" y="208"/>
                </a:cubicBezTo>
                <a:cubicBezTo>
                  <a:pt x="87" y="122"/>
                  <a:pt x="84" y="64"/>
                  <a:pt x="84" y="33"/>
                </a:cubicBezTo>
                <a:cubicBezTo>
                  <a:pt x="84" y="2"/>
                  <a:pt x="113" y="0"/>
                  <a:pt x="128" y="19"/>
                </a:cubicBezTo>
                <a:cubicBezTo>
                  <a:pt x="128" y="19"/>
                  <a:pt x="141" y="89"/>
                  <a:pt x="175" y="145"/>
                </a:cubicBezTo>
                <a:cubicBezTo>
                  <a:pt x="250" y="52"/>
                  <a:pt x="290" y="27"/>
                  <a:pt x="290" y="27"/>
                </a:cubicBezTo>
                <a:cubicBezTo>
                  <a:pt x="320" y="35"/>
                  <a:pt x="324" y="63"/>
                  <a:pt x="324" y="63"/>
                </a:cubicBezTo>
                <a:cubicBezTo>
                  <a:pt x="311" y="95"/>
                  <a:pt x="259" y="124"/>
                  <a:pt x="212" y="216"/>
                </a:cubicBezTo>
                <a:cubicBezTo>
                  <a:pt x="203" y="266"/>
                  <a:pt x="263" y="330"/>
                  <a:pt x="268" y="361"/>
                </a:cubicBezTo>
                <a:cubicBezTo>
                  <a:pt x="256" y="377"/>
                  <a:pt x="260" y="377"/>
                  <a:pt x="240" y="389"/>
                </a:cubicBezTo>
                <a:cubicBezTo>
                  <a:pt x="240" y="389"/>
                  <a:pt x="188" y="340"/>
                  <a:pt x="154" y="280"/>
                </a:cubicBezTo>
                <a:cubicBezTo>
                  <a:pt x="113" y="315"/>
                  <a:pt x="102" y="339"/>
                  <a:pt x="38" y="403"/>
                </a:cubicBezTo>
                <a:cubicBezTo>
                  <a:pt x="38" y="403"/>
                  <a:pt x="0" y="401"/>
                  <a:pt x="8" y="363"/>
                </a:cubicBezTo>
                <a:close/>
              </a:path>
            </a:pathLst>
          </a:cu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274" tIns="87274" rIns="87274" bIns="87274" anchor="ctr"/>
          <a:lstStyle/>
          <a:p>
            <a:endParaRPr lang="nl-NL"/>
          </a:p>
        </p:txBody>
      </p:sp>
      <p:sp>
        <p:nvSpPr>
          <p:cNvPr id="18" name="Freeform 140" descr="  " title=" "/>
          <p:cNvSpPr>
            <a:spLocks/>
          </p:cNvSpPr>
          <p:nvPr/>
        </p:nvSpPr>
        <p:spPr bwMode="gray">
          <a:xfrm>
            <a:off x="11175228" y="2541732"/>
            <a:ext cx="537396" cy="468925"/>
          </a:xfrm>
          <a:custGeom>
            <a:avLst/>
            <a:gdLst/>
            <a:ahLst/>
            <a:cxnLst>
              <a:cxn ang="0">
                <a:pos x="8" y="363"/>
              </a:cxn>
              <a:cxn ang="0">
                <a:pos x="127" y="208"/>
              </a:cxn>
              <a:cxn ang="0">
                <a:pos x="84" y="33"/>
              </a:cxn>
              <a:cxn ang="0">
                <a:pos x="128" y="19"/>
              </a:cxn>
              <a:cxn ang="0">
                <a:pos x="175" y="145"/>
              </a:cxn>
              <a:cxn ang="0">
                <a:pos x="290" y="27"/>
              </a:cxn>
              <a:cxn ang="0">
                <a:pos x="324" y="63"/>
              </a:cxn>
              <a:cxn ang="0">
                <a:pos x="212" y="216"/>
              </a:cxn>
              <a:cxn ang="0">
                <a:pos x="268" y="361"/>
              </a:cxn>
              <a:cxn ang="0">
                <a:pos x="240" y="389"/>
              </a:cxn>
              <a:cxn ang="0">
                <a:pos x="154" y="280"/>
              </a:cxn>
              <a:cxn ang="0">
                <a:pos x="38" y="403"/>
              </a:cxn>
              <a:cxn ang="0">
                <a:pos x="8" y="363"/>
              </a:cxn>
            </a:cxnLst>
            <a:rect l="0" t="0" r="r" b="b"/>
            <a:pathLst>
              <a:path w="324" h="403">
                <a:moveTo>
                  <a:pt x="8" y="363"/>
                </a:moveTo>
                <a:cubicBezTo>
                  <a:pt x="8" y="363"/>
                  <a:pt x="49" y="278"/>
                  <a:pt x="127" y="208"/>
                </a:cubicBezTo>
                <a:cubicBezTo>
                  <a:pt x="87" y="122"/>
                  <a:pt x="84" y="64"/>
                  <a:pt x="84" y="33"/>
                </a:cubicBezTo>
                <a:cubicBezTo>
                  <a:pt x="84" y="2"/>
                  <a:pt x="113" y="0"/>
                  <a:pt x="128" y="19"/>
                </a:cubicBezTo>
                <a:cubicBezTo>
                  <a:pt x="128" y="19"/>
                  <a:pt x="141" y="89"/>
                  <a:pt x="175" y="145"/>
                </a:cubicBezTo>
                <a:cubicBezTo>
                  <a:pt x="250" y="52"/>
                  <a:pt x="290" y="27"/>
                  <a:pt x="290" y="27"/>
                </a:cubicBezTo>
                <a:cubicBezTo>
                  <a:pt x="320" y="35"/>
                  <a:pt x="324" y="63"/>
                  <a:pt x="324" y="63"/>
                </a:cubicBezTo>
                <a:cubicBezTo>
                  <a:pt x="311" y="95"/>
                  <a:pt x="259" y="124"/>
                  <a:pt x="212" y="216"/>
                </a:cubicBezTo>
                <a:cubicBezTo>
                  <a:pt x="203" y="266"/>
                  <a:pt x="263" y="330"/>
                  <a:pt x="268" y="361"/>
                </a:cubicBezTo>
                <a:cubicBezTo>
                  <a:pt x="256" y="377"/>
                  <a:pt x="260" y="377"/>
                  <a:pt x="240" y="389"/>
                </a:cubicBezTo>
                <a:cubicBezTo>
                  <a:pt x="240" y="389"/>
                  <a:pt x="188" y="340"/>
                  <a:pt x="154" y="280"/>
                </a:cubicBezTo>
                <a:cubicBezTo>
                  <a:pt x="113" y="315"/>
                  <a:pt x="102" y="339"/>
                  <a:pt x="38" y="403"/>
                </a:cubicBezTo>
                <a:cubicBezTo>
                  <a:pt x="38" y="403"/>
                  <a:pt x="0" y="401"/>
                  <a:pt x="8" y="363"/>
                </a:cubicBezTo>
                <a:close/>
              </a:path>
            </a:pathLst>
          </a:cu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274" tIns="87274" rIns="87274" bIns="87274" anchor="ctr"/>
          <a:lstStyle/>
          <a:p>
            <a:endParaRPr lang="nl-NL"/>
          </a:p>
        </p:txBody>
      </p:sp>
      <p:sp>
        <p:nvSpPr>
          <p:cNvPr id="20" name="Freeform 140" descr="  " title=" "/>
          <p:cNvSpPr>
            <a:spLocks/>
          </p:cNvSpPr>
          <p:nvPr/>
        </p:nvSpPr>
        <p:spPr bwMode="gray">
          <a:xfrm>
            <a:off x="11175228" y="3163057"/>
            <a:ext cx="537396" cy="468925"/>
          </a:xfrm>
          <a:custGeom>
            <a:avLst/>
            <a:gdLst/>
            <a:ahLst/>
            <a:cxnLst>
              <a:cxn ang="0">
                <a:pos x="8" y="363"/>
              </a:cxn>
              <a:cxn ang="0">
                <a:pos x="127" y="208"/>
              </a:cxn>
              <a:cxn ang="0">
                <a:pos x="84" y="33"/>
              </a:cxn>
              <a:cxn ang="0">
                <a:pos x="128" y="19"/>
              </a:cxn>
              <a:cxn ang="0">
                <a:pos x="175" y="145"/>
              </a:cxn>
              <a:cxn ang="0">
                <a:pos x="290" y="27"/>
              </a:cxn>
              <a:cxn ang="0">
                <a:pos x="324" y="63"/>
              </a:cxn>
              <a:cxn ang="0">
                <a:pos x="212" y="216"/>
              </a:cxn>
              <a:cxn ang="0">
                <a:pos x="268" y="361"/>
              </a:cxn>
              <a:cxn ang="0">
                <a:pos x="240" y="389"/>
              </a:cxn>
              <a:cxn ang="0">
                <a:pos x="154" y="280"/>
              </a:cxn>
              <a:cxn ang="0">
                <a:pos x="38" y="403"/>
              </a:cxn>
              <a:cxn ang="0">
                <a:pos x="8" y="363"/>
              </a:cxn>
            </a:cxnLst>
            <a:rect l="0" t="0" r="r" b="b"/>
            <a:pathLst>
              <a:path w="324" h="403">
                <a:moveTo>
                  <a:pt x="8" y="363"/>
                </a:moveTo>
                <a:cubicBezTo>
                  <a:pt x="8" y="363"/>
                  <a:pt x="49" y="278"/>
                  <a:pt x="127" y="208"/>
                </a:cubicBezTo>
                <a:cubicBezTo>
                  <a:pt x="87" y="122"/>
                  <a:pt x="84" y="64"/>
                  <a:pt x="84" y="33"/>
                </a:cubicBezTo>
                <a:cubicBezTo>
                  <a:pt x="84" y="2"/>
                  <a:pt x="113" y="0"/>
                  <a:pt x="128" y="19"/>
                </a:cubicBezTo>
                <a:cubicBezTo>
                  <a:pt x="128" y="19"/>
                  <a:pt x="141" y="89"/>
                  <a:pt x="175" y="145"/>
                </a:cubicBezTo>
                <a:cubicBezTo>
                  <a:pt x="250" y="52"/>
                  <a:pt x="290" y="27"/>
                  <a:pt x="290" y="27"/>
                </a:cubicBezTo>
                <a:cubicBezTo>
                  <a:pt x="320" y="35"/>
                  <a:pt x="324" y="63"/>
                  <a:pt x="324" y="63"/>
                </a:cubicBezTo>
                <a:cubicBezTo>
                  <a:pt x="311" y="95"/>
                  <a:pt x="259" y="124"/>
                  <a:pt x="212" y="216"/>
                </a:cubicBezTo>
                <a:cubicBezTo>
                  <a:pt x="203" y="266"/>
                  <a:pt x="263" y="330"/>
                  <a:pt x="268" y="361"/>
                </a:cubicBezTo>
                <a:cubicBezTo>
                  <a:pt x="256" y="377"/>
                  <a:pt x="260" y="377"/>
                  <a:pt x="240" y="389"/>
                </a:cubicBezTo>
                <a:cubicBezTo>
                  <a:pt x="240" y="389"/>
                  <a:pt x="188" y="340"/>
                  <a:pt x="154" y="280"/>
                </a:cubicBezTo>
                <a:cubicBezTo>
                  <a:pt x="113" y="315"/>
                  <a:pt x="102" y="339"/>
                  <a:pt x="38" y="403"/>
                </a:cubicBezTo>
                <a:cubicBezTo>
                  <a:pt x="38" y="403"/>
                  <a:pt x="0" y="401"/>
                  <a:pt x="8" y="363"/>
                </a:cubicBezTo>
                <a:close/>
              </a:path>
            </a:pathLst>
          </a:cu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274" tIns="87274" rIns="87274" bIns="87274" anchor="ctr"/>
          <a:lstStyle/>
          <a:p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1333499" y="4797152"/>
            <a:ext cx="9299005" cy="144016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nl-NL" sz="1600" b="1" dirty="0" err="1" smtClean="0"/>
              <a:t>Sklearn</a:t>
            </a:r>
            <a:r>
              <a:rPr lang="nl-NL" sz="1600" b="1" dirty="0" smtClean="0"/>
              <a:t> was </a:t>
            </a:r>
            <a:r>
              <a:rPr lang="nl-NL" sz="1600" b="1" dirty="0" err="1" smtClean="0"/>
              <a:t>not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performing</a:t>
            </a:r>
            <a:r>
              <a:rPr lang="nl-NL" sz="1600" b="1" dirty="0" smtClean="0"/>
              <a:t> well </a:t>
            </a:r>
            <a:r>
              <a:rPr lang="nl-NL" sz="1600" b="1" dirty="0" err="1" smtClean="0"/>
              <a:t>with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larger</a:t>
            </a:r>
            <a:r>
              <a:rPr lang="nl-NL" sz="1600" b="1" dirty="0" smtClean="0"/>
              <a:t> datasets</a:t>
            </a:r>
            <a:r>
              <a:rPr lang="nl-NL" sz="1600" dirty="0" smtClean="0"/>
              <a:t>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Batch </a:t>
            </a:r>
            <a:r>
              <a:rPr lang="nl-NL" sz="1600" dirty="0" err="1" smtClean="0"/>
              <a:t>methods</a:t>
            </a:r>
            <a:r>
              <a:rPr lang="nl-NL" sz="1600" dirty="0" smtClean="0"/>
              <a:t> </a:t>
            </a:r>
            <a:r>
              <a:rPr lang="nl-NL" sz="1600" dirty="0" err="1" smtClean="0"/>
              <a:t>ran</a:t>
            </a:r>
            <a:r>
              <a:rPr lang="nl-NL" sz="1600" dirty="0" smtClean="0"/>
              <a:t> out of memory on </a:t>
            </a:r>
            <a:r>
              <a:rPr lang="nl-NL" sz="1600" dirty="0" err="1" smtClean="0"/>
              <a:t>total</a:t>
            </a:r>
            <a:r>
              <a:rPr lang="nl-NL" sz="1600" dirty="0" smtClean="0"/>
              <a:t> dataset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E</a:t>
            </a:r>
            <a:r>
              <a:rPr lang="nl-NL" sz="1600" dirty="0" smtClean="0"/>
              <a:t>ven on machine </a:t>
            </a:r>
            <a:r>
              <a:rPr lang="nl-NL" sz="1600" dirty="0" err="1" smtClean="0"/>
              <a:t>with</a:t>
            </a:r>
            <a:r>
              <a:rPr lang="nl-NL" sz="1600" dirty="0" smtClean="0"/>
              <a:t> 24GB of RAM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Even </a:t>
            </a:r>
            <a:r>
              <a:rPr lang="nl-NL" sz="1600" dirty="0" err="1" smtClean="0"/>
              <a:t>when</a:t>
            </a:r>
            <a:r>
              <a:rPr lang="nl-NL" sz="1600" dirty="0" smtClean="0"/>
              <a:t> </a:t>
            </a:r>
            <a:r>
              <a:rPr lang="nl-NL" sz="1600" dirty="0" err="1" smtClean="0"/>
              <a:t>pickling</a:t>
            </a:r>
            <a:r>
              <a:rPr lang="nl-NL" sz="1600" dirty="0" smtClean="0"/>
              <a:t> / </a:t>
            </a:r>
            <a:r>
              <a:rPr lang="nl-NL" sz="1600" dirty="0" err="1" smtClean="0"/>
              <a:t>deleting</a:t>
            </a:r>
            <a:r>
              <a:rPr lang="nl-NL" sz="1600" dirty="0" smtClean="0"/>
              <a:t> </a:t>
            </a:r>
            <a:r>
              <a:rPr lang="nl-NL" sz="1600" dirty="0" err="1" smtClean="0"/>
              <a:t>all</a:t>
            </a:r>
            <a:r>
              <a:rPr lang="nl-NL" sz="1600" dirty="0" smtClean="0"/>
              <a:t> variables in memory (%</a:t>
            </a:r>
            <a:r>
              <a:rPr lang="nl-NL" sz="1600" dirty="0" err="1" smtClean="0"/>
              <a:t>xdel</a:t>
            </a:r>
            <a:r>
              <a:rPr lang="nl-NL" sz="1600" dirty="0" smtClean="0"/>
              <a:t>, </a:t>
            </a:r>
            <a:r>
              <a:rPr lang="nl-NL" sz="1600" dirty="0" err="1" smtClean="0"/>
              <a:t>pickling</a:t>
            </a:r>
            <a:r>
              <a:rPr lang="nl-NL" sz="1600" dirty="0" smtClean="0"/>
              <a:t> in </a:t>
            </a:r>
            <a:r>
              <a:rPr lang="nl-NL" sz="1600" dirty="0" err="1" smtClean="0"/>
              <a:t>preprocessing</a:t>
            </a:r>
            <a:r>
              <a:rPr lang="nl-NL" sz="1600" dirty="0" smtClean="0"/>
              <a:t>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Performance on sub-sets was </a:t>
            </a:r>
            <a:r>
              <a:rPr lang="nl-NL" sz="1600" dirty="0" err="1" smtClean="0"/>
              <a:t>very</a:t>
            </a:r>
            <a:r>
              <a:rPr lang="nl-NL" sz="1600" dirty="0" smtClean="0"/>
              <a:t> low: &lt;0.65 (vs. 0.79 </a:t>
            </a:r>
            <a:r>
              <a:rPr lang="nl-NL" sz="1600" dirty="0" err="1" smtClean="0"/>
              <a:t>for</a:t>
            </a:r>
            <a:r>
              <a:rPr lang="nl-NL" sz="1600" dirty="0" smtClean="0"/>
              <a:t> benchmark)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Online </a:t>
            </a:r>
            <a:r>
              <a:rPr lang="nl-NL" sz="1600" dirty="0" err="1" smtClean="0"/>
              <a:t>methods</a:t>
            </a:r>
            <a:r>
              <a:rPr lang="nl-NL" sz="1600" dirty="0" smtClean="0"/>
              <a:t> </a:t>
            </a:r>
            <a:r>
              <a:rPr lang="nl-NL" sz="1600" dirty="0" err="1" smtClean="0"/>
              <a:t>showed</a:t>
            </a:r>
            <a:r>
              <a:rPr lang="nl-NL" sz="1600" dirty="0" smtClean="0"/>
              <a:t> large (</a:t>
            </a:r>
            <a:r>
              <a:rPr lang="nl-NL" sz="1600" dirty="0" err="1" smtClean="0"/>
              <a:t>initial</a:t>
            </a:r>
            <a:r>
              <a:rPr lang="nl-NL" sz="1600" dirty="0" smtClean="0"/>
              <a:t>) performance gap </a:t>
            </a:r>
            <a:r>
              <a:rPr lang="nl-NL" sz="1600" dirty="0" err="1" smtClean="0"/>
              <a:t>with</a:t>
            </a:r>
            <a:r>
              <a:rPr lang="nl-NL" sz="1600" dirty="0" smtClean="0"/>
              <a:t> benchmark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21" name="AutoShape 12" descr="  " title=" "/>
          <p:cNvSpPr>
            <a:spLocks noChangeArrowheads="1"/>
          </p:cNvSpPr>
          <p:nvPr/>
        </p:nvSpPr>
        <p:spPr bwMode="auto">
          <a:xfrm flipV="1">
            <a:off x="11135951" y="3861607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7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</a:t>
            </a:r>
            <a:r>
              <a:rPr lang="nl-NL" dirty="0" err="1" smtClean="0"/>
              <a:t>tuning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ensemble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helped</a:t>
            </a:r>
            <a:r>
              <a:rPr lang="nl-NL" dirty="0" smtClean="0"/>
              <a:t> </a:t>
            </a:r>
            <a:r>
              <a:rPr lang="nl-NL" dirty="0" err="1" smtClean="0"/>
              <a:t>slightly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76000" y="1412776"/>
            <a:ext cx="5058750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b="1" dirty="0" err="1" smtClean="0"/>
              <a:t>Improvement</a:t>
            </a:r>
            <a:r>
              <a:rPr lang="pt-BR" b="1" dirty="0" smtClean="0"/>
              <a:t> </a:t>
            </a:r>
            <a:r>
              <a:rPr lang="pt-BR" b="1" dirty="0" err="1" smtClean="0"/>
              <a:t>attempts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 smtClean="0"/>
          </a:p>
          <a:p>
            <a:pPr lvl="1">
              <a:buClr>
                <a:schemeClr val="accent1"/>
              </a:buClr>
            </a:pPr>
            <a:r>
              <a:rPr lang="nl-NL" dirty="0" smtClean="0"/>
              <a:t>Parameter </a:t>
            </a:r>
            <a:r>
              <a:rPr lang="nl-NL" dirty="0" err="1" smtClean="0"/>
              <a:t>tuning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trees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Increased</a:t>
            </a:r>
            <a:r>
              <a:rPr lang="nl-NL" dirty="0" smtClean="0"/>
              <a:t> max </a:t>
            </a:r>
            <a:r>
              <a:rPr lang="nl-NL" dirty="0" err="1" smtClean="0"/>
              <a:t>depth</a:t>
            </a:r>
            <a:r>
              <a:rPr lang="nl-NL" dirty="0" smtClean="0"/>
              <a:t> of trees </a:t>
            </a:r>
          </a:p>
          <a:p>
            <a:pPr marL="246063" lvl="3" indent="0">
              <a:buClr>
                <a:schemeClr val="accent1"/>
              </a:buClr>
              <a:buNone/>
            </a:pPr>
            <a:r>
              <a:rPr lang="nl-NL" dirty="0" smtClean="0"/>
              <a:t>(</a:t>
            </a:r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dummies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categ</a:t>
            </a:r>
            <a:r>
              <a:rPr lang="nl-NL" dirty="0" smtClean="0"/>
              <a:t>.)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Reduced</a:t>
            </a:r>
            <a:r>
              <a:rPr lang="nl-NL" dirty="0" smtClean="0"/>
              <a:t> column sample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Increased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lvl="1">
              <a:buClr>
                <a:schemeClr val="accent1"/>
              </a:buClr>
            </a:pPr>
            <a:r>
              <a:rPr lang="nl-NL" dirty="0" smtClean="0"/>
              <a:t>Ensemble </a:t>
            </a:r>
            <a:r>
              <a:rPr lang="nl-NL" dirty="0" err="1" smtClean="0"/>
              <a:t>method</a:t>
            </a:r>
            <a:r>
              <a:rPr lang="nl-NL" dirty="0" smtClean="0"/>
              <a:t> of </a:t>
            </a:r>
            <a:r>
              <a:rPr lang="nl-NL" dirty="0" err="1" smtClean="0"/>
              <a:t>XGBoost</a:t>
            </a:r>
            <a:r>
              <a:rPr lang="nl-NL" dirty="0" smtClean="0"/>
              <a:t>, </a:t>
            </a:r>
            <a:r>
              <a:rPr lang="nl-NL" dirty="0" err="1" smtClean="0"/>
              <a:t>through</a:t>
            </a:r>
            <a:r>
              <a:rPr lang="nl-NL" dirty="0" smtClean="0"/>
              <a:t> feature </a:t>
            </a:r>
            <a:r>
              <a:rPr lang="nl-NL" dirty="0" err="1" smtClean="0"/>
              <a:t>importance</a:t>
            </a:r>
            <a:r>
              <a:rPr lang="nl-NL" dirty="0" smtClean="0"/>
              <a:t> split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idx</a:t>
            </a:r>
            <a:r>
              <a:rPr lang="nl-NL" dirty="0" smtClean="0"/>
              <a:t> </a:t>
            </a:r>
            <a:r>
              <a:rPr lang="nl-NL" dirty="0" err="1" smtClean="0"/>
              <a:t>mod</a:t>
            </a:r>
            <a:r>
              <a:rPr lang="nl-NL" dirty="0" smtClean="0"/>
              <a:t> 5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smtClean="0"/>
              <a:t>LR on </a:t>
            </a:r>
            <a:r>
              <a:rPr lang="nl-NL" dirty="0" err="1" smtClean="0"/>
              <a:t>seperated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dirty="0" err="1" smtClean="0"/>
              <a:t>AdaBoos</a:t>
            </a:r>
            <a:r>
              <a:rPr lang="nl-NL" dirty="0" err="1" smtClean="0"/>
              <a:t>t</a:t>
            </a:r>
            <a:r>
              <a:rPr lang="nl-NL" dirty="0" smtClean="0"/>
              <a:t> on </a:t>
            </a:r>
            <a:r>
              <a:rPr lang="nl-NL" dirty="0" err="1" smtClean="0"/>
              <a:t>seperated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5575" y="1412778"/>
            <a:ext cx="5058000" cy="493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268288" indent="-268288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536575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808038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1071563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Benchmark</a:t>
            </a:r>
          </a:p>
          <a:p>
            <a:endParaRPr lang="en-GB" b="1" dirty="0" smtClean="0"/>
          </a:p>
          <a:p>
            <a:pPr marL="0" lvl="1" indent="0">
              <a:buNone/>
            </a:pPr>
            <a:r>
              <a:rPr lang="en-GB" dirty="0" smtClean="0"/>
              <a:t>Parameters used:</a:t>
            </a:r>
          </a:p>
          <a:p>
            <a:pPr lvl="1"/>
            <a:r>
              <a:rPr lang="en-GB" dirty="0" smtClean="0"/>
              <a:t>5000 trees</a:t>
            </a:r>
          </a:p>
          <a:p>
            <a:pPr lvl="1"/>
            <a:r>
              <a:rPr lang="en-GB" dirty="0" smtClean="0"/>
              <a:t>17 max depth</a:t>
            </a:r>
          </a:p>
          <a:p>
            <a:pPr lvl="1"/>
            <a:r>
              <a:rPr lang="en-GB" dirty="0" smtClean="0"/>
              <a:t>Column sample of 0.7</a:t>
            </a:r>
          </a:p>
          <a:p>
            <a:pPr lvl="1"/>
            <a:r>
              <a:rPr lang="en-GB" dirty="0" smtClean="0"/>
              <a:t>Row sample of 0.8</a:t>
            </a:r>
          </a:p>
          <a:p>
            <a:pPr lvl="1"/>
            <a:r>
              <a:rPr lang="en-GB" dirty="0" smtClean="0"/>
              <a:t>Learning rate (eta) 0.01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4" name="Oval 13"/>
          <p:cNvSpPr/>
          <p:nvPr/>
        </p:nvSpPr>
        <p:spPr>
          <a:xfrm>
            <a:off x="191344" y="476672"/>
            <a:ext cx="504056" cy="504056"/>
          </a:xfrm>
          <a:prstGeom prst="ellips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2000" b="1" dirty="0" smtClean="0"/>
              <a:t>3</a:t>
            </a:r>
            <a:endParaRPr lang="en-US" sz="20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2505" y="1438521"/>
            <a:ext cx="1559496" cy="49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Clr>
                <a:schemeClr val="accent1"/>
              </a:buClr>
            </a:pPr>
            <a:r>
              <a:rPr lang="pt-BR" b="1" dirty="0" err="1" smtClean="0"/>
              <a:t>Helped</a:t>
            </a:r>
            <a:r>
              <a:rPr lang="pt-BR" b="1" dirty="0" smtClean="0"/>
              <a:t>?</a:t>
            </a:r>
            <a:endParaRPr lang="pt-BR" dirty="0" smtClean="0"/>
          </a:p>
        </p:txBody>
      </p:sp>
      <p:sp>
        <p:nvSpPr>
          <p:cNvPr id="13" name="AutoShape 13" descr="  " title=" "/>
          <p:cNvSpPr>
            <a:spLocks noChangeArrowheads="1"/>
          </p:cNvSpPr>
          <p:nvPr/>
        </p:nvSpPr>
        <p:spPr bwMode="auto">
          <a:xfrm rot="5400000">
            <a:off x="11084068" y="2223216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7" name="AutoShape 12" descr="  " title=" "/>
          <p:cNvSpPr>
            <a:spLocks noChangeArrowheads="1"/>
          </p:cNvSpPr>
          <p:nvPr/>
        </p:nvSpPr>
        <p:spPr bwMode="auto">
          <a:xfrm flipV="1">
            <a:off x="11104278" y="3766966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19" name="AutoShape 12" descr="  " title=" "/>
          <p:cNvSpPr>
            <a:spLocks noChangeArrowheads="1"/>
          </p:cNvSpPr>
          <p:nvPr/>
        </p:nvSpPr>
        <p:spPr bwMode="auto">
          <a:xfrm flipV="1">
            <a:off x="11104278" y="4313332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22" name="AutoShape 14" descr="  " title=" "/>
          <p:cNvSpPr>
            <a:spLocks noChangeArrowheads="1"/>
          </p:cNvSpPr>
          <p:nvPr/>
        </p:nvSpPr>
        <p:spPr bwMode="auto">
          <a:xfrm>
            <a:off x="11104278" y="2811043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23" name="AutoShape 13" descr="  " title=" "/>
          <p:cNvSpPr>
            <a:spLocks noChangeArrowheads="1"/>
          </p:cNvSpPr>
          <p:nvPr/>
        </p:nvSpPr>
        <p:spPr bwMode="auto">
          <a:xfrm rot="5400000">
            <a:off x="11104278" y="5410161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  <p:sp>
        <p:nvSpPr>
          <p:cNvPr id="24" name="AutoShape 12" descr="  " title=" "/>
          <p:cNvSpPr>
            <a:spLocks noChangeArrowheads="1"/>
          </p:cNvSpPr>
          <p:nvPr/>
        </p:nvSpPr>
        <p:spPr bwMode="auto">
          <a:xfrm flipV="1">
            <a:off x="11089173" y="5960046"/>
            <a:ext cx="615950" cy="483820"/>
          </a:xfrm>
          <a:prstGeom prst="upArrow">
            <a:avLst>
              <a:gd name="adj1" fmla="val 49880"/>
              <a:gd name="adj2" fmla="val 49801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28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0750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2000" smtClean="0">
              <a:latin typeface="ING Me"/>
              <a:sym typeface="ING M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of this meeting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23" name="Rechthoek 41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 bwMode="gray">
          <a:xfrm>
            <a:off x="838200" y="18034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algn="l" defTabSz="912929">
              <a:lnSpc>
                <a:spcPct val="200000"/>
              </a:lnSpc>
              <a:defRPr/>
            </a:pPr>
            <a:r>
              <a:rPr lang="nl-NL" sz="2000" dirty="0" err="1" smtClean="0">
                <a:solidFill>
                  <a:srgbClr val="B2B2B2"/>
                </a:solidFill>
              </a:rPr>
              <a:t>What</a:t>
            </a:r>
            <a:r>
              <a:rPr lang="nl-NL" sz="2000" dirty="0" smtClean="0">
                <a:solidFill>
                  <a:srgbClr val="B2B2B2"/>
                </a:solidFill>
              </a:rPr>
              <a:t> is the </a:t>
            </a:r>
            <a:r>
              <a:rPr lang="nl-NL" sz="2000" dirty="0" err="1" smtClean="0">
                <a:solidFill>
                  <a:srgbClr val="B2B2B2"/>
                </a:solidFill>
              </a:rPr>
              <a:t>SpringLeaf</a:t>
            </a:r>
            <a:r>
              <a:rPr lang="nl-NL" sz="2000" dirty="0" smtClean="0">
                <a:solidFill>
                  <a:srgbClr val="B2B2B2"/>
                </a:solidFill>
              </a:rPr>
              <a:t> Marketing </a:t>
            </a:r>
            <a:r>
              <a:rPr lang="nl-NL" sz="2000" dirty="0" err="1" smtClean="0">
                <a:solidFill>
                  <a:srgbClr val="B2B2B2"/>
                </a:solidFill>
              </a:rPr>
              <a:t>Competition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about</a:t>
            </a:r>
            <a:r>
              <a:rPr lang="nl-NL" sz="2000" smtClean="0">
                <a:solidFill>
                  <a:srgbClr val="B2B2B2"/>
                </a:solidFill>
              </a:rPr>
              <a:t>?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37" name="Rechthoek 41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 bwMode="gray">
          <a:xfrm>
            <a:off x="838200" y="26162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Setting </a:t>
            </a:r>
            <a:r>
              <a:rPr lang="en-US" sz="2000" smtClean="0">
                <a:solidFill>
                  <a:srgbClr val="B2B2B2"/>
                </a:solidFill>
              </a:rPr>
              <a:t>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43" name="Rechthoek 41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 bwMode="gray">
          <a:xfrm>
            <a:off x="838200" y="34290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nl-NL" sz="2000" dirty="0" smtClean="0">
                <a:solidFill>
                  <a:srgbClr val="B2B2B2"/>
                </a:solidFill>
              </a:rPr>
              <a:t>Approaches </a:t>
            </a:r>
            <a:r>
              <a:rPr lang="nl-NL" sz="2000" dirty="0" err="1" smtClean="0">
                <a:solidFill>
                  <a:srgbClr val="B2B2B2"/>
                </a:solidFill>
              </a:rPr>
              <a:t>to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beating</a:t>
            </a:r>
            <a:r>
              <a:rPr lang="nl-NL" sz="2000" dirty="0" smtClean="0">
                <a:solidFill>
                  <a:srgbClr val="B2B2B2"/>
                </a:solidFill>
              </a:rPr>
              <a:t> 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17" name="Rechthoek 41"/>
          <p:cNvSpPr/>
          <p:nvPr>
            <p:custDataLst>
              <p:tags r:id="rId7"/>
            </p:custDataLst>
          </p:nvPr>
        </p:nvSpPr>
        <p:spPr bwMode="gray">
          <a:xfrm>
            <a:off x="838200" y="42418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Lessons Learned and </a:t>
            </a:r>
            <a:r>
              <a:rPr lang="en-US" sz="2000" smtClean="0">
                <a:solidFill>
                  <a:schemeClr val="tx2"/>
                </a:solidFill>
              </a:rPr>
              <a:t>next steps</a:t>
            </a: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 smtClean="0"/>
              <a:t>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have </a:t>
            </a:r>
            <a:r>
              <a:rPr lang="nl-NL" sz="1600" dirty="0" err="1"/>
              <a:t>XGBoost</a:t>
            </a:r>
            <a:r>
              <a:rPr lang="nl-NL" sz="1600" dirty="0"/>
              <a:t> in </a:t>
            </a:r>
            <a:r>
              <a:rPr lang="nl-NL" sz="1600" dirty="0" err="1"/>
              <a:t>your</a:t>
            </a:r>
            <a:r>
              <a:rPr lang="nl-NL" sz="1600" dirty="0"/>
              <a:t> </a:t>
            </a:r>
            <a:r>
              <a:rPr lang="nl-NL" sz="1600" dirty="0" err="1"/>
              <a:t>arsenal</a:t>
            </a:r>
            <a:r>
              <a:rPr lang="nl-NL" sz="1600" dirty="0"/>
              <a:t>, </a:t>
            </a:r>
            <a:r>
              <a:rPr lang="nl-NL" sz="1600" dirty="0" err="1"/>
              <a:t>understand</a:t>
            </a:r>
            <a:r>
              <a:rPr lang="nl-NL" sz="1600" dirty="0"/>
              <a:t> </a:t>
            </a:r>
            <a:r>
              <a:rPr lang="nl-NL" sz="1600" dirty="0" err="1"/>
              <a:t>it</a:t>
            </a:r>
            <a:r>
              <a:rPr lang="nl-NL" sz="1600" dirty="0"/>
              <a:t> </a:t>
            </a:r>
            <a:r>
              <a:rPr lang="nl-NL" sz="1600" dirty="0" err="1"/>
              <a:t>deeply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know</a:t>
            </a:r>
            <a:r>
              <a:rPr lang="nl-NL" sz="1600" dirty="0"/>
              <a:t> steps </a:t>
            </a:r>
            <a:r>
              <a:rPr lang="nl-NL" sz="1600" dirty="0" err="1"/>
              <a:t>you</a:t>
            </a:r>
            <a:r>
              <a:rPr lang="nl-NL" sz="1600" dirty="0"/>
              <a:t> DON’T have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 smtClean="0"/>
              <a:t>try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Does label-</a:t>
            </a:r>
            <a:r>
              <a:rPr lang="nl-NL" sz="1600" dirty="0" err="1" smtClean="0"/>
              <a:t>encoding</a:t>
            </a:r>
            <a:r>
              <a:rPr lang="nl-NL" sz="1600" dirty="0" smtClean="0"/>
              <a:t> or </a:t>
            </a:r>
            <a:r>
              <a:rPr lang="nl-NL" sz="1600" dirty="0" err="1" smtClean="0"/>
              <a:t>one</a:t>
            </a:r>
            <a:r>
              <a:rPr lang="nl-NL" sz="1600" dirty="0" smtClean="0"/>
              <a:t>-hot-</a:t>
            </a:r>
            <a:r>
              <a:rPr lang="nl-NL" sz="1600" dirty="0" err="1" smtClean="0"/>
              <a:t>encoding</a:t>
            </a:r>
            <a:r>
              <a:rPr lang="nl-NL" sz="1600" dirty="0" smtClean="0"/>
              <a:t> make a big-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How important is clustering in </a:t>
            </a:r>
            <a:r>
              <a:rPr lang="nl-NL" sz="1600" dirty="0" err="1" smtClean="0"/>
              <a:t>an</a:t>
            </a:r>
            <a:r>
              <a:rPr lang="nl-NL" sz="1600" dirty="0" smtClean="0"/>
              <a:t> </a:t>
            </a:r>
            <a:r>
              <a:rPr lang="nl-NL" sz="1600" dirty="0" err="1" smtClean="0"/>
              <a:t>XGBoost</a:t>
            </a:r>
            <a:r>
              <a:rPr lang="nl-NL" sz="1600" dirty="0" smtClean="0"/>
              <a:t> </a:t>
            </a:r>
            <a:r>
              <a:rPr lang="nl-NL" sz="1600" dirty="0" err="1" smtClean="0"/>
              <a:t>method</a:t>
            </a:r>
            <a:r>
              <a:rPr lang="nl-NL" sz="1600" dirty="0" smtClean="0"/>
              <a:t>?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leaving</a:t>
            </a:r>
            <a:r>
              <a:rPr lang="nl-NL" sz="1600" dirty="0" smtClean="0"/>
              <a:t> out </a:t>
            </a:r>
            <a:r>
              <a:rPr lang="nl-NL" sz="1600" dirty="0" err="1" smtClean="0"/>
              <a:t>highly-correlated</a:t>
            </a:r>
            <a:r>
              <a:rPr lang="nl-NL" sz="1600" dirty="0" smtClean="0"/>
              <a:t>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Do </a:t>
            </a:r>
            <a:r>
              <a:rPr lang="nl-NL" sz="1600" dirty="0" err="1" smtClean="0"/>
              <a:t>you</a:t>
            </a:r>
            <a:r>
              <a:rPr lang="nl-NL" sz="1600" dirty="0" smtClean="0"/>
              <a:t> </a:t>
            </a:r>
            <a:r>
              <a:rPr lang="nl-NL" sz="1600" dirty="0" err="1" smtClean="0"/>
              <a:t>expect</a:t>
            </a:r>
            <a:r>
              <a:rPr lang="nl-NL" sz="1600" dirty="0" smtClean="0"/>
              <a:t> </a:t>
            </a:r>
            <a:r>
              <a:rPr lang="nl-NL" sz="1600" dirty="0" err="1" smtClean="0"/>
              <a:t>an</a:t>
            </a:r>
            <a:r>
              <a:rPr lang="nl-NL" sz="1600" dirty="0" smtClean="0"/>
              <a:t> ensemble </a:t>
            </a:r>
            <a:r>
              <a:rPr lang="nl-NL" sz="1600" dirty="0" err="1" smtClean="0"/>
              <a:t>method</a:t>
            </a:r>
            <a:r>
              <a:rPr lang="nl-NL" sz="1600" dirty="0" smtClean="0"/>
              <a:t> </a:t>
            </a:r>
            <a:r>
              <a:rPr lang="nl-NL" sz="1600" dirty="0" err="1" smtClean="0"/>
              <a:t>based</a:t>
            </a:r>
            <a:r>
              <a:rPr lang="nl-NL" sz="1600" dirty="0" smtClean="0"/>
              <a:t> on sub-</a:t>
            </a:r>
            <a:r>
              <a:rPr lang="nl-NL" sz="1600" dirty="0" err="1" smtClean="0"/>
              <a:t>selections</a:t>
            </a:r>
            <a:r>
              <a:rPr lang="nl-NL" sz="1600" dirty="0" smtClean="0"/>
              <a:t> of columns </a:t>
            </a:r>
            <a:r>
              <a:rPr lang="nl-NL" sz="1600" dirty="0" err="1" smtClean="0"/>
              <a:t>and</a:t>
            </a:r>
            <a:r>
              <a:rPr lang="nl-NL" sz="1600" dirty="0" smtClean="0"/>
              <a:t> a LR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work</a:t>
            </a:r>
            <a:r>
              <a:rPr lang="nl-NL" sz="1600" dirty="0" smtClean="0"/>
              <a:t>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r>
              <a:rPr lang="nl-NL" sz="1600" dirty="0" err="1" smtClean="0"/>
              <a:t>Being</a:t>
            </a:r>
            <a:r>
              <a:rPr lang="nl-NL" sz="1600" dirty="0" smtClean="0"/>
              <a:t> </a:t>
            </a:r>
            <a:r>
              <a:rPr lang="nl-NL" sz="1600" dirty="0" err="1" smtClean="0"/>
              <a:t>fluent</a:t>
            </a:r>
            <a:r>
              <a:rPr lang="nl-NL" sz="1600" dirty="0" smtClean="0"/>
              <a:t> in </a:t>
            </a:r>
            <a:r>
              <a:rPr lang="nl-NL" sz="1600" dirty="0" err="1" smtClean="0"/>
              <a:t>both</a:t>
            </a:r>
            <a:r>
              <a:rPr lang="nl-NL" sz="1600" dirty="0" smtClean="0"/>
              <a:t> Python, </a:t>
            </a:r>
            <a:r>
              <a:rPr lang="nl-NL" sz="1600" dirty="0" err="1" smtClean="0"/>
              <a:t>Pandas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Numpy</a:t>
            </a:r>
            <a:r>
              <a:rPr lang="nl-NL" sz="1600" dirty="0" smtClean="0"/>
              <a:t> is </a:t>
            </a:r>
            <a:r>
              <a:rPr lang="nl-NL" sz="1600" dirty="0" err="1" smtClean="0"/>
              <a:t>key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Using </a:t>
            </a:r>
            <a:r>
              <a:rPr lang="nl-NL" sz="1600" dirty="0" err="1" smtClean="0"/>
              <a:t>libraries</a:t>
            </a:r>
            <a:r>
              <a:rPr lang="nl-NL" sz="1600" dirty="0" smtClean="0"/>
              <a:t> </a:t>
            </a:r>
            <a:r>
              <a:rPr lang="nl-NL" sz="1600" dirty="0" err="1" smtClean="0"/>
              <a:t>for</a:t>
            </a:r>
            <a:r>
              <a:rPr lang="nl-NL" sz="1600" dirty="0" smtClean="0"/>
              <a:t> </a:t>
            </a:r>
            <a:r>
              <a:rPr lang="nl-NL" sz="1600" dirty="0" err="1" smtClean="0"/>
              <a:t>Regular</a:t>
            </a:r>
            <a:r>
              <a:rPr lang="nl-NL" sz="1600" dirty="0" smtClean="0"/>
              <a:t> </a:t>
            </a:r>
            <a:r>
              <a:rPr lang="nl-NL" sz="1600" dirty="0" err="1" smtClean="0"/>
              <a:t>Expressions</a:t>
            </a:r>
            <a:r>
              <a:rPr lang="nl-NL" sz="1600" dirty="0" smtClean="0"/>
              <a:t>, </a:t>
            </a:r>
            <a:r>
              <a:rPr lang="nl-NL" sz="1600" dirty="0" err="1" smtClean="0"/>
              <a:t>Timedate</a:t>
            </a:r>
            <a:r>
              <a:rPr lang="nl-NL" sz="1600" dirty="0" smtClean="0"/>
              <a:t> </a:t>
            </a:r>
            <a:r>
              <a:rPr lang="nl-NL" sz="1600" dirty="0" err="1" smtClean="0"/>
              <a:t>conversions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others</a:t>
            </a:r>
            <a:r>
              <a:rPr lang="nl-NL" sz="1600" dirty="0" smtClean="0"/>
              <a:t> are </a:t>
            </a:r>
            <a:r>
              <a:rPr lang="nl-NL" sz="1600" dirty="0" err="1" smtClean="0"/>
              <a:t>key</a:t>
            </a:r>
            <a:r>
              <a:rPr lang="nl-NL" sz="1600" dirty="0" smtClean="0"/>
              <a:t>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I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learnt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r>
              <a:rPr lang="nl-NL" sz="1600" dirty="0" smtClean="0"/>
              <a:t> </a:t>
            </a:r>
            <a:r>
              <a:rPr lang="nl-NL" sz="1600" dirty="0" err="1" smtClean="0"/>
              <a:t>by</a:t>
            </a:r>
            <a:r>
              <a:rPr lang="nl-NL" sz="1600" dirty="0" smtClean="0"/>
              <a:t> </a:t>
            </a:r>
            <a:r>
              <a:rPr lang="nl-NL" sz="1600" dirty="0" err="1" smtClean="0"/>
              <a:t>applying</a:t>
            </a:r>
            <a:r>
              <a:rPr lang="nl-NL" sz="1600" dirty="0" smtClean="0"/>
              <a:t> </a:t>
            </a:r>
            <a:r>
              <a:rPr lang="nl-NL" sz="1600" dirty="0" err="1" smtClean="0"/>
              <a:t>it</a:t>
            </a:r>
            <a:r>
              <a:rPr lang="nl-NL" sz="1600" dirty="0" smtClean="0"/>
              <a:t> in </a:t>
            </a:r>
            <a:r>
              <a:rPr lang="nl-NL" sz="1600" dirty="0" err="1" smtClean="0"/>
              <a:t>practice</a:t>
            </a:r>
            <a:r>
              <a:rPr lang="nl-NL" sz="1600" dirty="0" smtClean="0"/>
              <a:t>, e.g., on </a:t>
            </a:r>
            <a:r>
              <a:rPr lang="nl-NL" sz="1600" dirty="0" err="1" smtClean="0"/>
              <a:t>my</a:t>
            </a:r>
            <a:r>
              <a:rPr lang="nl-NL" sz="1600" dirty="0" smtClean="0"/>
              <a:t> </a:t>
            </a:r>
            <a:r>
              <a:rPr lang="nl-NL" sz="1600" dirty="0" err="1" smtClean="0"/>
              <a:t>Capstone</a:t>
            </a:r>
            <a:r>
              <a:rPr lang="nl-NL" sz="1600" dirty="0" smtClean="0"/>
              <a:t> project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Sklearn</a:t>
            </a:r>
            <a:r>
              <a:rPr lang="nl-NL" sz="1600" dirty="0" smtClean="0"/>
              <a:t> is </a:t>
            </a:r>
            <a:r>
              <a:rPr lang="nl-NL" sz="1600" dirty="0" err="1" smtClean="0"/>
              <a:t>very</a:t>
            </a:r>
            <a:r>
              <a:rPr lang="nl-NL" sz="1600" dirty="0" smtClean="0"/>
              <a:t> </a:t>
            </a:r>
            <a:r>
              <a:rPr lang="nl-NL" sz="1600" dirty="0" err="1" smtClean="0"/>
              <a:t>valuable</a:t>
            </a:r>
            <a:r>
              <a:rPr lang="nl-NL" sz="1600" dirty="0" smtClean="0"/>
              <a:t>, but </a:t>
            </a:r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for</a:t>
            </a:r>
            <a:r>
              <a:rPr lang="nl-NL" sz="1600" dirty="0" smtClean="0"/>
              <a:t> ML on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I found </a:t>
            </a:r>
            <a:r>
              <a:rPr lang="nl-NL" sz="1600" dirty="0" err="1" smtClean="0"/>
              <a:t>Sklearn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helpful</a:t>
            </a:r>
            <a:r>
              <a:rPr lang="nl-NL" sz="1600" dirty="0" smtClean="0"/>
              <a:t> in the area of </a:t>
            </a:r>
            <a:r>
              <a:rPr lang="nl-NL" sz="1600" dirty="0" err="1" smtClean="0"/>
              <a:t>preprocessing</a:t>
            </a:r>
            <a:r>
              <a:rPr lang="nl-NL" sz="1600" dirty="0" smtClean="0"/>
              <a:t> (label-</a:t>
            </a:r>
            <a:r>
              <a:rPr lang="nl-NL" sz="1600" dirty="0" err="1" smtClean="0"/>
              <a:t>encoding</a:t>
            </a:r>
            <a:r>
              <a:rPr lang="nl-NL" sz="1600" dirty="0" smtClean="0"/>
              <a:t>, train/test split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However</a:t>
            </a:r>
            <a:r>
              <a:rPr lang="nl-NL" sz="1600" dirty="0" smtClean="0"/>
              <a:t>, the ML </a:t>
            </a:r>
            <a:r>
              <a:rPr lang="nl-NL" sz="1600" dirty="0" err="1" smtClean="0"/>
              <a:t>and</a:t>
            </a:r>
            <a:r>
              <a:rPr lang="nl-NL" sz="1600" dirty="0" smtClean="0"/>
              <a:t> clustering </a:t>
            </a:r>
            <a:r>
              <a:rPr lang="nl-NL" sz="1600" dirty="0" err="1" smtClean="0"/>
              <a:t>methods</a:t>
            </a:r>
            <a:r>
              <a:rPr lang="nl-NL" sz="1600" dirty="0" smtClean="0"/>
              <a:t> are </a:t>
            </a:r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always</a:t>
            </a:r>
            <a:r>
              <a:rPr lang="nl-NL" sz="1600" dirty="0" smtClean="0"/>
              <a:t> </a:t>
            </a:r>
            <a:r>
              <a:rPr lang="nl-NL" sz="1600" dirty="0" err="1" smtClean="0"/>
              <a:t>sufficiently</a:t>
            </a:r>
            <a:r>
              <a:rPr lang="nl-NL" sz="1600" dirty="0" smtClean="0"/>
              <a:t> memory </a:t>
            </a:r>
            <a:r>
              <a:rPr lang="nl-NL" sz="1600" dirty="0" err="1" smtClean="0"/>
              <a:t>efficient</a:t>
            </a:r>
            <a:endParaRPr lang="nl-NL" sz="1600" dirty="0" smtClean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A </a:t>
            </a:r>
            <a:r>
              <a:rPr lang="nl-NL" sz="1600" dirty="0" err="1" smtClean="0"/>
              <a:t>bigger</a:t>
            </a:r>
            <a:r>
              <a:rPr lang="nl-NL" sz="1600" dirty="0" smtClean="0"/>
              <a:t> machine (16 GB </a:t>
            </a:r>
            <a:r>
              <a:rPr lang="nl-NL" sz="1600" dirty="0" err="1" smtClean="0"/>
              <a:t>Macbook</a:t>
            </a:r>
            <a:r>
              <a:rPr lang="nl-NL" sz="1600" dirty="0" smtClean="0"/>
              <a:t> Pro, 24 GB Unix-</a:t>
            </a:r>
            <a:r>
              <a:rPr lang="nl-NL" sz="1600" dirty="0" err="1" smtClean="0"/>
              <a:t>based</a:t>
            </a:r>
            <a:r>
              <a:rPr lang="nl-NL" sz="1600" dirty="0" smtClean="0"/>
              <a:t> machine) </a:t>
            </a:r>
            <a:r>
              <a:rPr lang="nl-NL" sz="1600" dirty="0" err="1" smtClean="0"/>
              <a:t>doesn’t</a:t>
            </a:r>
            <a:r>
              <a:rPr lang="nl-NL" sz="1600" dirty="0" smtClean="0"/>
              <a:t> </a:t>
            </a:r>
            <a:r>
              <a:rPr lang="nl-NL" sz="1600" dirty="0" err="1" smtClean="0"/>
              <a:t>solve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r>
              <a:rPr lang="nl-NL" sz="1600" dirty="0" smtClean="0"/>
              <a:t> </a:t>
            </a:r>
            <a:r>
              <a:rPr lang="nl-NL" sz="1600" dirty="0" err="1" smtClean="0"/>
              <a:t>problem</a:t>
            </a:r>
            <a:r>
              <a:rPr lang="nl-NL" sz="1600" dirty="0" smtClean="0"/>
              <a:t> </a:t>
            </a:r>
            <a:r>
              <a:rPr lang="nl-NL" sz="1600" dirty="0" err="1" smtClean="0"/>
              <a:t>for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dirty="0" smtClean="0"/>
              <a:t>Most </a:t>
            </a:r>
            <a:r>
              <a:rPr lang="nl-NL" sz="1600" dirty="0" err="1" smtClean="0"/>
              <a:t>importantly</a:t>
            </a:r>
            <a:r>
              <a:rPr lang="nl-NL" sz="1600" dirty="0" smtClean="0"/>
              <a:t>, </a:t>
            </a:r>
            <a:r>
              <a:rPr lang="nl-NL" sz="1600" dirty="0" err="1" smtClean="0"/>
              <a:t>my</a:t>
            </a:r>
            <a:r>
              <a:rPr lang="nl-NL" sz="1600" dirty="0" smtClean="0"/>
              <a:t> </a:t>
            </a:r>
            <a:r>
              <a:rPr lang="nl-NL" sz="1600" dirty="0"/>
              <a:t>mentor </a:t>
            </a:r>
            <a:r>
              <a:rPr lang="nl-NL" sz="1600" dirty="0" err="1"/>
              <a:t>taught</a:t>
            </a:r>
            <a:r>
              <a:rPr lang="nl-NL" sz="1600" dirty="0"/>
              <a:t> me </a:t>
            </a:r>
            <a:r>
              <a:rPr lang="nl-NL" sz="1600" dirty="0" err="1"/>
              <a:t>it’s</a:t>
            </a:r>
            <a:r>
              <a:rPr lang="nl-NL" sz="1600" dirty="0"/>
              <a:t> </a:t>
            </a:r>
            <a:r>
              <a:rPr lang="nl-NL" sz="1600" dirty="0" err="1"/>
              <a:t>key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solve</a:t>
            </a:r>
            <a:r>
              <a:rPr lang="nl-NL" sz="1600" dirty="0"/>
              <a:t> </a:t>
            </a:r>
            <a:r>
              <a:rPr lang="nl-NL" sz="1600" dirty="0" err="1"/>
              <a:t>problems</a:t>
            </a:r>
            <a:r>
              <a:rPr lang="nl-NL" sz="1600" dirty="0"/>
              <a:t> on </a:t>
            </a:r>
            <a:r>
              <a:rPr lang="nl-NL" sz="1600" dirty="0" err="1"/>
              <a:t>my</a:t>
            </a:r>
            <a:r>
              <a:rPr lang="nl-NL" sz="1600" dirty="0"/>
              <a:t> </a:t>
            </a:r>
            <a:r>
              <a:rPr lang="nl-NL" sz="1600" dirty="0" err="1"/>
              <a:t>own</a:t>
            </a:r>
            <a:r>
              <a:rPr lang="nl-NL" sz="1600" dirty="0"/>
              <a:t>, </a:t>
            </a:r>
            <a:r>
              <a:rPr lang="nl-NL" sz="1600" dirty="0" err="1"/>
              <a:t>rather</a:t>
            </a:r>
            <a:r>
              <a:rPr lang="nl-NL" sz="1600" dirty="0"/>
              <a:t> </a:t>
            </a:r>
            <a:r>
              <a:rPr lang="nl-NL" sz="1600" dirty="0" err="1"/>
              <a:t>than</a:t>
            </a:r>
            <a:r>
              <a:rPr lang="nl-NL" sz="1600" dirty="0"/>
              <a:t> </a:t>
            </a:r>
            <a:r>
              <a:rPr lang="nl-NL" sz="1600" dirty="0" smtClean="0"/>
              <a:t>telling the </a:t>
            </a:r>
            <a:r>
              <a:rPr lang="nl-NL" sz="1600" dirty="0"/>
              <a:t>solution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lessons</a:t>
            </a:r>
            <a:r>
              <a:rPr lang="nl-NL" dirty="0" smtClean="0"/>
              <a:t> </a:t>
            </a:r>
            <a:r>
              <a:rPr lang="nl-NL" dirty="0" err="1" smtClean="0"/>
              <a:t>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76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6906609" cy="4922391"/>
          </a:xfrm>
        </p:spPr>
        <p:txBody>
          <a:bodyPr/>
          <a:lstStyle/>
          <a:p>
            <a:r>
              <a:rPr lang="nl-NL" sz="1600" b="1" dirty="0" err="1" smtClean="0"/>
              <a:t>Improve</a:t>
            </a:r>
            <a:r>
              <a:rPr lang="nl-NL" sz="1600" b="1" dirty="0" smtClean="0"/>
              <a:t> on </a:t>
            </a:r>
            <a:r>
              <a:rPr lang="nl-NL" sz="1600" b="1" dirty="0" err="1" smtClean="0"/>
              <a:t>preprocessing</a:t>
            </a:r>
            <a:r>
              <a:rPr lang="nl-NL" sz="16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Measure</a:t>
            </a:r>
            <a:r>
              <a:rPr lang="nl-NL" sz="1600" dirty="0" smtClean="0"/>
              <a:t> the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</a:t>
            </a:r>
            <a:r>
              <a:rPr lang="nl-NL" sz="1600" dirty="0" err="1" smtClean="0"/>
              <a:t>individual</a:t>
            </a:r>
            <a:r>
              <a:rPr lang="nl-NL" sz="1600" dirty="0" smtClean="0"/>
              <a:t> effect of pre-processing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Tune </a:t>
            </a:r>
            <a:r>
              <a:rPr lang="nl-NL" sz="1600" dirty="0" err="1" smtClean="0"/>
              <a:t>choices</a:t>
            </a:r>
            <a:r>
              <a:rPr lang="nl-NL" sz="1600" dirty="0" smtClean="0"/>
              <a:t> made in </a:t>
            </a:r>
            <a:r>
              <a:rPr lang="nl-NL" sz="1600" dirty="0" err="1" smtClean="0"/>
              <a:t>preprocessing</a:t>
            </a:r>
            <a:r>
              <a:rPr lang="nl-NL" sz="1600" dirty="0" smtClean="0"/>
              <a:t> (e.g., N/A drop,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r>
              <a:rPr lang="nl-NL" sz="1600" b="1" dirty="0" smtClean="0"/>
              <a:t>Parameter </a:t>
            </a:r>
            <a:r>
              <a:rPr lang="nl-NL" sz="1600" b="1" dirty="0" err="1" smtClean="0"/>
              <a:t>tuning</a:t>
            </a:r>
            <a:r>
              <a:rPr lang="nl-NL" sz="1600" b="1" dirty="0" smtClean="0"/>
              <a:t> / </a:t>
            </a:r>
            <a:r>
              <a:rPr lang="nl-NL" sz="1600" b="1" dirty="0" err="1" smtClean="0"/>
              <a:t>Grid</a:t>
            </a:r>
            <a:r>
              <a:rPr lang="nl-NL" sz="1600" b="1" dirty="0" smtClean="0"/>
              <a:t> Search:</a:t>
            </a:r>
            <a:endParaRPr lang="nl-NL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Num_rounds</a:t>
            </a:r>
            <a:r>
              <a:rPr lang="nl-NL" sz="1600" dirty="0" smtClean="0"/>
              <a:t>, </a:t>
            </a:r>
            <a:r>
              <a:rPr lang="nl-NL" sz="1600" dirty="0"/>
              <a:t>Max </a:t>
            </a:r>
            <a:r>
              <a:rPr lang="nl-NL" sz="1600" dirty="0" err="1"/>
              <a:t>depth</a:t>
            </a:r>
            <a:r>
              <a:rPr lang="nl-NL" sz="1600" dirty="0"/>
              <a:t> of </a:t>
            </a:r>
            <a:r>
              <a:rPr lang="nl-NL" sz="1600" dirty="0" smtClean="0"/>
              <a:t>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Subsample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colsample_by_tree</a:t>
            </a:r>
            <a:endParaRPr lang="nl-NL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Min_child_weight</a:t>
            </a:r>
            <a:r>
              <a:rPr lang="nl-NL" sz="1600" dirty="0" smtClean="0"/>
              <a:t> (</a:t>
            </a:r>
            <a:r>
              <a:rPr lang="nl-NL" sz="1600" dirty="0" err="1" smtClean="0"/>
              <a:t>generalization</a:t>
            </a:r>
            <a:r>
              <a:rPr lang="nl-NL" sz="1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r>
              <a:rPr lang="nl-NL" sz="1600" b="1" dirty="0" err="1" smtClean="0"/>
              <a:t>Models</a:t>
            </a:r>
            <a:r>
              <a:rPr lang="nl-NL" sz="16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Try</a:t>
            </a:r>
            <a:r>
              <a:rPr lang="nl-NL" sz="1600" dirty="0" smtClean="0"/>
              <a:t> </a:t>
            </a:r>
            <a:r>
              <a:rPr lang="nl-NL" sz="1600" dirty="0" err="1" smtClean="0"/>
              <a:t>Neural</a:t>
            </a:r>
            <a:r>
              <a:rPr lang="nl-NL" sz="1600" dirty="0" smtClean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FM (</a:t>
            </a:r>
            <a:r>
              <a:rPr lang="nl-NL" sz="1600" dirty="0" err="1" smtClean="0"/>
              <a:t>Factorization</a:t>
            </a:r>
            <a:r>
              <a:rPr lang="nl-NL" sz="1600" dirty="0" smtClean="0"/>
              <a:t> Machines)</a:t>
            </a:r>
          </a:p>
          <a:p>
            <a:endParaRPr lang="nl-NL" sz="1600" dirty="0"/>
          </a:p>
          <a:p>
            <a:r>
              <a:rPr lang="nl-NL" sz="1600" b="1" dirty="0" smtClean="0"/>
              <a:t>Ensemble: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Insert</a:t>
            </a:r>
            <a:r>
              <a:rPr lang="nl-NL" sz="1600" dirty="0" smtClean="0"/>
              <a:t> LR / NN </a:t>
            </a:r>
            <a:r>
              <a:rPr lang="nl-NL" sz="1600" dirty="0" err="1" smtClean="0"/>
              <a:t>into</a:t>
            </a:r>
            <a:r>
              <a:rPr lang="nl-NL" sz="1600" dirty="0" smtClean="0"/>
              <a:t> </a:t>
            </a:r>
            <a:r>
              <a:rPr lang="nl-NL" sz="1600" dirty="0" err="1" smtClean="0"/>
              <a:t>XGBoost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Insert</a:t>
            </a:r>
            <a:r>
              <a:rPr lang="nl-NL" sz="1600" dirty="0" smtClean="0"/>
              <a:t> </a:t>
            </a:r>
            <a:r>
              <a:rPr lang="nl-NL" sz="1600" dirty="0" err="1" smtClean="0"/>
              <a:t>leaf</a:t>
            </a:r>
            <a:r>
              <a:rPr lang="nl-NL" sz="1600" dirty="0" smtClean="0"/>
              <a:t> </a:t>
            </a:r>
            <a:r>
              <a:rPr lang="nl-NL" sz="1600" dirty="0" err="1" smtClean="0"/>
              <a:t>nodes</a:t>
            </a:r>
            <a:r>
              <a:rPr lang="nl-NL" sz="1600" dirty="0" smtClean="0"/>
              <a:t> of </a:t>
            </a:r>
            <a:r>
              <a:rPr lang="nl-NL" sz="1600" dirty="0" err="1" smtClean="0"/>
              <a:t>XGBoost</a:t>
            </a:r>
            <a:r>
              <a:rPr lang="nl-NL" sz="1600" dirty="0" smtClean="0"/>
              <a:t> </a:t>
            </a:r>
            <a:r>
              <a:rPr lang="nl-NL" sz="1600" dirty="0" err="1" smtClean="0"/>
              <a:t>into</a:t>
            </a:r>
            <a:r>
              <a:rPr lang="nl-NL" sz="1600" dirty="0" smtClean="0"/>
              <a:t> 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Logistic</a:t>
            </a:r>
            <a:r>
              <a:rPr lang="nl-NL" sz="1600" dirty="0" smtClean="0"/>
              <a:t> </a:t>
            </a:r>
            <a:r>
              <a:rPr lang="nl-NL" sz="1600" dirty="0" err="1" smtClean="0"/>
              <a:t>Regression</a:t>
            </a:r>
            <a:r>
              <a:rPr lang="nl-NL" sz="1600" dirty="0" smtClean="0"/>
              <a:t> on multiple model scores (</a:t>
            </a:r>
            <a:r>
              <a:rPr lang="nl-NL" sz="1600" dirty="0" err="1" smtClean="0"/>
              <a:t>stacking</a:t>
            </a:r>
            <a:r>
              <a:rPr lang="nl-NL" sz="1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steps: make </a:t>
            </a: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5411924" y="3685916"/>
            <a:ext cx="4680520" cy="277968"/>
          </a:xfrm>
          <a:prstGeom prst="triangle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8106590" y="3172995"/>
            <a:ext cx="3626561" cy="130380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dirty="0" err="1" smtClean="0"/>
              <a:t>All</a:t>
            </a:r>
            <a:r>
              <a:rPr lang="nl-NL" sz="1600" dirty="0" smtClean="0"/>
              <a:t> these next steps </a:t>
            </a:r>
            <a:r>
              <a:rPr lang="nl-NL" sz="1600" dirty="0" err="1" smtClean="0"/>
              <a:t>require</a:t>
            </a:r>
            <a:r>
              <a:rPr lang="nl-NL" sz="1600" dirty="0" smtClean="0"/>
              <a:t> </a:t>
            </a:r>
            <a:r>
              <a:rPr lang="nl-NL" sz="1600" dirty="0" err="1" smtClean="0"/>
              <a:t>substantial</a:t>
            </a:r>
            <a:endParaRPr lang="nl-NL" sz="1600" dirty="0" smtClean="0"/>
          </a:p>
          <a:p>
            <a:r>
              <a:rPr lang="nl-NL" sz="1600" dirty="0" smtClean="0"/>
              <a:t>computing power: </a:t>
            </a:r>
          </a:p>
          <a:p>
            <a:endParaRPr lang="nl-NL" sz="1600" dirty="0"/>
          </a:p>
          <a:p>
            <a:r>
              <a:rPr lang="nl-NL" sz="1600" dirty="0" smtClean="0"/>
              <a:t>I plan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use</a:t>
            </a:r>
            <a:r>
              <a:rPr lang="nl-NL" sz="1600" dirty="0" smtClean="0"/>
              <a:t> </a:t>
            </a:r>
            <a:r>
              <a:rPr lang="nl-NL" sz="1600" dirty="0" err="1" smtClean="0"/>
              <a:t>Spark</a:t>
            </a:r>
            <a:r>
              <a:rPr lang="nl-NL" sz="1600" dirty="0" smtClean="0"/>
              <a:t> </a:t>
            </a:r>
            <a:r>
              <a:rPr lang="nl-NL" sz="1600" dirty="0" err="1" smtClean="0"/>
              <a:t>for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endParaRPr lang="nl-NL" sz="1600" dirty="0" smtClean="0"/>
          </a:p>
          <a:p>
            <a:r>
              <a:rPr lang="nl-NL" sz="1600" dirty="0" smtClean="0"/>
              <a:t>(</a:t>
            </a:r>
            <a:r>
              <a:rPr lang="nl-NL" sz="1600" dirty="0" err="1" smtClean="0"/>
              <a:t>after</a:t>
            </a:r>
            <a:r>
              <a:rPr lang="nl-NL" sz="1600" dirty="0" smtClean="0"/>
              <a:t> </a:t>
            </a:r>
            <a:r>
              <a:rPr lang="nl-NL" sz="1600" dirty="0" err="1" smtClean="0"/>
              <a:t>my</a:t>
            </a:r>
            <a:r>
              <a:rPr lang="nl-NL" sz="1600" dirty="0" smtClean="0"/>
              <a:t> </a:t>
            </a:r>
            <a:r>
              <a:rPr lang="nl-NL" sz="1600" dirty="0" err="1" smtClean="0"/>
              <a:t>elective</a:t>
            </a:r>
            <a:r>
              <a:rPr lang="nl-NL" sz="1600" dirty="0" smtClean="0"/>
              <a:t> courses)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9062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z="1600" dirty="0" smtClean="0"/>
          </a:p>
          <a:p>
            <a:endParaRPr lang="nl-NL" sz="1600" dirty="0"/>
          </a:p>
          <a:p>
            <a:r>
              <a:rPr lang="nl-NL" sz="1600" dirty="0" smtClean="0"/>
              <a:t>As a </a:t>
            </a:r>
            <a:r>
              <a:rPr lang="nl-NL" sz="1600" dirty="0" err="1" smtClean="0"/>
              <a:t>Capstone</a:t>
            </a:r>
            <a:r>
              <a:rPr lang="nl-NL" sz="1600" dirty="0" smtClean="0"/>
              <a:t> project </a:t>
            </a:r>
            <a:r>
              <a:rPr lang="nl-NL" sz="1600" dirty="0" err="1" smtClean="0"/>
              <a:t>for</a:t>
            </a:r>
            <a:r>
              <a:rPr lang="nl-NL" sz="1600" dirty="0" smtClean="0"/>
              <a:t> </a:t>
            </a:r>
            <a:r>
              <a:rPr lang="nl-NL" sz="1600" dirty="0" err="1" smtClean="0"/>
              <a:t>my</a:t>
            </a:r>
            <a:r>
              <a:rPr lang="nl-NL" sz="1600" dirty="0" smtClean="0"/>
              <a:t> DS Intensive Course, I </a:t>
            </a:r>
            <a:r>
              <a:rPr lang="nl-NL" sz="1600" dirty="0" err="1" smtClean="0"/>
              <a:t>participated</a:t>
            </a:r>
            <a:r>
              <a:rPr lang="nl-NL" sz="1600" dirty="0" smtClean="0"/>
              <a:t> in the </a:t>
            </a:r>
            <a:r>
              <a:rPr lang="nl-NL" sz="1600" dirty="0" err="1" smtClean="0"/>
              <a:t>SpringLeaf</a:t>
            </a:r>
            <a:r>
              <a:rPr lang="nl-NL" sz="1600" dirty="0" smtClean="0"/>
              <a:t> </a:t>
            </a:r>
            <a:r>
              <a:rPr lang="nl-NL" sz="1600" dirty="0" err="1" smtClean="0"/>
              <a:t>Kaggle</a:t>
            </a:r>
            <a:r>
              <a:rPr lang="nl-NL" sz="1600" dirty="0" smtClean="0"/>
              <a:t> </a:t>
            </a:r>
            <a:r>
              <a:rPr lang="nl-NL" sz="1600" dirty="0" err="1" smtClean="0"/>
              <a:t>competition</a:t>
            </a:r>
            <a:r>
              <a:rPr lang="nl-NL" sz="1600" dirty="0" smtClean="0"/>
              <a:t>. </a:t>
            </a:r>
          </a:p>
          <a:p>
            <a:endParaRPr lang="nl-NL" sz="1600" dirty="0"/>
          </a:p>
          <a:p>
            <a:r>
              <a:rPr lang="nl-NL" sz="1600" dirty="0" smtClean="0"/>
              <a:t>I </a:t>
            </a:r>
            <a:r>
              <a:rPr lang="nl-NL" sz="1600" dirty="0" err="1" smtClean="0"/>
              <a:t>would</a:t>
            </a:r>
            <a:r>
              <a:rPr lang="nl-NL" sz="1600" dirty="0" smtClean="0"/>
              <a:t> have a top-50 performance, but </a:t>
            </a:r>
            <a:r>
              <a:rPr lang="nl-NL" sz="1600" dirty="0" err="1" smtClean="0"/>
              <a:t>finished</a:t>
            </a:r>
            <a:r>
              <a:rPr lang="nl-NL" sz="1600" dirty="0" smtClean="0"/>
              <a:t> </a:t>
            </a:r>
            <a:r>
              <a:rPr lang="nl-NL" sz="1600" dirty="0" err="1" smtClean="0"/>
              <a:t>only</a:t>
            </a:r>
            <a:r>
              <a:rPr lang="nl-NL" sz="1600" dirty="0" smtClean="0"/>
              <a:t> post-deadline</a:t>
            </a:r>
          </a:p>
          <a:p>
            <a:endParaRPr lang="nl-NL" sz="1600" dirty="0"/>
          </a:p>
          <a:p>
            <a:r>
              <a:rPr lang="nl-NL" sz="1600" dirty="0" err="1" smtClean="0"/>
              <a:t>Although</a:t>
            </a:r>
            <a:r>
              <a:rPr lang="nl-NL" sz="1600" dirty="0" smtClean="0"/>
              <a:t> I found </a:t>
            </a:r>
            <a:r>
              <a:rPr lang="nl-NL" sz="1600" dirty="0" err="1" smtClean="0"/>
              <a:t>some</a:t>
            </a:r>
            <a:r>
              <a:rPr lang="nl-NL" sz="1600" dirty="0" smtClean="0"/>
              <a:t> </a:t>
            </a:r>
            <a:r>
              <a:rPr lang="nl-NL" sz="1600" dirty="0" err="1" smtClean="0"/>
              <a:t>improvements</a:t>
            </a:r>
            <a:r>
              <a:rPr lang="nl-NL" sz="1600" dirty="0" smtClean="0"/>
              <a:t> (0.79734</a:t>
            </a:r>
            <a:r>
              <a:rPr lang="nl-NL" sz="1600" baseline="30000" dirty="0" smtClean="0"/>
              <a:t>(1)</a:t>
            </a:r>
            <a:r>
              <a:rPr lang="nl-NL" sz="1600" dirty="0" smtClean="0"/>
              <a:t>), I </a:t>
            </a:r>
            <a:r>
              <a:rPr lang="nl-NL" sz="1600" dirty="0" err="1" smtClean="0"/>
              <a:t>didn’t</a:t>
            </a:r>
            <a:r>
              <a:rPr lang="nl-NL" sz="1600" dirty="0" smtClean="0"/>
              <a:t> </a:t>
            </a:r>
            <a:r>
              <a:rPr lang="nl-NL" sz="1600" dirty="0" err="1" smtClean="0"/>
              <a:t>find</a:t>
            </a:r>
            <a:r>
              <a:rPr lang="nl-NL" sz="1600" dirty="0" smtClean="0"/>
              <a:t> a ‘</a:t>
            </a:r>
            <a:r>
              <a:rPr lang="nl-NL" sz="1600" dirty="0" err="1" smtClean="0"/>
              <a:t>breakthrough</a:t>
            </a:r>
            <a:r>
              <a:rPr lang="nl-NL" sz="1600" dirty="0" smtClean="0"/>
              <a:t>’ </a:t>
            </a:r>
            <a:r>
              <a:rPr lang="nl-NL" sz="1600" dirty="0" err="1" smtClean="0"/>
              <a:t>to</a:t>
            </a:r>
            <a:r>
              <a:rPr lang="nl-NL" sz="1600" dirty="0" smtClean="0"/>
              <a:t> the benchmark (0.79706</a:t>
            </a:r>
            <a:r>
              <a:rPr lang="nl-NL" sz="1600" baseline="30000" dirty="0" smtClean="0"/>
              <a:t>(1)</a:t>
            </a:r>
            <a:r>
              <a:rPr lang="nl-NL" sz="1600" dirty="0" smtClean="0"/>
              <a:t>)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However</a:t>
            </a:r>
            <a:r>
              <a:rPr lang="nl-NL" sz="1600" dirty="0" smtClean="0"/>
              <a:t>, </a:t>
            </a:r>
            <a:r>
              <a:rPr lang="nl-NL" sz="1600" dirty="0" err="1" smtClean="0"/>
              <a:t>attempts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didn’t</a:t>
            </a:r>
            <a:r>
              <a:rPr lang="nl-NL" sz="1600" dirty="0" smtClean="0"/>
              <a:t> </a:t>
            </a:r>
            <a:r>
              <a:rPr lang="nl-NL" sz="1600" dirty="0" err="1" smtClean="0"/>
              <a:t>improve</a:t>
            </a:r>
            <a:r>
              <a:rPr lang="nl-NL" sz="1600" dirty="0" smtClean="0"/>
              <a:t> performance, made </a:t>
            </a:r>
            <a:r>
              <a:rPr lang="nl-NL" sz="1600" dirty="0" err="1" smtClean="0"/>
              <a:t>my</a:t>
            </a:r>
            <a:r>
              <a:rPr lang="nl-NL" sz="1600" dirty="0" smtClean="0"/>
              <a:t> </a:t>
            </a:r>
            <a:r>
              <a:rPr lang="nl-NL" sz="1600" dirty="0" err="1" smtClean="0"/>
              <a:t>Capstone</a:t>
            </a:r>
            <a:r>
              <a:rPr lang="nl-NL" sz="1600" dirty="0" smtClean="0"/>
              <a:t> project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</a:t>
            </a:r>
            <a:r>
              <a:rPr lang="nl-NL" sz="1600" dirty="0" err="1" smtClean="0"/>
              <a:t>learning</a:t>
            </a:r>
            <a:r>
              <a:rPr lang="nl-NL" sz="1600" dirty="0" smtClean="0"/>
              <a:t> </a:t>
            </a:r>
            <a:r>
              <a:rPr lang="nl-NL" sz="1600" dirty="0" err="1" smtClean="0"/>
              <a:t>experience</a:t>
            </a:r>
            <a:endParaRPr lang="nl-NL" sz="1600" dirty="0"/>
          </a:p>
          <a:p>
            <a:endParaRPr lang="nl-NL" sz="1600" dirty="0" smtClean="0"/>
          </a:p>
          <a:p>
            <a:r>
              <a:rPr lang="nl-NL" sz="1600" dirty="0" err="1" smtClean="0"/>
              <a:t>Key</a:t>
            </a:r>
            <a:r>
              <a:rPr lang="nl-NL" sz="1600" dirty="0" smtClean="0"/>
              <a:t> </a:t>
            </a:r>
            <a:r>
              <a:rPr lang="nl-NL" sz="1600" dirty="0" err="1" smtClean="0"/>
              <a:t>lessons</a:t>
            </a:r>
            <a:r>
              <a:rPr lang="nl-NL" sz="1600" dirty="0" smtClean="0"/>
              <a:t> </a:t>
            </a:r>
            <a:r>
              <a:rPr lang="nl-NL" sz="1600" dirty="0" err="1" smtClean="0"/>
              <a:t>learned</a:t>
            </a:r>
            <a:r>
              <a:rPr lang="nl-NL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Make </a:t>
            </a:r>
            <a:r>
              <a:rPr lang="nl-NL" sz="1600" dirty="0" err="1" smtClean="0"/>
              <a:t>sure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have </a:t>
            </a:r>
            <a:r>
              <a:rPr lang="nl-NL" sz="1600" dirty="0" err="1" smtClean="0"/>
              <a:t>XGBoost</a:t>
            </a:r>
            <a:r>
              <a:rPr lang="nl-NL" sz="1600" dirty="0" smtClean="0"/>
              <a:t> in </a:t>
            </a:r>
            <a:r>
              <a:rPr lang="nl-NL" sz="1600" dirty="0" err="1" smtClean="0"/>
              <a:t>your</a:t>
            </a:r>
            <a:r>
              <a:rPr lang="nl-NL" sz="1600" dirty="0" smtClean="0"/>
              <a:t> </a:t>
            </a:r>
            <a:r>
              <a:rPr lang="nl-NL" sz="1600" dirty="0" err="1" smtClean="0"/>
              <a:t>arsenal</a:t>
            </a:r>
            <a:r>
              <a:rPr lang="nl-NL" sz="1600" dirty="0" smtClean="0"/>
              <a:t>,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</a:t>
            </a:r>
            <a:r>
              <a:rPr lang="nl-NL" sz="1600" dirty="0" err="1" smtClean="0"/>
              <a:t>it</a:t>
            </a:r>
            <a:r>
              <a:rPr lang="nl-NL" sz="1600" dirty="0" smtClean="0"/>
              <a:t> </a:t>
            </a:r>
            <a:r>
              <a:rPr lang="nl-NL" sz="1600" dirty="0" err="1" smtClean="0"/>
              <a:t>deeply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know</a:t>
            </a:r>
            <a:r>
              <a:rPr lang="nl-NL" sz="1600" dirty="0" smtClean="0"/>
              <a:t> steps </a:t>
            </a:r>
            <a:r>
              <a:rPr lang="nl-NL" sz="1600" dirty="0" err="1" smtClean="0"/>
              <a:t>you</a:t>
            </a:r>
            <a:r>
              <a:rPr lang="nl-NL" sz="1600" dirty="0" smtClean="0"/>
              <a:t> DON’T have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try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Alex </a:t>
            </a:r>
            <a:r>
              <a:rPr lang="nl-NL" sz="1600" dirty="0" err="1" smtClean="0"/>
              <a:t>Chao</a:t>
            </a:r>
            <a:r>
              <a:rPr lang="nl-NL" sz="1600" dirty="0" smtClean="0"/>
              <a:t>, </a:t>
            </a:r>
            <a:r>
              <a:rPr lang="nl-NL" sz="1600" dirty="0" err="1" smtClean="0"/>
              <a:t>my</a:t>
            </a:r>
            <a:r>
              <a:rPr lang="nl-NL" sz="1600" dirty="0" smtClean="0"/>
              <a:t> mentor, </a:t>
            </a:r>
            <a:r>
              <a:rPr lang="nl-NL" sz="1600" dirty="0" err="1" smtClean="0"/>
              <a:t>taught</a:t>
            </a:r>
            <a:r>
              <a:rPr lang="nl-NL" sz="1600" dirty="0" smtClean="0"/>
              <a:t> me </a:t>
            </a:r>
            <a:r>
              <a:rPr lang="nl-NL" sz="1600" dirty="0" err="1" smtClean="0"/>
              <a:t>it’s</a:t>
            </a:r>
            <a:r>
              <a:rPr lang="nl-NL" sz="1600" dirty="0" smtClean="0"/>
              <a:t> </a:t>
            </a:r>
            <a:r>
              <a:rPr lang="nl-NL" sz="1600" dirty="0" err="1" smtClean="0"/>
              <a:t>about</a:t>
            </a:r>
            <a:r>
              <a:rPr lang="nl-NL" sz="1600" dirty="0" smtClean="0"/>
              <a:t> </a:t>
            </a:r>
            <a:r>
              <a:rPr lang="nl-NL" sz="1600" dirty="0" err="1" smtClean="0"/>
              <a:t>being</a:t>
            </a:r>
            <a:r>
              <a:rPr lang="nl-NL" sz="1600" dirty="0" smtClean="0"/>
              <a:t> </a:t>
            </a:r>
            <a:r>
              <a:rPr lang="nl-NL" sz="1600" dirty="0" err="1" smtClean="0"/>
              <a:t>able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solve</a:t>
            </a:r>
            <a:r>
              <a:rPr lang="nl-NL" sz="1600" dirty="0" smtClean="0"/>
              <a:t> </a:t>
            </a:r>
            <a:r>
              <a:rPr lang="nl-NL" sz="1600" dirty="0" err="1" smtClean="0"/>
              <a:t>problems</a:t>
            </a:r>
            <a:r>
              <a:rPr lang="nl-NL" sz="1600" dirty="0" smtClean="0"/>
              <a:t> on </a:t>
            </a:r>
            <a:r>
              <a:rPr lang="nl-NL" sz="1600" dirty="0" err="1" smtClean="0"/>
              <a:t>my</a:t>
            </a:r>
            <a:r>
              <a:rPr lang="nl-NL" sz="1600" dirty="0" smtClean="0"/>
              <a:t> </a:t>
            </a:r>
            <a:r>
              <a:rPr lang="nl-NL" sz="1600" dirty="0" err="1" smtClean="0"/>
              <a:t>own</a:t>
            </a:r>
            <a:r>
              <a:rPr lang="nl-NL" sz="1600" dirty="0" smtClean="0"/>
              <a:t>, </a:t>
            </a:r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knowing</a:t>
            </a:r>
            <a:r>
              <a:rPr lang="nl-NL" sz="1600" dirty="0" smtClean="0"/>
              <a:t> the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/>
          </a:p>
          <a:p>
            <a:endParaRPr lang="nl-NL" sz="1600" dirty="0" smtClean="0"/>
          </a:p>
          <a:p>
            <a:endParaRPr lang="nl-NL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top-50 (Post-Deadline) in the </a:t>
            </a:r>
            <a:r>
              <a:rPr lang="nl-NL" dirty="0" err="1" smtClean="0"/>
              <a:t>Kaggle</a:t>
            </a:r>
            <a:r>
              <a:rPr lang="nl-NL" dirty="0" smtClean="0"/>
              <a:t> </a:t>
            </a:r>
            <a:r>
              <a:rPr lang="nl-NL" dirty="0" err="1" smtClean="0"/>
              <a:t>Competition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but </a:t>
            </a:r>
            <a:r>
              <a:rPr lang="nl-NL" dirty="0" err="1" smtClean="0"/>
              <a:t>didn’t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a large </a:t>
            </a:r>
            <a:r>
              <a:rPr lang="nl-NL" dirty="0" err="1" smtClean="0"/>
              <a:t>jump</a:t>
            </a:r>
            <a:r>
              <a:rPr lang="nl-NL" dirty="0" smtClean="0"/>
              <a:t> in performance </a:t>
            </a:r>
            <a:r>
              <a:rPr lang="nl-NL" dirty="0" err="1" smtClean="0"/>
              <a:t>to</a:t>
            </a:r>
            <a:r>
              <a:rPr lang="nl-NL" dirty="0" smtClean="0"/>
              <a:t> the benchmark</a:t>
            </a:r>
            <a:br>
              <a:rPr lang="nl-NL" dirty="0" smtClean="0"/>
            </a:br>
            <a:r>
              <a:rPr lang="nl-NL" sz="1600" dirty="0" smtClean="0"/>
              <a:t>Management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835269" y="6171540"/>
            <a:ext cx="577618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900" dirty="0" smtClean="0"/>
              <a:t>(1) The </a:t>
            </a:r>
            <a:r>
              <a:rPr lang="nl-NL" sz="900" dirty="0" err="1" smtClean="0"/>
              <a:t>metric</a:t>
            </a:r>
            <a:r>
              <a:rPr lang="nl-NL" sz="900" dirty="0" smtClean="0"/>
              <a:t> </a:t>
            </a:r>
            <a:r>
              <a:rPr lang="nl-NL" sz="900" dirty="0" err="1" smtClean="0"/>
              <a:t>used</a:t>
            </a:r>
            <a:r>
              <a:rPr lang="nl-NL" sz="900" dirty="0" smtClean="0"/>
              <a:t> </a:t>
            </a:r>
            <a:r>
              <a:rPr lang="nl-NL" sz="900" dirty="0" err="1" smtClean="0"/>
              <a:t>for</a:t>
            </a:r>
            <a:r>
              <a:rPr lang="nl-NL" sz="900" dirty="0" smtClean="0"/>
              <a:t> the score is the AUC </a:t>
            </a:r>
            <a:r>
              <a:rPr lang="nl-NL" sz="900" dirty="0" err="1" smtClean="0"/>
              <a:t>for</a:t>
            </a:r>
            <a:r>
              <a:rPr lang="nl-NL" sz="900" dirty="0" smtClean="0"/>
              <a:t> the Private Leaderboard (e.g., </a:t>
            </a:r>
            <a:r>
              <a:rPr lang="nl-NL" sz="900" dirty="0" err="1" smtClean="0"/>
              <a:t>using</a:t>
            </a:r>
            <a:r>
              <a:rPr lang="nl-NL" sz="900" dirty="0" smtClean="0"/>
              <a:t> </a:t>
            </a:r>
            <a:r>
              <a:rPr lang="nl-NL" sz="900" dirty="0" err="1" smtClean="0"/>
              <a:t>all</a:t>
            </a:r>
            <a:r>
              <a:rPr lang="nl-NL" sz="900" dirty="0" smtClean="0"/>
              <a:t> </a:t>
            </a:r>
            <a:r>
              <a:rPr lang="nl-NL" sz="900" dirty="0" err="1" smtClean="0"/>
              <a:t>instances</a:t>
            </a:r>
            <a:r>
              <a:rPr lang="nl-NL" sz="900" dirty="0" smtClean="0"/>
              <a:t> in the test-set)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2738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 smtClean="0"/>
              <a:t>First of </a:t>
            </a:r>
            <a:r>
              <a:rPr lang="nl-NL" sz="1600" dirty="0" err="1" smtClean="0"/>
              <a:t>all</a:t>
            </a:r>
            <a:r>
              <a:rPr lang="nl-NL" sz="1600" dirty="0" smtClean="0"/>
              <a:t>, </a:t>
            </a:r>
            <a:r>
              <a:rPr lang="nl-NL" sz="1600" dirty="0" err="1" smtClean="0"/>
              <a:t>it’s</a:t>
            </a:r>
            <a:r>
              <a:rPr lang="nl-NL" sz="1600" dirty="0" smtClean="0"/>
              <a:t>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course </a:t>
            </a:r>
            <a:r>
              <a:rPr lang="nl-NL" sz="1600" dirty="0" err="1" smtClean="0"/>
              <a:t>that</a:t>
            </a:r>
            <a:r>
              <a:rPr lang="nl-NL" sz="1600" dirty="0" smtClean="0"/>
              <a:t> I </a:t>
            </a:r>
            <a:r>
              <a:rPr lang="nl-NL" sz="1600" dirty="0" err="1" smtClean="0"/>
              <a:t>would</a:t>
            </a:r>
            <a:r>
              <a:rPr lang="nl-NL" sz="1600" dirty="0" smtClean="0"/>
              <a:t> </a:t>
            </a:r>
            <a:r>
              <a:rPr lang="nl-NL" sz="1600" dirty="0" err="1" smtClean="0"/>
              <a:t>recommend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everyone</a:t>
            </a:r>
            <a:r>
              <a:rPr lang="nl-NL" sz="1600" dirty="0" smtClean="0"/>
              <a:t> </a:t>
            </a:r>
            <a:r>
              <a:rPr lang="nl-NL" sz="1600" dirty="0" err="1" smtClean="0"/>
              <a:t>serious</a:t>
            </a:r>
            <a:r>
              <a:rPr lang="nl-NL" sz="1600" dirty="0" smtClean="0"/>
              <a:t> </a:t>
            </a:r>
            <a:r>
              <a:rPr lang="nl-NL" sz="1600" dirty="0" err="1" smtClean="0"/>
              <a:t>about</a:t>
            </a:r>
            <a:r>
              <a:rPr lang="nl-NL" sz="1600" dirty="0" smtClean="0"/>
              <a:t> </a:t>
            </a:r>
            <a:r>
              <a:rPr lang="nl-NL" sz="1600" dirty="0" err="1" smtClean="0"/>
              <a:t>learning</a:t>
            </a:r>
            <a:r>
              <a:rPr lang="nl-NL" sz="1600" dirty="0" smtClean="0"/>
              <a:t> DS</a:t>
            </a:r>
            <a:endParaRPr lang="nl-N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Mentor </a:t>
            </a:r>
            <a:r>
              <a:rPr lang="nl-NL" sz="1600" dirty="0" err="1" smtClean="0"/>
              <a:t>based</a:t>
            </a:r>
            <a:r>
              <a:rPr lang="nl-NL" sz="1600" dirty="0" smtClean="0"/>
              <a:t> approach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adds</a:t>
            </a:r>
            <a:r>
              <a:rPr lang="nl-NL" sz="1600" dirty="0" smtClean="0"/>
              <a:t> a lot </a:t>
            </a:r>
            <a:r>
              <a:rPr lang="nl-NL" sz="1600" dirty="0" err="1" smtClean="0"/>
              <a:t>to</a:t>
            </a:r>
            <a:r>
              <a:rPr lang="nl-NL" sz="1600" dirty="0" smtClean="0"/>
              <a:t> the </a:t>
            </a:r>
            <a:r>
              <a:rPr lang="nl-NL" sz="1600" dirty="0" err="1" smtClean="0"/>
              <a:t>MOOCs</a:t>
            </a:r>
            <a:endParaRPr lang="nl-NL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err="1" smtClean="0"/>
              <a:t>Materials</a:t>
            </a:r>
            <a:r>
              <a:rPr lang="nl-NL" sz="1600" dirty="0" smtClean="0"/>
              <a:t> </a:t>
            </a:r>
            <a:r>
              <a:rPr lang="nl-NL" sz="1600" dirty="0" err="1" smtClean="0"/>
              <a:t>carefully</a:t>
            </a:r>
            <a:r>
              <a:rPr lang="nl-NL" sz="1600" dirty="0" smtClean="0"/>
              <a:t> </a:t>
            </a:r>
            <a:r>
              <a:rPr lang="nl-NL" sz="1600" dirty="0" err="1" smtClean="0"/>
              <a:t>selected</a:t>
            </a:r>
            <a:r>
              <a:rPr lang="nl-NL" sz="1600" dirty="0" smtClean="0"/>
              <a:t>: </a:t>
            </a:r>
            <a:r>
              <a:rPr lang="nl-NL" sz="1600" dirty="0" err="1" smtClean="0"/>
              <a:t>appears</a:t>
            </a:r>
            <a:r>
              <a:rPr lang="nl-NL" sz="1600" dirty="0" smtClean="0"/>
              <a:t> ‘</a:t>
            </a:r>
            <a:r>
              <a:rPr lang="nl-NL" sz="1600" dirty="0" err="1" smtClean="0"/>
              <a:t>messy</a:t>
            </a:r>
            <a:r>
              <a:rPr lang="nl-NL" sz="1600" dirty="0" smtClean="0"/>
              <a:t>’ at first, but </a:t>
            </a:r>
            <a:r>
              <a:rPr lang="nl-NL" sz="1600" dirty="0" err="1" smtClean="0"/>
              <a:t>makes</a:t>
            </a:r>
            <a:r>
              <a:rPr lang="nl-NL" sz="1600" dirty="0" smtClean="0"/>
              <a:t> a lot of sense later</a:t>
            </a:r>
          </a:p>
          <a:p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Three </a:t>
            </a:r>
            <a:r>
              <a:rPr lang="nl-NL" sz="1600" dirty="0" err="1" smtClean="0"/>
              <a:t>things</a:t>
            </a:r>
            <a:r>
              <a:rPr lang="nl-NL" sz="1600" dirty="0" smtClean="0"/>
              <a:t> </a:t>
            </a:r>
            <a:r>
              <a:rPr lang="nl-NL" sz="1600" dirty="0" err="1" smtClean="0"/>
              <a:t>I’d</a:t>
            </a:r>
            <a:r>
              <a:rPr lang="nl-NL" sz="1600" dirty="0" smtClean="0"/>
              <a:t> </a:t>
            </a:r>
            <a:r>
              <a:rPr lang="nl-NL" sz="1600" dirty="0" err="1" smtClean="0"/>
              <a:t>suggest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add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the training: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Cover </a:t>
            </a:r>
            <a:r>
              <a:rPr lang="nl-NL" sz="1600" dirty="0" err="1" smtClean="0"/>
              <a:t>XGBoost</a:t>
            </a:r>
            <a:r>
              <a:rPr lang="nl-NL" sz="1600" dirty="0" smtClean="0"/>
              <a:t> as a state-of-the-art </a:t>
            </a:r>
            <a:r>
              <a:rPr lang="nl-NL" sz="1600" dirty="0" err="1" smtClean="0"/>
              <a:t>algorithm</a:t>
            </a:r>
            <a:endParaRPr lang="nl-N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Data </a:t>
            </a:r>
            <a:r>
              <a:rPr lang="nl-NL" sz="1600" dirty="0" err="1" smtClean="0"/>
              <a:t>Science</a:t>
            </a:r>
            <a:r>
              <a:rPr lang="nl-NL" sz="1600" dirty="0" smtClean="0"/>
              <a:t> at the </a:t>
            </a:r>
            <a:r>
              <a:rPr lang="nl-NL" sz="1600" dirty="0" err="1" smtClean="0"/>
              <a:t>Command</a:t>
            </a:r>
            <a:r>
              <a:rPr lang="nl-NL" sz="1600" dirty="0" smtClean="0"/>
              <a:t> Line as a ‘Data </a:t>
            </a:r>
            <a:r>
              <a:rPr lang="nl-NL" sz="1600" dirty="0" err="1" smtClean="0"/>
              <a:t>Scientist’s</a:t>
            </a:r>
            <a:r>
              <a:rPr lang="nl-NL" sz="1600" dirty="0" smtClean="0"/>
              <a:t> intro </a:t>
            </a:r>
            <a:r>
              <a:rPr lang="nl-NL" sz="1600" dirty="0" err="1" smtClean="0"/>
              <a:t>to</a:t>
            </a:r>
            <a:r>
              <a:rPr lang="nl-NL" sz="1600" dirty="0" smtClean="0"/>
              <a:t> Unix’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/>
              <a:t>In </a:t>
            </a:r>
            <a:r>
              <a:rPr lang="nl-NL" sz="1600" dirty="0" err="1" smtClean="0"/>
              <a:t>general</a:t>
            </a:r>
            <a:r>
              <a:rPr lang="nl-NL" sz="1600" dirty="0" smtClean="0"/>
              <a:t>, </a:t>
            </a:r>
            <a:r>
              <a:rPr lang="nl-NL" sz="1600" dirty="0" err="1" smtClean="0"/>
              <a:t>references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‘standard </a:t>
            </a:r>
            <a:r>
              <a:rPr lang="nl-NL" sz="1600" dirty="0" err="1" smtClean="0"/>
              <a:t>works</a:t>
            </a:r>
            <a:r>
              <a:rPr lang="nl-NL" sz="1600" dirty="0" smtClean="0"/>
              <a:t>’ </a:t>
            </a:r>
            <a:r>
              <a:rPr lang="nl-NL" sz="1600" dirty="0" err="1" smtClean="0"/>
              <a:t>such</a:t>
            </a:r>
            <a:r>
              <a:rPr lang="nl-NL" sz="1600" dirty="0" smtClean="0"/>
              <a:t> as Data Analysis </a:t>
            </a:r>
            <a:r>
              <a:rPr lang="nl-NL" sz="1600" dirty="0" err="1" smtClean="0"/>
              <a:t>using</a:t>
            </a:r>
            <a:r>
              <a:rPr lang="nl-NL" sz="1600" dirty="0" smtClean="0"/>
              <a:t> Python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other</a:t>
            </a:r>
            <a:r>
              <a:rPr lang="nl-NL" sz="1600" dirty="0" smtClean="0"/>
              <a:t> </a:t>
            </a:r>
            <a:r>
              <a:rPr lang="nl-NL" sz="1600" dirty="0" err="1" smtClean="0"/>
              <a:t>O’reilly</a:t>
            </a:r>
            <a:r>
              <a:rPr lang="nl-NL" sz="1600" dirty="0" smtClean="0"/>
              <a:t> </a:t>
            </a:r>
            <a:r>
              <a:rPr lang="nl-NL" sz="1600" dirty="0" err="1" smtClean="0"/>
              <a:t>books</a:t>
            </a:r>
            <a:r>
              <a:rPr lang="nl-NL" sz="1600" dirty="0" smtClean="0"/>
              <a:t> (a combi offer </a:t>
            </a:r>
            <a:r>
              <a:rPr lang="nl-NL" sz="1600" dirty="0" err="1" smtClean="0"/>
              <a:t>with</a:t>
            </a:r>
            <a:r>
              <a:rPr lang="nl-NL" sz="1600" dirty="0" smtClean="0"/>
              <a:t> Safari Books </a:t>
            </a:r>
            <a:r>
              <a:rPr lang="nl-NL" sz="1600" dirty="0" err="1" smtClean="0"/>
              <a:t>would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great</a:t>
            </a:r>
            <a:r>
              <a:rPr lang="nl-NL" sz="1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</a:t>
            </a:r>
            <a:r>
              <a:rPr lang="nl-NL" dirty="0" err="1" smtClean="0"/>
              <a:t>suggestions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DS Intensive Course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Sliderule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982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Link </a:t>
            </a:r>
            <a:r>
              <a:rPr lang="nl-NL" b="1" dirty="0" err="1" smtClean="0"/>
              <a:t>to</a:t>
            </a:r>
            <a:r>
              <a:rPr lang="nl-NL" b="1" dirty="0" smtClean="0"/>
              <a:t> notebook: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github.com/wkuling/Kaggle_springleaf/blob/master/Process/Kaggle%20Springleaf%20with%20XGBoost.ipynb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notebook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properly</a:t>
            </a:r>
            <a:r>
              <a:rPr lang="nl-NL" dirty="0" smtClean="0"/>
              <a:t>, Anaconda </a:t>
            </a:r>
            <a:r>
              <a:rPr lang="nl-NL" dirty="0" err="1" smtClean="0"/>
              <a:t>install</a:t>
            </a:r>
            <a:r>
              <a:rPr lang="nl-NL" dirty="0" smtClean="0"/>
              <a:t> + </a:t>
            </a:r>
            <a:r>
              <a:rPr lang="nl-NL" dirty="0" err="1" smtClean="0"/>
              <a:t>installation</a:t>
            </a:r>
            <a:r>
              <a:rPr lang="nl-NL" dirty="0" smtClean="0"/>
              <a:t> of </a:t>
            </a:r>
            <a:r>
              <a:rPr lang="nl-NL" dirty="0" err="1" smtClean="0"/>
              <a:t>XGBoost</a:t>
            </a:r>
            <a:r>
              <a:rPr lang="nl-NL" dirty="0" smtClean="0"/>
              <a:t> is </a:t>
            </a:r>
            <a:r>
              <a:rPr lang="nl-NL" dirty="0" err="1" smtClean="0"/>
              <a:t>required</a:t>
            </a:r>
            <a:r>
              <a:rPr lang="nl-NL" dirty="0" smtClean="0"/>
              <a:t>.</a:t>
            </a:r>
          </a:p>
          <a:p>
            <a:pPr lvl="1"/>
            <a:endParaRPr lang="nl-NL" dirty="0"/>
          </a:p>
          <a:p>
            <a:pPr lvl="1"/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properly</a:t>
            </a:r>
            <a:r>
              <a:rPr lang="nl-NL" dirty="0" smtClean="0"/>
              <a:t>, a machine </a:t>
            </a:r>
            <a:r>
              <a:rPr lang="nl-NL" dirty="0" err="1" smtClean="0"/>
              <a:t>with</a:t>
            </a:r>
            <a:r>
              <a:rPr lang="nl-NL" dirty="0" smtClean="0"/>
              <a:t> 16GB of RAM is </a:t>
            </a:r>
            <a:r>
              <a:rPr lang="nl-NL" dirty="0" err="1" smtClean="0"/>
              <a:t>advised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steps I </a:t>
            </a:r>
            <a:r>
              <a:rPr lang="nl-NL" dirty="0" err="1" smtClean="0"/>
              <a:t>took</a:t>
            </a:r>
            <a:r>
              <a:rPr lang="nl-NL" dirty="0" smtClean="0"/>
              <a:t>, are </a:t>
            </a:r>
            <a:r>
              <a:rPr lang="nl-NL" dirty="0" err="1"/>
              <a:t>documented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iPython</a:t>
            </a:r>
            <a:r>
              <a:rPr lang="nl-NL" dirty="0"/>
              <a:t> Notebook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" y="1628800"/>
            <a:ext cx="5303400" cy="419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52062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2000" smtClean="0">
              <a:latin typeface="ING Me"/>
              <a:sym typeface="ING M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of this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5" name="Rechthoek 41"/>
          <p:cNvSpPr/>
          <p:nvPr>
            <p:custDataLst>
              <p:tags r:id="rId4"/>
            </p:custDataLst>
          </p:nvPr>
        </p:nvSpPr>
        <p:spPr bwMode="gray">
          <a:xfrm>
            <a:off x="838200" y="18034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algn="l" defTabSz="912929">
              <a:lnSpc>
                <a:spcPct val="200000"/>
              </a:lnSpc>
              <a:defRPr/>
            </a:pPr>
            <a:r>
              <a:rPr lang="nl-NL" sz="2000" dirty="0" err="1" smtClean="0">
                <a:solidFill>
                  <a:schemeClr val="tx2"/>
                </a:solidFill>
              </a:rPr>
              <a:t>What</a:t>
            </a:r>
            <a:r>
              <a:rPr lang="nl-NL" sz="2000" dirty="0" smtClean="0">
                <a:solidFill>
                  <a:schemeClr val="tx2"/>
                </a:solidFill>
              </a:rPr>
              <a:t> is the </a:t>
            </a:r>
            <a:r>
              <a:rPr lang="nl-NL" sz="2000" dirty="0" err="1" smtClean="0">
                <a:solidFill>
                  <a:schemeClr val="tx2"/>
                </a:solidFill>
              </a:rPr>
              <a:t>SpringLeaf</a:t>
            </a:r>
            <a:r>
              <a:rPr lang="nl-NL" sz="2000" dirty="0" smtClean="0">
                <a:solidFill>
                  <a:schemeClr val="tx2"/>
                </a:solidFill>
              </a:rPr>
              <a:t> Marketing </a:t>
            </a:r>
            <a:r>
              <a:rPr lang="nl-NL" sz="2000" dirty="0" err="1" smtClean="0">
                <a:solidFill>
                  <a:schemeClr val="tx2"/>
                </a:solidFill>
              </a:rPr>
              <a:t>Competition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about</a:t>
            </a:r>
            <a:r>
              <a:rPr lang="nl-NL" sz="2000" dirty="0" smtClean="0">
                <a:solidFill>
                  <a:schemeClr val="tx2"/>
                </a:solidFill>
              </a:rPr>
              <a:t>?</a:t>
            </a:r>
            <a:endParaRPr lang="nl-NL" sz="2000" dirty="0">
              <a:solidFill>
                <a:schemeClr val="tx2"/>
              </a:solidFill>
            </a:endParaRPr>
          </a:p>
        </p:txBody>
      </p:sp>
      <p:sp>
        <p:nvSpPr>
          <p:cNvPr id="12" name="Rechthoek 41">
            <a:hlinkClick r:id="rId11" action="ppaction://hlinksldjump"/>
          </p:cNvPr>
          <p:cNvSpPr/>
          <p:nvPr>
            <p:custDataLst>
              <p:tags r:id="rId5"/>
            </p:custDataLst>
          </p:nvPr>
        </p:nvSpPr>
        <p:spPr bwMode="gray">
          <a:xfrm>
            <a:off x="838200" y="26162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Setting 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13" name="Rechthoek 41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 bwMode="gray">
          <a:xfrm>
            <a:off x="838200" y="34290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nl-NL" sz="2000" dirty="0" smtClean="0">
                <a:solidFill>
                  <a:srgbClr val="B2B2B2"/>
                </a:solidFill>
              </a:rPr>
              <a:t>Approaches </a:t>
            </a:r>
            <a:r>
              <a:rPr lang="nl-NL" sz="2000" dirty="0" err="1" smtClean="0">
                <a:solidFill>
                  <a:srgbClr val="B2B2B2"/>
                </a:solidFill>
              </a:rPr>
              <a:t>to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beating</a:t>
            </a:r>
            <a:r>
              <a:rPr lang="nl-NL" sz="2000" dirty="0" smtClean="0">
                <a:solidFill>
                  <a:srgbClr val="B2B2B2"/>
                </a:solidFill>
              </a:rPr>
              <a:t> 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10" name="Rechthoek 41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gray">
          <a:xfrm>
            <a:off x="838200" y="42418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Lessons Learned and next steps</a:t>
            </a:r>
            <a:endParaRPr lang="nl-NL" sz="20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2795" y="1278384"/>
            <a:ext cx="7491955" cy="4922391"/>
          </a:xfrm>
        </p:spPr>
        <p:txBody>
          <a:bodyPr/>
          <a:lstStyle/>
          <a:p>
            <a:endParaRPr lang="nl-NL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Springleaf</a:t>
            </a:r>
            <a:r>
              <a:rPr lang="en-US" dirty="0"/>
              <a:t> </a:t>
            </a:r>
            <a:r>
              <a:rPr lang="en-US" dirty="0" smtClean="0"/>
              <a:t>offers their </a:t>
            </a:r>
            <a:r>
              <a:rPr lang="en-US" dirty="0"/>
              <a:t>customers personal and auto </a:t>
            </a:r>
            <a:r>
              <a:rPr lang="en-US" dirty="0" smtClean="0"/>
              <a:t>loans. </a:t>
            </a:r>
          </a:p>
          <a:p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/>
              <a:t>mail is </a:t>
            </a:r>
            <a:r>
              <a:rPr lang="en-US" dirty="0" smtClean="0"/>
              <a:t>important for </a:t>
            </a:r>
            <a:r>
              <a:rPr lang="en-US" dirty="0" err="1" smtClean="0"/>
              <a:t>Springleaf's</a:t>
            </a:r>
            <a:r>
              <a:rPr lang="en-US" dirty="0" smtClean="0"/>
              <a:t> to connect with customers </a:t>
            </a:r>
            <a:r>
              <a:rPr lang="en-US" dirty="0"/>
              <a:t>whom may be in need of a loan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Using a large set of anonymized features (~140K rows, ~2000 variables), </a:t>
            </a:r>
            <a:r>
              <a:rPr lang="en-US" dirty="0" err="1" smtClean="0"/>
              <a:t>Springleaf</a:t>
            </a:r>
            <a:r>
              <a:rPr lang="en-US" dirty="0" smtClean="0"/>
              <a:t> is asking you to predict which customers will respond to a direct mail offer. </a:t>
            </a:r>
          </a:p>
          <a:p>
            <a:endParaRPr lang="en-US" dirty="0"/>
          </a:p>
          <a:p>
            <a:r>
              <a:rPr lang="en-US" dirty="0" smtClean="0"/>
              <a:t>You are challenged to construct new meta-variables and employ feature-selection methods to approach this dauntingly wide dataset.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Springleaf</a:t>
            </a:r>
            <a:r>
              <a:rPr lang="nl-NL" dirty="0" smtClean="0"/>
              <a:t> </a:t>
            </a:r>
            <a:r>
              <a:rPr lang="nl-NL" dirty="0" err="1" smtClean="0"/>
              <a:t>Kaggle</a:t>
            </a:r>
            <a:r>
              <a:rPr lang="nl-NL" dirty="0" smtClean="0"/>
              <a:t> </a:t>
            </a:r>
            <a:r>
              <a:rPr lang="nl-NL" dirty="0" err="1" smtClean="0"/>
              <a:t>competition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whether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send</a:t>
            </a:r>
            <a:r>
              <a:rPr lang="nl-NL" dirty="0" smtClean="0"/>
              <a:t> a direct mail piece </a:t>
            </a:r>
            <a:r>
              <a:rPr lang="nl-NL" dirty="0" err="1" smtClean="0"/>
              <a:t>to</a:t>
            </a:r>
            <a:r>
              <a:rPr lang="nl-NL" dirty="0" smtClean="0"/>
              <a:t> a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5" name="Picture 2" descr="https://kaggle2.blob.core.windows.net/competitions/kaggle/4487/logos/front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1" y="2552218"/>
            <a:ext cx="3328300" cy="15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1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the </a:t>
            </a:r>
            <a:r>
              <a:rPr lang="nl-NL" dirty="0" err="1" smtClean="0"/>
              <a:t>Springleaf</a:t>
            </a:r>
            <a:r>
              <a:rPr lang="nl-NL" dirty="0" smtClean="0"/>
              <a:t> marketing </a:t>
            </a:r>
            <a:r>
              <a:rPr lang="nl-NL" dirty="0" err="1" smtClean="0"/>
              <a:t>competition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6" name="Picture 2" descr="drew-conway-data-science-venn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39" y="1169290"/>
            <a:ext cx="5371058" cy="474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65797" y="2202359"/>
            <a:ext cx="329473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&gt;2000 variables: feature </a:t>
            </a:r>
            <a:r>
              <a:rPr lang="nl-NL" sz="1600" b="1" dirty="0" err="1" smtClean="0"/>
              <a:t>selection</a:t>
            </a:r>
            <a:endParaRPr lang="en-US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5195" y="2202359"/>
            <a:ext cx="292839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600" b="1" dirty="0" smtClean="0"/>
              <a:t>1 GB files (140K+ </a:t>
            </a:r>
            <a:r>
              <a:rPr lang="nl-NL" sz="1600" b="1" dirty="0" err="1" smtClean="0"/>
              <a:t>rows</a:t>
            </a:r>
            <a:r>
              <a:rPr lang="nl-NL" sz="1600" b="1" dirty="0" smtClean="0"/>
              <a:t>)</a:t>
            </a:r>
            <a:endParaRPr lang="en-US" sz="1600" b="1" dirty="0"/>
          </a:p>
          <a:p>
            <a:r>
              <a:rPr lang="nl-NL" sz="1600" b="1" dirty="0" smtClean="0"/>
              <a:t>Feature engineering </a:t>
            </a:r>
            <a:r>
              <a:rPr lang="nl-NL" sz="1600" b="1" dirty="0" err="1" smtClean="0"/>
              <a:t>key</a:t>
            </a:r>
            <a:endParaRPr lang="nl-NL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51145" y="5815589"/>
            <a:ext cx="3698696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nl-NL" sz="1600" b="1" dirty="0" err="1" smtClean="0"/>
              <a:t>Relevance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for</a:t>
            </a:r>
            <a:r>
              <a:rPr lang="nl-NL" sz="1600" b="1" dirty="0" smtClean="0"/>
              <a:t> ING Bank:</a:t>
            </a:r>
          </a:p>
          <a:p>
            <a:pPr algn="ctr"/>
            <a:r>
              <a:rPr lang="nl-NL" sz="1600" b="1" dirty="0" err="1" smtClean="0"/>
              <a:t>optimizing</a:t>
            </a:r>
            <a:r>
              <a:rPr lang="nl-NL" sz="1600" b="1" dirty="0" smtClean="0"/>
              <a:t> response </a:t>
            </a:r>
            <a:r>
              <a:rPr lang="nl-NL" sz="1600" b="1" dirty="0" err="1" smtClean="0"/>
              <a:t>rate</a:t>
            </a:r>
            <a:r>
              <a:rPr lang="nl-NL" sz="1600" b="1" dirty="0" smtClean="0"/>
              <a:t> of </a:t>
            </a:r>
            <a:r>
              <a:rPr lang="nl-NL" sz="1600" b="1" dirty="0" err="1" smtClean="0"/>
              <a:t>customers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40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723033" cy="4922391"/>
          </a:xfrm>
        </p:spPr>
        <p:txBody>
          <a:bodyPr/>
          <a:lstStyle/>
          <a:p>
            <a:r>
              <a:rPr lang="nl-NL" b="1" dirty="0" smtClean="0"/>
              <a:t>Without </a:t>
            </a:r>
            <a:r>
              <a:rPr lang="nl-NL" b="1" dirty="0" err="1" smtClean="0"/>
              <a:t>specification</a:t>
            </a:r>
            <a:r>
              <a:rPr lang="nl-NL" b="1" dirty="0" smtClean="0"/>
              <a:t> of </a:t>
            </a:r>
            <a:r>
              <a:rPr lang="nl-NL" b="1" dirty="0" err="1" smtClean="0"/>
              <a:t>dtypes</a:t>
            </a:r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/>
          </a:p>
          <a:p>
            <a:endParaRPr lang="nl-NL" b="1" dirty="0" smtClean="0"/>
          </a:p>
          <a:p>
            <a:r>
              <a:rPr lang="nl-NL" b="1" dirty="0" err="1" smtClean="0"/>
              <a:t>With</a:t>
            </a:r>
            <a:r>
              <a:rPr lang="nl-NL" b="1" dirty="0" smtClean="0"/>
              <a:t> </a:t>
            </a:r>
            <a:r>
              <a:rPr lang="nl-NL" b="1" dirty="0" err="1" smtClean="0"/>
              <a:t>specification</a:t>
            </a:r>
            <a:r>
              <a:rPr lang="nl-NL" b="1" dirty="0" smtClean="0"/>
              <a:t> of </a:t>
            </a:r>
            <a:r>
              <a:rPr lang="nl-NL" b="1" dirty="0" err="1" smtClean="0"/>
              <a:t>dtypes</a:t>
            </a:r>
            <a:r>
              <a:rPr lang="nl-NL" b="1" dirty="0" smtClean="0"/>
              <a:t> </a:t>
            </a:r>
            <a:r>
              <a:rPr lang="nl-NL" b="1" dirty="0"/>
              <a:t>(e.g., </a:t>
            </a:r>
            <a:r>
              <a:rPr lang="nl-NL" sz="900" b="1" dirty="0">
                <a:hlinkClick r:id="rId2"/>
              </a:rPr>
              <a:t>https://</a:t>
            </a:r>
            <a:r>
              <a:rPr lang="nl-NL" sz="900" b="1" dirty="0" smtClean="0">
                <a:hlinkClick r:id="rId2"/>
              </a:rPr>
              <a:t>www.kaggle.com/ericcouto/springleaf-marketing-response/reading-train-and-test-using-less-memory</a:t>
            </a:r>
            <a:r>
              <a:rPr lang="nl-NL" b="1" dirty="0" smtClean="0"/>
              <a:t>)</a:t>
            </a:r>
            <a:endParaRPr lang="nl-NL" sz="900" b="1" dirty="0" smtClean="0"/>
          </a:p>
          <a:p>
            <a:endParaRPr lang="en-US" sz="9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exploration</a:t>
            </a:r>
            <a:r>
              <a:rPr lang="nl-NL" dirty="0" smtClean="0"/>
              <a:t> of the </a:t>
            </a:r>
            <a:r>
              <a:rPr lang="nl-NL" dirty="0" err="1" smtClean="0"/>
              <a:t>SpringLeaf</a:t>
            </a:r>
            <a:r>
              <a:rPr lang="nl-NL" dirty="0" smtClean="0"/>
              <a:t> training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8" y="3861048"/>
            <a:ext cx="7652232" cy="143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8" y="1700808"/>
            <a:ext cx="6265912" cy="137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3499" y="5517232"/>
            <a:ext cx="9299005" cy="72008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err="1" smtClean="0"/>
              <a:t>Specifying</a:t>
            </a:r>
            <a:r>
              <a:rPr lang="nl-NL" sz="1600" dirty="0" smtClean="0"/>
              <a:t> the </a:t>
            </a:r>
            <a:r>
              <a:rPr lang="nl-NL" sz="1600" dirty="0" err="1" smtClean="0"/>
              <a:t>dtypes</a:t>
            </a:r>
            <a:r>
              <a:rPr lang="nl-NL" sz="1600" dirty="0" smtClean="0"/>
              <a:t> </a:t>
            </a:r>
            <a:r>
              <a:rPr lang="nl-NL" sz="1600" dirty="0" err="1" smtClean="0"/>
              <a:t>explicitly</a:t>
            </a:r>
            <a:r>
              <a:rPr lang="nl-NL" sz="1600" dirty="0" smtClean="0"/>
              <a:t> </a:t>
            </a:r>
            <a:r>
              <a:rPr lang="nl-NL" sz="1600" dirty="0" err="1" smtClean="0"/>
              <a:t>helps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memory-efficiency, </a:t>
            </a:r>
          </a:p>
          <a:p>
            <a:pPr algn="ctr">
              <a:lnSpc>
                <a:spcPct val="90000"/>
              </a:lnSpc>
            </a:pPr>
            <a:r>
              <a:rPr lang="nl-NL" sz="1600" dirty="0" smtClean="0"/>
              <a:t>but </a:t>
            </a:r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algorithm</a:t>
            </a:r>
            <a:r>
              <a:rPr lang="nl-NL" sz="1600" dirty="0" smtClean="0"/>
              <a:t> performance (</a:t>
            </a:r>
            <a:r>
              <a:rPr lang="nl-NL" sz="1600" dirty="0" err="1" smtClean="0"/>
              <a:t>number</a:t>
            </a:r>
            <a:r>
              <a:rPr lang="nl-NL" sz="1600" dirty="0" smtClean="0"/>
              <a:t> of type ‘object’ </a:t>
            </a:r>
            <a:r>
              <a:rPr lang="nl-NL" sz="1600" dirty="0" err="1" smtClean="0"/>
              <a:t>stays</a:t>
            </a:r>
            <a:r>
              <a:rPr lang="nl-NL" sz="1600" dirty="0" smtClean="0"/>
              <a:t> the </a:t>
            </a:r>
            <a:r>
              <a:rPr lang="nl-NL" sz="1600" dirty="0" err="1" smtClean="0"/>
              <a:t>same</a:t>
            </a:r>
            <a:r>
              <a:rPr lang="nl-NL" sz="1600" dirty="0" smtClean="0"/>
              <a:t>)</a:t>
            </a:r>
            <a:endParaRPr lang="en-US" sz="1600" dirty="0" smtClean="0"/>
          </a:p>
        </p:txBody>
      </p:sp>
      <p:pic>
        <p:nvPicPr>
          <p:cNvPr id="8" name="Picture 95" descr="  " title=" 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7121" y="2708921"/>
            <a:ext cx="787821" cy="3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5" descr="  " title=" 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1767" y="4923178"/>
            <a:ext cx="787821" cy="3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5" descr="  " title=" 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7849" y="4740929"/>
            <a:ext cx="432048" cy="3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5" descr="  " title=" 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3113" y="2545105"/>
            <a:ext cx="432048" cy="3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149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057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2000" smtClean="0">
              <a:latin typeface="ING Me"/>
              <a:sym typeface="ING M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of this meeting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23" name="Rechthoek 41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 bwMode="gray">
          <a:xfrm>
            <a:off x="838200" y="18034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algn="l" defTabSz="912929">
              <a:lnSpc>
                <a:spcPct val="200000"/>
              </a:lnSpc>
              <a:defRPr/>
            </a:pPr>
            <a:r>
              <a:rPr lang="nl-NL" sz="2000" dirty="0" err="1" smtClean="0">
                <a:solidFill>
                  <a:srgbClr val="B2B2B2"/>
                </a:solidFill>
              </a:rPr>
              <a:t>What</a:t>
            </a:r>
            <a:r>
              <a:rPr lang="nl-NL" sz="2000" dirty="0" smtClean="0">
                <a:solidFill>
                  <a:srgbClr val="B2B2B2"/>
                </a:solidFill>
              </a:rPr>
              <a:t> is the </a:t>
            </a:r>
            <a:r>
              <a:rPr lang="nl-NL" sz="2000" dirty="0" err="1" smtClean="0">
                <a:solidFill>
                  <a:srgbClr val="B2B2B2"/>
                </a:solidFill>
              </a:rPr>
              <a:t>SpringLeaf</a:t>
            </a:r>
            <a:r>
              <a:rPr lang="nl-NL" sz="2000" dirty="0" smtClean="0">
                <a:solidFill>
                  <a:srgbClr val="B2B2B2"/>
                </a:solidFill>
              </a:rPr>
              <a:t> Marketing </a:t>
            </a:r>
            <a:r>
              <a:rPr lang="nl-NL" sz="2000" dirty="0" err="1" smtClean="0">
                <a:solidFill>
                  <a:srgbClr val="B2B2B2"/>
                </a:solidFill>
              </a:rPr>
              <a:t>Competition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about</a:t>
            </a:r>
            <a:r>
              <a:rPr lang="nl-NL" sz="2000" smtClean="0">
                <a:solidFill>
                  <a:srgbClr val="B2B2B2"/>
                </a:solidFill>
              </a:rPr>
              <a:t>?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37" name="Rechthoek 41"/>
          <p:cNvSpPr/>
          <p:nvPr>
            <p:custDataLst>
              <p:tags r:id="rId5"/>
            </p:custDataLst>
          </p:nvPr>
        </p:nvSpPr>
        <p:spPr bwMode="gray">
          <a:xfrm>
            <a:off x="838200" y="26162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Setting </a:t>
            </a:r>
            <a:r>
              <a:rPr lang="en-US" sz="2000" smtClean="0">
                <a:solidFill>
                  <a:schemeClr val="tx2"/>
                </a:solidFill>
              </a:rPr>
              <a:t>the benchmark</a:t>
            </a:r>
            <a:endParaRPr lang="nl-NL" sz="2000" dirty="0">
              <a:solidFill>
                <a:schemeClr val="tx2"/>
              </a:solidFill>
            </a:endParaRPr>
          </a:p>
        </p:txBody>
      </p:sp>
      <p:sp>
        <p:nvSpPr>
          <p:cNvPr id="43" name="Rechthoek 41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 bwMode="gray">
          <a:xfrm>
            <a:off x="838200" y="34290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nl-NL" sz="2000" dirty="0" smtClean="0">
                <a:solidFill>
                  <a:srgbClr val="B2B2B2"/>
                </a:solidFill>
              </a:rPr>
              <a:t>Approaches </a:t>
            </a:r>
            <a:r>
              <a:rPr lang="nl-NL" sz="2000" dirty="0" err="1" smtClean="0">
                <a:solidFill>
                  <a:srgbClr val="B2B2B2"/>
                </a:solidFill>
              </a:rPr>
              <a:t>to</a:t>
            </a:r>
            <a:r>
              <a:rPr lang="nl-NL" sz="2000" dirty="0" smtClean="0">
                <a:solidFill>
                  <a:srgbClr val="B2B2B2"/>
                </a:solidFill>
              </a:rPr>
              <a:t> </a:t>
            </a:r>
            <a:r>
              <a:rPr lang="nl-NL" sz="2000" dirty="0" err="1" smtClean="0">
                <a:solidFill>
                  <a:srgbClr val="B2B2B2"/>
                </a:solidFill>
              </a:rPr>
              <a:t>beating</a:t>
            </a:r>
            <a:r>
              <a:rPr lang="nl-NL" sz="2000" dirty="0" smtClean="0">
                <a:solidFill>
                  <a:srgbClr val="B2B2B2"/>
                </a:solidFill>
              </a:rPr>
              <a:t> the benchmark</a:t>
            </a:r>
            <a:endParaRPr lang="nl-NL" sz="2000" dirty="0">
              <a:solidFill>
                <a:srgbClr val="B2B2B2"/>
              </a:solidFill>
            </a:endParaRPr>
          </a:p>
        </p:txBody>
      </p:sp>
      <p:sp>
        <p:nvSpPr>
          <p:cNvPr id="51" name="Rechthoek 41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gray">
          <a:xfrm>
            <a:off x="838200" y="4241800"/>
            <a:ext cx="10496550" cy="81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wrap="square" lIns="101600" tIns="101600" rIns="0" bIns="101600" anchor="ctr">
            <a:noAutofit/>
          </a:bodyPr>
          <a:lstStyle/>
          <a:p>
            <a:pPr defTabSz="912929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B2B2B2"/>
                </a:solidFill>
              </a:rPr>
              <a:t>Lessons Learned and </a:t>
            </a:r>
            <a:r>
              <a:rPr lang="en-US" sz="2000" smtClean="0">
                <a:solidFill>
                  <a:srgbClr val="B2B2B2"/>
                </a:solidFill>
              </a:rPr>
              <a:t>next steps</a:t>
            </a:r>
            <a:endParaRPr lang="nl-NL" sz="20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16592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smtClean="0">
              <a:cs typeface="ING Me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benchmark codes </a:t>
            </a:r>
            <a:r>
              <a:rPr lang="nl-NL" dirty="0" err="1" smtClean="0"/>
              <a:t>available</a:t>
            </a:r>
            <a:r>
              <a:rPr lang="nl-NL" dirty="0" smtClean="0"/>
              <a:t>: </a:t>
            </a:r>
            <a:r>
              <a:rPr lang="nl-NL" dirty="0" err="1" smtClean="0"/>
              <a:t>XGBoost</a:t>
            </a:r>
            <a:r>
              <a:rPr lang="nl-NL" dirty="0" smtClean="0"/>
              <a:t> as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6276000" y="3717032"/>
            <a:ext cx="5058750" cy="26265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1">
              <a:buClr>
                <a:schemeClr val="accent1"/>
              </a:buClr>
            </a:pPr>
            <a:r>
              <a:rPr lang="pt-BR" b="1" dirty="0" err="1"/>
              <a:t>XGBoost</a:t>
            </a:r>
            <a:r>
              <a:rPr lang="pt-BR" b="1" dirty="0"/>
              <a:t>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basic</a:t>
            </a:r>
            <a:r>
              <a:rPr lang="pt-BR" b="1" dirty="0"/>
              <a:t> </a:t>
            </a:r>
            <a:r>
              <a:rPr lang="pt-BR" b="1" dirty="0" err="1" smtClean="0"/>
              <a:t>preprocessing</a:t>
            </a:r>
            <a:endParaRPr lang="pt-BR" dirty="0" smtClean="0"/>
          </a:p>
          <a:p>
            <a:pPr lvl="1">
              <a:buClr>
                <a:schemeClr val="accent1"/>
              </a:buClr>
            </a:pPr>
            <a:endParaRPr lang="pt-BR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dropping</a:t>
            </a:r>
            <a:r>
              <a:rPr lang="pt-BR" dirty="0" smtClean="0"/>
              <a:t> ‘</a:t>
            </a:r>
            <a:r>
              <a:rPr lang="pt-BR" dirty="0" err="1" smtClean="0"/>
              <a:t>sparse</a:t>
            </a:r>
            <a:r>
              <a:rPr lang="pt-BR" dirty="0" smtClean="0"/>
              <a:t>’ </a:t>
            </a:r>
            <a:r>
              <a:rPr lang="pt-BR" dirty="0" err="1" smtClean="0"/>
              <a:t>columns</a:t>
            </a:r>
            <a:endParaRPr lang="pt-BR" dirty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Label</a:t>
            </a:r>
            <a:r>
              <a:rPr lang="pt-BR" dirty="0" smtClean="0"/>
              <a:t> </a:t>
            </a:r>
            <a:r>
              <a:rPr lang="pt-BR" dirty="0" err="1" smtClean="0"/>
              <a:t>encoding</a:t>
            </a:r>
            <a:r>
              <a:rPr lang="pt-BR" dirty="0" smtClean="0"/>
              <a:t> </a:t>
            </a:r>
            <a:r>
              <a:rPr lang="pt-BR" dirty="0" err="1" smtClean="0"/>
              <a:t>remainding</a:t>
            </a:r>
            <a:r>
              <a:rPr lang="pt-BR" dirty="0" smtClean="0"/>
              <a:t> </a:t>
            </a:r>
            <a:r>
              <a:rPr lang="pt-BR" dirty="0" err="1" smtClean="0"/>
              <a:t>columns</a:t>
            </a: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 smtClean="0"/>
              <a:t>Gradient</a:t>
            </a:r>
            <a:r>
              <a:rPr lang="pt-BR" dirty="0" smtClean="0"/>
              <a:t> </a:t>
            </a:r>
            <a:r>
              <a:rPr lang="pt-BR" dirty="0" err="1" smtClean="0"/>
              <a:t>Boosted</a:t>
            </a:r>
            <a:r>
              <a:rPr lang="pt-BR" dirty="0" smtClean="0"/>
              <a:t>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 smtClean="0"/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accent1"/>
              </a:buClr>
            </a:pPr>
            <a:r>
              <a:rPr lang="en-GB" sz="1400" dirty="0"/>
              <a:t>Source: </a:t>
            </a:r>
            <a:r>
              <a:rPr lang="en-GB" sz="1400" dirty="0">
                <a:hlinkClick r:id="rId10"/>
              </a:rPr>
              <a:t>https://</a:t>
            </a:r>
            <a:r>
              <a:rPr lang="en-GB" sz="1400" dirty="0" smtClean="0">
                <a:hlinkClick r:id="rId10"/>
              </a:rPr>
              <a:t>www.kaggle.com/c/springleaf-marketing-response/forums/t/17089/beating-the-benchmark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pt-BR" dirty="0"/>
          </a:p>
          <a:p>
            <a:pPr marL="268288" lvl="1" indent="-268288">
              <a:buClr>
                <a:schemeClr val="accent1"/>
              </a:buClr>
              <a:buFont typeface="ING Me" pitchFamily="2" charset="0"/>
              <a:buChar char="•"/>
            </a:pPr>
            <a:endParaRPr lang="pt-BR" dirty="0"/>
          </a:p>
          <a:p>
            <a:pPr marL="268288" lvl="1" indent="-268288">
              <a:buClr>
                <a:schemeClr val="accent1"/>
              </a:buClr>
              <a:buFont typeface="ING Me" pitchFamily="2" charset="0"/>
              <a:buChar char="•"/>
            </a:pPr>
            <a:endParaRPr lang="pt-BR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845575" y="3717032"/>
            <a:ext cx="5058000" cy="2626567"/>
          </a:xfrm>
        </p:spPr>
        <p:txBody>
          <a:bodyPr/>
          <a:lstStyle/>
          <a:p>
            <a:r>
              <a:rPr lang="en-GB" b="1" dirty="0" smtClean="0"/>
              <a:t>Logistic Regression with Hashing Trick</a:t>
            </a:r>
          </a:p>
          <a:p>
            <a:endParaRPr lang="en-GB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Hashing all key/value pairs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Online learner (SGD)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Logistic Regression</a:t>
            </a:r>
          </a:p>
          <a:p>
            <a:endParaRPr lang="en-GB" dirty="0" smtClean="0"/>
          </a:p>
          <a:p>
            <a:r>
              <a:rPr lang="en-GB" dirty="0" smtClean="0"/>
              <a:t>Source: </a:t>
            </a:r>
            <a:r>
              <a:rPr lang="en-GB" sz="1400" dirty="0" smtClean="0">
                <a:hlinkClick r:id="rId11"/>
              </a:rPr>
              <a:t>https://www.kaggle.com/kartikmehtaiitd/springleaf-marketing-response/stochastic-gradient-descent</a:t>
            </a:r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30631826"/>
              </p:ext>
            </p:extLst>
          </p:nvPr>
        </p:nvGraphicFramePr>
        <p:xfrm>
          <a:off x="3048000" y="990600"/>
          <a:ext cx="5019743" cy="256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Chart" r:id="rId12" imgW="5019743" imgH="2562315" progId="MSGraph.Chart.8">
                  <p:embed followColorScheme="full"/>
                </p:oleObj>
              </mc:Choice>
              <mc:Fallback>
                <p:oleObj name="Chart" r:id="rId12" imgW="5019743" imgH="256231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8000" y="990600"/>
                        <a:ext cx="5019743" cy="256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3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886575" y="3390900"/>
            <a:ext cx="6762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1FEED48-401B-45C1-8981-078D452E4C48}" type="datetime'''''''XG''''Bo''''''os''t'''''''''''''''''">
              <a:rPr lang="en-US" sz="1400"/>
              <a:pPr/>
              <a:t>XGBoost</a:t>
            </a:fld>
            <a:endParaRPr lang="en-US" sz="1400" dirty="0">
              <a:latin typeface="ING Me"/>
              <a:cs typeface="ING Me"/>
              <a:sym typeface="ING Me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863975" y="3390900"/>
            <a:ext cx="8747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2028971-3753-404D-A479-551A09DC5C2C}" type="datetime'''''''''''L''''''''''R'''' ''h''as''h''''in''g'''''''">
              <a:rPr lang="en-US" sz="1400"/>
              <a:pPr/>
              <a:t>LR hashing</a:t>
            </a:fld>
            <a:endParaRPr lang="en-US" sz="1400" dirty="0">
              <a:cs typeface="ING Me"/>
              <a:sym typeface="+mn-lt"/>
            </a:endParaRPr>
          </a:p>
        </p:txBody>
      </p:sp>
      <p:pic>
        <p:nvPicPr>
          <p:cNvPr id="37" name="Picture 95" descr="  " title=" 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76000" y="1218453"/>
            <a:ext cx="1791743" cy="8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738688" y="1134808"/>
            <a:ext cx="2201491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nl-NL" sz="1400" dirty="0" smtClean="0"/>
              <a:t>Private leaderboard scores</a:t>
            </a:r>
          </a:p>
          <a:p>
            <a:pPr algn="ctr"/>
            <a:r>
              <a:rPr lang="nl-NL" sz="1400" dirty="0" smtClean="0"/>
              <a:t>(AUC)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82680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  <p:tag name="THINKCELLPRESENTATIONDONOTDELETE" val="&lt;?xml version=&quot;1.0&quot; encoding=&quot;UTF-16&quot; standalone=&quot;yes&quot;?&gt;&#10;&lt;root reqver=&quot;21047&quot;&gt;&lt;version val=&quot;2326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_HI33KE2HExt1sAQBs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6zYGLqdUebd3YSHsOT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XvHucZAk6Y44tP3KAd4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IzB5V9hUaWWlkswqoM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kuf4t2zUqJ1Q.hmIvZ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b0pXCPsUq4aqJX_TEz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MDB6ccaE6g_otjahJW3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fs7V58v0qv16s9wpK0H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rEIOWoR0KKGP7Eo2mz7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_HI33KE2HExt1sAQBs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IZTd9s_k.yAgnk_XWc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zS3DrXX0mQ1fndqS7t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HB5wWy60OGGPWYc9CVn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qgy9D7HUiqHkzqg2PKO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_HI33KE2HExt1sAQBs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IZTd9s_k.yAgnk_XWcp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zS3DrXX0mQ1fndqS7t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HB5wWy60OGGPWYc9CVn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4kBSCo70Gymqps7s23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_HI33KE2HExt1sAQB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HSL1kfIkK7cbro3UtQ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3e1iuU5uUyedf.I9AQr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QfaP7WS0CdhT4vBOcM7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uDbJ9xP0S3KgB3BGn8_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49E50E-DA4A-4BC6-863C-3B1CD507574F}">
  <ds:schemaRefs>
    <ds:schemaRef ds:uri="http://schemas.microsoft.com/sharepoint/v3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51B5498-70E0-4145-82CB-4909A48ECF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1A81F2-BB61-43A8-9441-A4F243C62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1248</Words>
  <Application>Microsoft Office PowerPoint</Application>
  <PresentationFormat>Custom</PresentationFormat>
  <Paragraphs>293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blank</vt:lpstr>
      <vt:lpstr>think-cell Slide</vt:lpstr>
      <vt:lpstr>Chart</vt:lpstr>
      <vt:lpstr>Springleaf Kaggle Competition</vt:lpstr>
      <vt:lpstr>I would be top-50 (Post-Deadline) in the Kaggle Competition but didn’t find a large jump in performance to the benchmark Management Summary</vt:lpstr>
      <vt:lpstr>The steps I took, are documented in an iPython Notebook</vt:lpstr>
      <vt:lpstr>Contents of this presentation</vt:lpstr>
      <vt:lpstr>Springleaf Kaggle competition:  determine whether to send a direct mail piece to a customer</vt:lpstr>
      <vt:lpstr>Why the Springleaf marketing competition?</vt:lpstr>
      <vt:lpstr>Some further exploration of the SpringLeaf training dataset</vt:lpstr>
      <vt:lpstr>Contents of this meeting</vt:lpstr>
      <vt:lpstr>Two key benchmark codes available: XGBoost as benchmark</vt:lpstr>
      <vt:lpstr>What does the XGBoost Benchmark Solution do?</vt:lpstr>
      <vt:lpstr>Contents of this meeting</vt:lpstr>
      <vt:lpstr>I tried to improve benchmark in several DS process steps</vt:lpstr>
      <vt:lpstr>Steps attempting to improve the preprocessing of data</vt:lpstr>
      <vt:lpstr>Steps attempting to improve feature engineering</vt:lpstr>
      <vt:lpstr>Steps attempting to improve upon the model, failed</vt:lpstr>
      <vt:lpstr>Parameter tuning and ensemble methods helped slightly</vt:lpstr>
      <vt:lpstr>Contents of this meeting</vt:lpstr>
      <vt:lpstr>My key lessons learned</vt:lpstr>
      <vt:lpstr>Next steps: make things scale</vt:lpstr>
      <vt:lpstr>My suggestions for the DS Intensive Course from Sliderule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Springleaf Kaggle Competition</dc:title>
  <dc:creator>Kuling, W.P.J. (Wendell)</dc:creator>
  <cp:keywords>ING Me, Template 16x9</cp:keywords>
  <cp:lastModifiedBy>Kuling, W.P.J. (Wendell)</cp:lastModifiedBy>
  <cp:revision>42</cp:revision>
  <dcterms:created xsi:type="dcterms:W3CDTF">2015-11-24T16:25:22Z</dcterms:created>
  <dcterms:modified xsi:type="dcterms:W3CDTF">2015-11-25T17:03:34Z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