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2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4A90-E732-2058-04F4-FBBBC3F47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 Frequency, Frequency Tables, and Levels of Measurement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34BDD-C2BE-2B89-0B17-71531DCC7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Recognize and differentiate between key terms</a:t>
            </a:r>
          </a:p>
          <a:p>
            <a:r>
              <a:rPr lang="en-US" dirty="0"/>
              <a:t>Apply various types of sampling methods to data collection</a:t>
            </a:r>
          </a:p>
          <a:p>
            <a:r>
              <a:rPr lang="en-US" dirty="0"/>
              <a:t>Create and interpret frequency tables</a:t>
            </a:r>
          </a:p>
        </p:txBody>
      </p:sp>
    </p:spTree>
    <p:extLst>
      <p:ext uri="{BB962C8B-B14F-4D97-AF65-F5344CB8AC3E}">
        <p14:creationId xmlns:p14="http://schemas.microsoft.com/office/powerpoint/2010/main" val="36124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0654-2662-2B0D-859B-02075386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and Rounding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74A2-17EC-6C92-5B3F-1C06C96E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sweat reducing fractions</a:t>
            </a:r>
          </a:p>
          <a:p>
            <a:r>
              <a:rPr lang="en-US" dirty="0"/>
              <a:t>Avoid rounding decimal values until the very end</a:t>
            </a:r>
          </a:p>
          <a:p>
            <a:r>
              <a:rPr lang="en-US" dirty="0"/>
              <a:t>For final answers, round to one more decimal place than was in the original data</a:t>
            </a:r>
          </a:p>
          <a:p>
            <a:r>
              <a:rPr lang="en-US" dirty="0"/>
              <a:t>E.g., Original data had three decimal place, round final answers to four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9579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104D-AE6C-8F0D-DFE7-E3FFF6A6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A158E4-89ED-5784-AD1B-724357FF0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8B1BE8-DE2E-7B2C-5BA8-067EBFB637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Pure categorical data</a:t>
            </a:r>
          </a:p>
          <a:p>
            <a:r>
              <a:rPr lang="en-US" dirty="0"/>
              <a:t>Calculations not possible, only grouping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97B225-A488-0E8B-D4D0-13FFCFD93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ADF242-7E02-482F-1756-552ECEFE0A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Looks like qualitative data, but can be ordered</a:t>
            </a:r>
          </a:p>
          <a:p>
            <a:r>
              <a:rPr lang="en-US" dirty="0"/>
              <a:t>Calculations still not possible</a:t>
            </a:r>
          </a:p>
          <a:p>
            <a:r>
              <a:rPr lang="en-US" dirty="0"/>
              <a:t>E.g., excellent, good, satisfactory, and unsatisfactory</a:t>
            </a:r>
          </a:p>
        </p:txBody>
      </p:sp>
    </p:spTree>
    <p:extLst>
      <p:ext uri="{BB962C8B-B14F-4D97-AF65-F5344CB8AC3E}">
        <p14:creationId xmlns:p14="http://schemas.microsoft.com/office/powerpoint/2010/main" val="3353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7272-5545-9325-71D2-A14B7ED2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4A57-45ED-7EFF-7DFE-1374212E9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7E66-6492-17DB-845C-9BA2924CE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Quantitative data with no real starting point</a:t>
            </a:r>
          </a:p>
          <a:p>
            <a:r>
              <a:rPr lang="en-US" dirty="0"/>
              <a:t>Zero doesn’t mean zero</a:t>
            </a:r>
          </a:p>
          <a:p>
            <a:r>
              <a:rPr lang="en-US" dirty="0"/>
              <a:t>E.g., Fahrenheit/Celsius, SAT scores</a:t>
            </a:r>
          </a:p>
          <a:p>
            <a:r>
              <a:rPr lang="en-US" dirty="0"/>
              <a:t>Calculations are possible </a:t>
            </a:r>
            <a:r>
              <a:rPr lang="en-US" b="1" dirty="0"/>
              <a:t>except</a:t>
            </a:r>
            <a:r>
              <a:rPr lang="en-US" dirty="0"/>
              <a:t> for ratio-related ones</a:t>
            </a:r>
          </a:p>
          <a:p>
            <a:r>
              <a:rPr lang="en-US" dirty="0"/>
              <a:t>60° is not twice as hot as 30°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57CE6-6EE6-CE4A-E151-F6F6C72C3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9E7C3-1F3F-CF3D-02CE-568BBEA27A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Quantitative data where zero mean zero</a:t>
            </a:r>
          </a:p>
          <a:p>
            <a:r>
              <a:rPr lang="en-US" dirty="0"/>
              <a:t>Most measurements fall in this category</a:t>
            </a:r>
          </a:p>
          <a:p>
            <a:r>
              <a:rPr lang="en-US" dirty="0"/>
              <a:t>All calculations are possible</a:t>
            </a:r>
          </a:p>
          <a:p>
            <a:r>
              <a:rPr lang="en-US" dirty="0"/>
              <a:t>4 meters is twice the distance as 2 meters</a:t>
            </a:r>
          </a:p>
        </p:txBody>
      </p:sp>
    </p:spTree>
    <p:extLst>
      <p:ext uri="{BB962C8B-B14F-4D97-AF65-F5344CB8AC3E}">
        <p14:creationId xmlns:p14="http://schemas.microsoft.com/office/powerpoint/2010/main" val="345964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F2DC-9649-739B-EEDE-26C25AB1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2601E-BE21-CF91-58D7-36CA80A2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24" y="1984441"/>
            <a:ext cx="10328551" cy="35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1392C8-942B-EC32-DE46-8C26A970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level of measurement?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D72469-38F8-18C2-E9E6-3F0E5C16CF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 school soccer players classified by their athletic ability: superior, average, above average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Baking temperatures for various main dishes: 350, 400, 325, 250, 300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colors of crayons in a 24-crayon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Social security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Incomes measured in dollars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satisfaction survey of a social website by number: 1 = very satisfied, 2 = somewhat satisfied, 3 = not satisfied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DBCB9B-28BF-BD54-19FC-915C6D943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Preferred TV shows: comedy, drama, science fiction, sports, news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Time of day on an analog watch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The distance in miles to the closest grocery store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The dates 1066, 1492, 1644, 1947, and 1944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The heights of 21–65-year-old women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Common letter grades: A, B, C, D, and F</a:t>
            </a:r>
          </a:p>
        </p:txBody>
      </p:sp>
    </p:spTree>
    <p:extLst>
      <p:ext uri="{BB962C8B-B14F-4D97-AF65-F5344CB8AC3E}">
        <p14:creationId xmlns:p14="http://schemas.microsoft.com/office/powerpoint/2010/main" val="401676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0198-E28B-A335-75D2-36FE35CC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11ED3-7E5D-CC61-C8BA-B3072AA2C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 of times a data value occurs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Relative frequency </a:t>
            </a:r>
            <a:r>
              <a:rPr lang="en-US" dirty="0"/>
              <a:t>is ratio to the total</a:t>
            </a:r>
          </a:p>
          <a:p>
            <a:r>
              <a:rPr lang="en-US" b="1" dirty="0">
                <a:solidFill>
                  <a:schemeClr val="accent2"/>
                </a:solidFill>
              </a:rPr>
              <a:t>Cumulative relative frequency </a:t>
            </a:r>
            <a:r>
              <a:rPr lang="en-US" dirty="0"/>
              <a:t>is the accumulation of previous ones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20BDC4EC-46BA-F48A-B311-7E5492896BE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45858181"/>
                  </p:ext>
                </p:extLst>
              </p:nvPr>
            </p:nvGraphicFramePr>
            <p:xfrm>
              <a:off x="6172200" y="1825625"/>
              <a:ext cx="51816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86838356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79012510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187757765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1588556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DATA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FREQ.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RELATIVE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CUMUL.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532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0163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8070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7416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0413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119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83977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20BDC4EC-46BA-F48A-B311-7E5492896BE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45858181"/>
                  </p:ext>
                </p:extLst>
              </p:nvPr>
            </p:nvGraphicFramePr>
            <p:xfrm>
              <a:off x="6172200" y="1825625"/>
              <a:ext cx="51816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86838356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79012510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187757765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15885564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DATA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FREQ.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RELATIVE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CUMUL.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532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178689" r="-102358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78689" r="-1878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163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278689" r="-102358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8689" r="-1878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070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378689" r="-10235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378689" r="-1878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16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478689" r="-102358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478689" r="-1878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0413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578689" r="-10235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578689" r="-187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119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678689" r="-10235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678689" r="-1878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3977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49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7690-28EB-D782-BD73-A5C6E58F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and Cumulative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8681B3-EEDE-8AF6-53CD-2FDEAA10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9300"/>
            <a:ext cx="10515600" cy="70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*Data had one decimal place, so ranges have two to prevent overlap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2EC3AEBC-CDF5-C589-0FAA-CF452F7EA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670286"/>
              </p:ext>
            </p:extLst>
          </p:nvPr>
        </p:nvGraphicFramePr>
        <p:xfrm>
          <a:off x="838200" y="1473200"/>
          <a:ext cx="10515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16854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543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92639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089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HEIGHTS </a:t>
                      </a:r>
                      <a:br>
                        <a:rPr lang="en-US" dirty="0"/>
                      </a:br>
                      <a:r>
                        <a:rPr lang="en-US" dirty="0"/>
                        <a:t>(INCHES)*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RELATIVE </a:t>
                      </a:r>
                      <a:br>
                        <a:rPr lang="en-US"/>
                      </a:br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CUMULATIVE </a:t>
                      </a:r>
                      <a:br>
                        <a:rPr lang="en-US"/>
                      </a:br>
                      <a:r>
                        <a:rPr lang="en-US"/>
                        <a:t>RELATIVE </a:t>
                      </a:r>
                      <a:br>
                        <a:rPr lang="en-US"/>
                      </a:br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67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59.95–61.95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5/100</a:t>
                      </a:r>
                      <a:r>
                        <a:rPr lang="en-US" dirty="0">
                          <a:effectLst/>
                        </a:rPr>
                        <a:t> = .05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28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61.95–63.95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3/100</a:t>
                      </a:r>
                      <a:r>
                        <a:rPr lang="en-US" dirty="0">
                          <a:effectLst/>
                        </a:rPr>
                        <a:t> = .03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.05 + .03 = 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3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63.95–65.95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15/100</a:t>
                      </a:r>
                      <a:r>
                        <a:rPr lang="en-US" dirty="0">
                          <a:effectLst/>
                        </a:rPr>
                        <a:t> = .15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.08 + .15 = 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05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65.95–67.95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40/100</a:t>
                      </a:r>
                      <a:r>
                        <a:rPr lang="en-US" dirty="0">
                          <a:effectLst/>
                        </a:rPr>
                        <a:t> = .40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.23 + .40 = 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7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67.95–69.95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17/100</a:t>
                      </a:r>
                      <a:r>
                        <a:rPr lang="en-US" dirty="0">
                          <a:effectLst/>
                        </a:rPr>
                        <a:t> = .17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.63 + .17 = 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6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69.95–71.95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12/100</a:t>
                      </a:r>
                      <a:r>
                        <a:rPr lang="en-US" dirty="0">
                          <a:effectLst/>
                        </a:rPr>
                        <a:t> = .12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.80 + .12 = 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71.95–73.95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7/100</a:t>
                      </a:r>
                      <a:r>
                        <a:rPr lang="en-US" dirty="0">
                          <a:effectLst/>
                        </a:rPr>
                        <a:t> = .07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.92 + .07 = 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6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73.95–75.95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1/100</a:t>
                      </a:r>
                      <a:r>
                        <a:rPr lang="en-US" dirty="0">
                          <a:effectLst/>
                        </a:rPr>
                        <a:t> = .01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.99 + .01 = 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16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Total = 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Total = 1.00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11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22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525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MathJax_Main</vt:lpstr>
      <vt:lpstr>Office Theme</vt:lpstr>
      <vt:lpstr>1.3 Frequency, Frequency Tables, and Levels of Measurement</vt:lpstr>
      <vt:lpstr>Answers and Rounding Off</vt:lpstr>
      <vt:lpstr>Levels of Measurement</vt:lpstr>
      <vt:lpstr>Levels of Measurement</vt:lpstr>
      <vt:lpstr>Levels of Measurement</vt:lpstr>
      <vt:lpstr>What level of measurement?</vt:lpstr>
      <vt:lpstr>Frequency</vt:lpstr>
      <vt:lpstr>Frequency and Cumulative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Kurzius</dc:creator>
  <cp:lastModifiedBy>Bill Kurzius</cp:lastModifiedBy>
  <cp:revision>10</cp:revision>
  <dcterms:created xsi:type="dcterms:W3CDTF">2025-09-08T14:18:07Z</dcterms:created>
  <dcterms:modified xsi:type="dcterms:W3CDTF">2025-09-08T15:22:06Z</dcterms:modified>
</cp:coreProperties>
</file>