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67DA1A-2F5B-42DD-9F67-38A7F22577BF}">
  <a:tblStyle styleId="{C667DA1A-2F5B-42DD-9F67-38A7F22577B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4"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Welcome to my presentation on Black Carbon Growth Rate (BCA) indicators analysis from 1995 to 2020. This project explores trends, changes, and key insights using data analysis and visualization techniques.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bar chart highlights the years with the most significant changes in BCA rates. Peaks occurred around 2006-2007, followed by a decline post-2008, with a resurgence in 2011-2012, potentially due to policy shifts.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Comparing distributions across regions, we see islands exhibit the highest variation, indicating significant volatility. In contrast, city-states show tight distributions, suggesting more uniform behavior.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geographical heatmap visualizes regional variations in BCA rates. Eastern Europe and islands exhibit higher variability, while the Middle East has more stable indicators, possibly reflecting economic or policy influences.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conclusion, BCA indicators have shown significant variability over time, influenced by regional, economic, and policy-driven factors. While some regions exhibit stability, others, like islands and Eastern Europe, show extreme changes, suggesting the need for further investigation.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project aims to explore trends in BCA indicators, understand changes over time, and identify regional differences. The data was sourced from the BCA_ind_na.csv file, analyzed using Python libraries such as Pandas, Matplotlib, and Geopandas.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dataset is from NASA official website， contains 220 rows and 29 columns. We began by exploring the data structure and visualized missing values using a heatmap. This helped us identify areas requiring data cleaning.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handled missing values using mean imputation and removed rows with excessive gaps. For time-series data, we applied interpolation. Post-cleaning, the dataset was complete, enabling accurate analysis.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map visualizes the global distribution of BCA indicators in 2020 using a color gradient.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Yellow regions represent the highest indicator values, potentially reflecting significant industrial growth or less stringent regulations.</a:t>
            </a:r>
            <a:endParaRPr/>
          </a:p>
          <a:p>
            <a:pPr indent="0" lvl="0" marL="0" rtl="0" algn="l">
              <a:spcBef>
                <a:spcPts val="0"/>
              </a:spcBef>
              <a:spcAft>
                <a:spcPts val="0"/>
              </a:spcAft>
              <a:buNone/>
            </a:pPr>
            <a:r>
              <a:rPr lang="en-US"/>
              <a:t>Dark purple regions indicate the lowest indicator values, possibly due to stringent environmental policies or reduced industrial activity.</a:t>
            </a:r>
            <a:endParaRPr/>
          </a:p>
          <a:p>
            <a:pPr indent="0" lvl="0" marL="0" rtl="0" algn="l">
              <a:spcBef>
                <a:spcPts val="0"/>
              </a:spcBef>
              <a:spcAft>
                <a:spcPts val="0"/>
              </a:spcAft>
              <a:buNone/>
            </a:pPr>
            <a:r>
              <a:rPr lang="en-US"/>
              <a:t>This visualization highlights the stark contrasts between regions like North America and parts of Africa or South America.</a:t>
            </a:r>
            <a:endParaRPr/>
          </a:p>
          <a:p>
            <a:pPr indent="0" lvl="0" marL="0" rtl="0" algn="l">
              <a:spcBef>
                <a:spcPts val="0"/>
              </a:spcBef>
              <a:spcAft>
                <a:spcPts val="0"/>
              </a:spcAft>
              <a:buNone/>
            </a:pPr>
            <a:r>
              <a:rPr lang="en-US"/>
              <a:t>Understanding these variations is crucial for analyzing the impact of policies and regional dynamics.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time-series plot shows global trends in BCA indicators over the years. We observed significant fluctuations, with notable changes in specific time periods and countries.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identified two groups of countries: one with negative changes in BCA rates, possibly due to environmental interventions, and another with positive changes. For example, Costa Rica and Niger showed the largest fluctuations, while Belarus and Albania were more stable.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boxplot highlights the variations in BCA rates across the most volatile countries.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Countries like Costa Rica and Niger show the widest range of fluctuations, indicating significant instability.</a:t>
            </a:r>
            <a:endParaRPr/>
          </a:p>
          <a:p>
            <a:pPr indent="0" lvl="0" marL="0" rtl="0" algn="l">
              <a:spcBef>
                <a:spcPts val="0"/>
              </a:spcBef>
              <a:spcAft>
                <a:spcPts val="0"/>
              </a:spcAft>
              <a:buNone/>
            </a:pPr>
            <a:r>
              <a:rPr lang="en-US"/>
              <a:t>On the other hand, Belarus and Albania demonstrate tighter interquartile ranges, signifying greater stability in their BCA rates.</a:t>
            </a:r>
            <a:endParaRPr/>
          </a:p>
          <a:p>
            <a:pPr indent="0" lvl="0" marL="0" rtl="0" algn="l">
              <a:spcBef>
                <a:spcPts val="0"/>
              </a:spcBef>
              <a:spcAft>
                <a:spcPts val="0"/>
              </a:spcAft>
              <a:buNone/>
            </a:pPr>
            <a:r>
              <a:rPr lang="en-US"/>
              <a:t>Outliers, such as those seen in Malta and the Republic of Congo, suggest occasional extreme changes due to specific events or conditions.</a:t>
            </a:r>
            <a:endParaRPr/>
          </a:p>
          <a:p>
            <a:pPr indent="0" lvl="0" marL="0" rtl="0" algn="l">
              <a:spcBef>
                <a:spcPts val="0"/>
              </a:spcBef>
              <a:spcAft>
                <a:spcPts val="0"/>
              </a:spcAft>
              <a:buNone/>
            </a:pPr>
            <a:r>
              <a:rPr lang="en-US"/>
              <a:t>Overall, this visualization emphasizes the diverse behavior of BCA rates across different nations.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slide explores the external factors and policies that may have influenced BCA rates.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instance, the peak observed in 2006-2007 could be linked to industrial policies or major environmental initiatives.</a:t>
            </a:r>
            <a:endParaRPr/>
          </a:p>
          <a:p>
            <a:pPr indent="0" lvl="0" marL="0" rtl="0" algn="l">
              <a:spcBef>
                <a:spcPts val="0"/>
              </a:spcBef>
              <a:spcAft>
                <a:spcPts val="0"/>
              </a:spcAft>
              <a:buNone/>
            </a:pPr>
            <a:r>
              <a:rPr lang="en-US"/>
              <a:t>Similarly, the resurgence in 2011-2012 might correlate with global economic recovery or regulatory changes.</a:t>
            </a:r>
            <a:endParaRPr/>
          </a:p>
          <a:p>
            <a:pPr indent="0" lvl="0" marL="0" rtl="0" algn="l">
              <a:spcBef>
                <a:spcPts val="0"/>
              </a:spcBef>
              <a:spcAft>
                <a:spcPts val="0"/>
              </a:spcAft>
              <a:buNone/>
            </a:pPr>
            <a:r>
              <a:rPr lang="en-US"/>
              <a:t>Understanding these external factors helps contextualize the trends and fluctuations we observe in the data.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b="0" l="0" r="0" t="0"/>
          <a:stretch/>
        </p:blipFill>
        <p:spPr>
          <a:xfrm>
            <a:off x="-293370" y="0"/>
            <a:ext cx="10008870" cy="6858000"/>
          </a:xfrm>
          <a:prstGeom prst="rect">
            <a:avLst/>
          </a:prstGeom>
          <a:noFill/>
          <a:ln>
            <a:noFill/>
          </a:ln>
        </p:spPr>
      </p:pic>
      <p:sp>
        <p:nvSpPr>
          <p:cNvPr id="89" name="Google Shape;89;p13"/>
          <p:cNvSpPr txBox="1"/>
          <p:nvPr>
            <p:ph type="ctrTitle"/>
          </p:nvPr>
        </p:nvSpPr>
        <p:spPr>
          <a:xfrm>
            <a:off x="391160" y="958215"/>
            <a:ext cx="8240395" cy="14700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FF00"/>
              </a:buClr>
              <a:buSzPct val="100000"/>
              <a:buFont typeface="Calibri"/>
              <a:buNone/>
            </a:pPr>
            <a:r>
              <a:rPr b="1" lang="en-US">
                <a:solidFill>
                  <a:srgbClr val="FFFF00"/>
                </a:solidFill>
              </a:rPr>
              <a:t>BCA (Black Carbon Growth Rate) Indicators Analysis 1995–2020</a:t>
            </a:r>
            <a:endParaRPr b="1">
              <a:solidFill>
                <a:srgbClr val="FFFF00"/>
              </a:solidFill>
            </a:endParaRPr>
          </a:p>
        </p:txBody>
      </p:sp>
      <p:sp>
        <p:nvSpPr>
          <p:cNvPr id="90" name="Google Shape;90;p13"/>
          <p:cNvSpPr txBox="1"/>
          <p:nvPr>
            <p:ph idx="1" type="subTitle"/>
          </p:nvPr>
        </p:nvSpPr>
        <p:spPr>
          <a:xfrm>
            <a:off x="1371600" y="264287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FFFF00"/>
              </a:buClr>
              <a:buSzPts val="3200"/>
              <a:buNone/>
            </a:pPr>
            <a:r>
              <a:t/>
            </a:r>
            <a:endParaRPr b="1">
              <a:solidFill>
                <a:srgbClr val="FFFF00"/>
              </a:solidFill>
            </a:endParaRPr>
          </a:p>
          <a:p>
            <a:pPr indent="0" lvl="0" marL="0" rtl="0" algn="ctr">
              <a:spcBef>
                <a:spcPts val="640"/>
              </a:spcBef>
              <a:spcAft>
                <a:spcPts val="0"/>
              </a:spcAft>
              <a:buClr>
                <a:srgbClr val="FFFF00"/>
              </a:buClr>
              <a:buSzPts val="3200"/>
              <a:buNone/>
            </a:pPr>
            <a:r>
              <a:rPr b="1" lang="en-US">
                <a:solidFill>
                  <a:srgbClr val="FFFF00"/>
                </a:solidFill>
              </a:rPr>
              <a:t>Date: January 15, 2025</a:t>
            </a:r>
            <a:endParaRPr b="1">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lang="en-US" sz="3200"/>
              <a:t>Number of Significant Changes by Year</a:t>
            </a:r>
            <a:endParaRPr sz="3200"/>
          </a:p>
        </p:txBody>
      </p:sp>
      <p:sp>
        <p:nvSpPr>
          <p:cNvPr id="153" name="Google Shape;153;p22"/>
          <p:cNvSpPr txBox="1"/>
          <p:nvPr/>
        </p:nvSpPr>
        <p:spPr>
          <a:xfrm>
            <a:off x="866775" y="1367790"/>
            <a:ext cx="7624445" cy="4121785"/>
          </a:xfrm>
          <a:prstGeom prst="rect">
            <a:avLst/>
          </a:prstGeom>
          <a:noFill/>
          <a:ln>
            <a:noFill/>
          </a:ln>
        </p:spPr>
        <p:txBody>
          <a:bodyPr anchorCtr="0" anchor="t" bIns="45700" lIns="91425" spcFirstLastPara="1" rIns="91425" wrap="square" tIns="45700">
            <a:noAutofit/>
          </a:bodyPr>
          <a:lstStyle/>
          <a:p>
            <a:pPr indent="-12700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Peak Years: The years 2007 and 2006 Consistent Activity:</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Decline in Changes: Post-2008, there is a noticeable decline in the number of significant changesResurgence in 2011-2012:</a:t>
            </a:r>
            <a:endParaRPr sz="20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years 2011 and 2012 show a resurgence in significant changes, possibly due to new policies or external factors.</a:t>
            </a:r>
            <a:endParaRPr sz="2000">
              <a:solidFill>
                <a:schemeClr val="dk1"/>
              </a:solidFill>
              <a:latin typeface="Calibri"/>
              <a:ea typeface="Calibri"/>
              <a:cs typeface="Calibri"/>
              <a:sym typeface="Calibri"/>
            </a:endParaRPr>
          </a:p>
        </p:txBody>
      </p:sp>
      <p:pic>
        <p:nvPicPr>
          <p:cNvPr id="154" name="Google Shape;154;p22"/>
          <p:cNvPicPr preferRelativeResize="0"/>
          <p:nvPr/>
        </p:nvPicPr>
        <p:blipFill rotWithShape="1">
          <a:blip r:embed="rId3">
            <a:alphaModFix/>
          </a:blip>
          <a:srcRect b="0" l="0" r="0" t="0"/>
          <a:stretch/>
        </p:blipFill>
        <p:spPr>
          <a:xfrm>
            <a:off x="548005" y="3844290"/>
            <a:ext cx="7738745" cy="26568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Indicator Distribution Comparison</a:t>
            </a:r>
            <a:endParaRPr/>
          </a:p>
        </p:txBody>
      </p:sp>
      <p:sp>
        <p:nvSpPr>
          <p:cNvPr id="160" name="Google Shape;160;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t>Moderate variation, centered around zero with a balanced spread of positive and negative changes.</a:t>
            </a:r>
            <a:endParaRPr sz="2000"/>
          </a:p>
          <a:p>
            <a:pPr indent="-342900" lvl="0" marL="342900" rtl="0" algn="l">
              <a:spcBef>
                <a:spcPts val="400"/>
              </a:spcBef>
              <a:spcAft>
                <a:spcPts val="0"/>
              </a:spcAft>
              <a:buClr>
                <a:schemeClr val="dk1"/>
              </a:buClr>
              <a:buSzPts val="2000"/>
              <a:buChar char="•"/>
            </a:pPr>
            <a:r>
              <a:rPr lang="en-US" sz="2000"/>
              <a:t>Middle East: Slightly higher median and smaller range compared to other regions, indicating more stable changes.</a:t>
            </a:r>
            <a:endParaRPr sz="2000"/>
          </a:p>
          <a:p>
            <a:pPr indent="-342900" lvl="0" marL="342900" rtl="0" algn="l">
              <a:spcBef>
                <a:spcPts val="400"/>
              </a:spcBef>
              <a:spcAft>
                <a:spcPts val="0"/>
              </a:spcAft>
              <a:buClr>
                <a:schemeClr val="dk1"/>
              </a:buClr>
              <a:buSzPts val="2000"/>
              <a:buChar char="•"/>
            </a:pPr>
            <a:r>
              <a:rPr lang="en-US" sz="2000"/>
              <a:t>City States: Minimal variation with a very tight distribution, suggesting uniform behavior.</a:t>
            </a:r>
            <a:endParaRPr sz="2000"/>
          </a:p>
          <a:p>
            <a:pPr indent="-342900" lvl="0" marL="342900" rtl="0" algn="l">
              <a:spcBef>
                <a:spcPts val="400"/>
              </a:spcBef>
              <a:spcAft>
                <a:spcPts val="0"/>
              </a:spcAft>
              <a:buClr>
                <a:schemeClr val="dk1"/>
              </a:buClr>
              <a:buSzPts val="2000"/>
              <a:buChar char="•"/>
            </a:pPr>
            <a:r>
              <a:rPr lang="en-US" sz="2000"/>
              <a:t>Islands: Highest variation, with extreme negative and positive changes, indicating significant volatility.</a:t>
            </a:r>
            <a:endParaRPr sz="2000"/>
          </a:p>
        </p:txBody>
      </p:sp>
      <p:pic>
        <p:nvPicPr>
          <p:cNvPr id="161" name="Google Shape;161;p23"/>
          <p:cNvPicPr preferRelativeResize="0"/>
          <p:nvPr/>
        </p:nvPicPr>
        <p:blipFill rotWithShape="1">
          <a:blip r:embed="rId3">
            <a:alphaModFix/>
          </a:blip>
          <a:srcRect b="0" l="0" r="0" t="0"/>
          <a:stretch/>
        </p:blipFill>
        <p:spPr>
          <a:xfrm>
            <a:off x="767715" y="4497705"/>
            <a:ext cx="7489190" cy="20358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Geographical Visualization</a:t>
            </a:r>
            <a:endParaRPr/>
          </a:p>
        </p:txBody>
      </p:sp>
      <p:sp>
        <p:nvSpPr>
          <p:cNvPr id="167" name="Google Shape;167;p24"/>
          <p:cNvSpPr txBox="1"/>
          <p:nvPr>
            <p:ph idx="1" type="body"/>
          </p:nvPr>
        </p:nvSpPr>
        <p:spPr>
          <a:xfrm>
            <a:off x="457200" y="1600200"/>
            <a:ext cx="4368800" cy="3615690"/>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Clr>
                <a:schemeClr val="dk1"/>
              </a:buClr>
              <a:buSzPts val="1800"/>
              <a:buChar char="•"/>
            </a:pPr>
            <a:r>
              <a:rPr lang="en-US" sz="1800"/>
              <a:t>Eastern Europe: Moderate variation, centered around zero with a balanced spread of positive and negative changes.</a:t>
            </a:r>
            <a:endParaRPr sz="1800"/>
          </a:p>
          <a:p>
            <a:pPr indent="-342900" lvl="0" marL="342900" rtl="0" algn="l">
              <a:spcBef>
                <a:spcPts val="360"/>
              </a:spcBef>
              <a:spcAft>
                <a:spcPts val="0"/>
              </a:spcAft>
              <a:buClr>
                <a:schemeClr val="dk1"/>
              </a:buClr>
              <a:buSzPts val="1800"/>
              <a:buChar char="•"/>
            </a:pPr>
            <a:r>
              <a:rPr lang="en-US" sz="1800"/>
              <a:t>Middle East: Slightly higher median and smaller range compared to other regions, indicating more stable changes.</a:t>
            </a:r>
            <a:endParaRPr sz="1800"/>
          </a:p>
          <a:p>
            <a:pPr indent="-342900" lvl="0" marL="342900" rtl="0" algn="l">
              <a:spcBef>
                <a:spcPts val="360"/>
              </a:spcBef>
              <a:spcAft>
                <a:spcPts val="0"/>
              </a:spcAft>
              <a:buClr>
                <a:schemeClr val="dk1"/>
              </a:buClr>
              <a:buSzPts val="1800"/>
              <a:buChar char="•"/>
            </a:pPr>
            <a:r>
              <a:rPr lang="en-US" sz="1800"/>
              <a:t>City States: Minimal variation with a very tight distribution, suggesting uniform behavior.</a:t>
            </a:r>
            <a:endParaRPr sz="1800"/>
          </a:p>
          <a:p>
            <a:pPr indent="-342900" lvl="0" marL="342900" rtl="0" algn="l">
              <a:spcBef>
                <a:spcPts val="360"/>
              </a:spcBef>
              <a:spcAft>
                <a:spcPts val="0"/>
              </a:spcAft>
              <a:buClr>
                <a:schemeClr val="dk1"/>
              </a:buClr>
              <a:buSzPts val="1800"/>
              <a:buChar char="•"/>
            </a:pPr>
            <a:r>
              <a:rPr lang="en-US" sz="1800"/>
              <a:t>Islands: Highest variation, with extreme negative and positive changes, indicating significant volatility.</a:t>
            </a:r>
            <a:endParaRPr sz="1800"/>
          </a:p>
          <a:p>
            <a:pPr indent="0" lvl="0" marL="0" rtl="0" algn="l">
              <a:spcBef>
                <a:spcPts val="360"/>
              </a:spcBef>
              <a:spcAft>
                <a:spcPts val="0"/>
              </a:spcAft>
              <a:buClr>
                <a:schemeClr val="dk1"/>
              </a:buClr>
              <a:buSzPts val="1800"/>
              <a:buNone/>
            </a:pPr>
            <a:r>
              <a:t/>
            </a:r>
            <a:endParaRPr sz="1800"/>
          </a:p>
        </p:txBody>
      </p:sp>
      <p:pic>
        <p:nvPicPr>
          <p:cNvPr id="168" name="Google Shape;168;p24"/>
          <p:cNvPicPr preferRelativeResize="0"/>
          <p:nvPr/>
        </p:nvPicPr>
        <p:blipFill rotWithShape="1">
          <a:blip r:embed="rId3">
            <a:alphaModFix/>
          </a:blip>
          <a:srcRect b="0" l="0" r="0" t="0"/>
          <a:stretch/>
        </p:blipFill>
        <p:spPr>
          <a:xfrm>
            <a:off x="4931410" y="2519680"/>
            <a:ext cx="3512185" cy="24333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Challenges and Limitations in the Project</a:t>
            </a:r>
            <a:endParaRPr/>
          </a:p>
        </p:txBody>
      </p:sp>
      <p:sp>
        <p:nvSpPr>
          <p:cNvPr id="174" name="Google Shape;174;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50000"/>
          </a:bodyPr>
          <a:lstStyle/>
          <a:p>
            <a:pPr indent="0" lvl="0" marL="0" rtl="0" algn="l">
              <a:spcBef>
                <a:spcPts val="0"/>
              </a:spcBef>
              <a:spcAft>
                <a:spcPts val="0"/>
              </a:spcAft>
              <a:buClr>
                <a:schemeClr val="dk1"/>
              </a:buClr>
              <a:buSzPct val="100000"/>
              <a:buNone/>
            </a:pPr>
            <a:r>
              <a:rPr b="1" lang="en-US"/>
              <a:t>Challenges:</a:t>
            </a:r>
            <a:endParaRPr/>
          </a:p>
          <a:p>
            <a:pPr indent="-342900" lvl="0" marL="342900" rtl="0" algn="l">
              <a:spcBef>
                <a:spcPts val="320"/>
              </a:spcBef>
              <a:spcAft>
                <a:spcPts val="0"/>
              </a:spcAft>
              <a:buClr>
                <a:schemeClr val="dk1"/>
              </a:buClr>
              <a:buSzPct val="100000"/>
              <a:buChar char="•"/>
            </a:pPr>
            <a:r>
              <a:rPr lang="en-US"/>
              <a:t>Handling missing values, particularly for countries with incomplete records (e.g., Andorra and other smaller nations).</a:t>
            </a:r>
            <a:endParaRPr/>
          </a:p>
          <a:p>
            <a:pPr indent="-342900" lvl="0" marL="342900" rtl="0" algn="l">
              <a:spcBef>
                <a:spcPts val="320"/>
              </a:spcBef>
              <a:spcAft>
                <a:spcPts val="0"/>
              </a:spcAft>
              <a:buClr>
                <a:schemeClr val="dk1"/>
              </a:buClr>
              <a:buSzPct val="100000"/>
              <a:buChar char="•"/>
            </a:pPr>
            <a:r>
              <a:rPr lang="en-US"/>
              <a:t>Representing a large dataset (220 rows, 29 columns) in a clear and concise manner.</a:t>
            </a:r>
            <a:endParaRPr/>
          </a:p>
          <a:p>
            <a:pPr indent="-342900" lvl="0" marL="342900" rtl="0" algn="l">
              <a:spcBef>
                <a:spcPts val="320"/>
              </a:spcBef>
              <a:spcAft>
                <a:spcPts val="0"/>
              </a:spcAft>
              <a:buClr>
                <a:schemeClr val="dk1"/>
              </a:buClr>
              <a:buSzPct val="100000"/>
              <a:buChar char="•"/>
            </a:pPr>
            <a:r>
              <a:rPr lang="en-US"/>
              <a:t>Difficulty in integrating additional datasets, such as particle size or chemical composition, which were not provided.</a:t>
            </a:r>
            <a:endParaRPr/>
          </a:p>
          <a:p>
            <a:pPr indent="-241300" lvl="0" marL="342900" rtl="0" algn="l">
              <a:spcBef>
                <a:spcPts val="320"/>
              </a:spcBef>
              <a:spcAft>
                <a:spcPts val="0"/>
              </a:spcAft>
              <a:buClr>
                <a:schemeClr val="dk1"/>
              </a:buClr>
              <a:buSzPct val="100000"/>
              <a:buNone/>
            </a:pPr>
            <a:r>
              <a:t/>
            </a:r>
            <a:endParaRPr/>
          </a:p>
          <a:p>
            <a:pPr indent="0" lvl="0" marL="0" rtl="0" algn="l">
              <a:spcBef>
                <a:spcPts val="320"/>
              </a:spcBef>
              <a:spcAft>
                <a:spcPts val="0"/>
              </a:spcAft>
              <a:buClr>
                <a:schemeClr val="dk1"/>
              </a:buClr>
              <a:buSzPct val="100000"/>
              <a:buNone/>
            </a:pPr>
            <a:r>
              <a:rPr b="1" lang="en-US"/>
              <a:t>Limitation</a:t>
            </a:r>
            <a:endParaRPr b="1"/>
          </a:p>
          <a:p>
            <a:pPr indent="-342900" lvl="0" marL="342900" rtl="0" algn="l">
              <a:spcBef>
                <a:spcPts val="320"/>
              </a:spcBef>
              <a:spcAft>
                <a:spcPts val="0"/>
              </a:spcAft>
              <a:buClr>
                <a:schemeClr val="dk1"/>
              </a:buClr>
              <a:buSzPct val="100000"/>
              <a:buChar char="•"/>
            </a:pPr>
            <a:r>
              <a:rPr lang="en-US"/>
              <a:t>Lack of Granularity: No information on average particle diameter, size distribution, or composition of black carbon particles, which limits deeper physical and chemical insights.</a:t>
            </a:r>
            <a:endParaRPr/>
          </a:p>
          <a:p>
            <a:pPr indent="-342900" lvl="0" marL="342900" rtl="0" algn="l">
              <a:spcBef>
                <a:spcPts val="320"/>
              </a:spcBef>
              <a:spcAft>
                <a:spcPts val="0"/>
              </a:spcAft>
              <a:buClr>
                <a:schemeClr val="dk1"/>
              </a:buClr>
              <a:buSzPct val="100000"/>
              <a:buChar char="•"/>
            </a:pPr>
            <a:r>
              <a:rPr lang="en-US"/>
              <a:t>Data Coverage: Lack of regional economic and industrial context to correlate with observed trends.</a:t>
            </a:r>
            <a:endParaRPr/>
          </a:p>
          <a:p>
            <a:pPr indent="-342900" lvl="0" marL="342900" rtl="0" algn="l">
              <a:spcBef>
                <a:spcPts val="320"/>
              </a:spcBef>
              <a:spcAft>
                <a:spcPts val="0"/>
              </a:spcAft>
              <a:buClr>
                <a:schemeClr val="dk1"/>
              </a:buClr>
              <a:buSzPct val="100000"/>
              <a:buChar char="•"/>
            </a:pPr>
            <a:r>
              <a:rPr lang="en-US"/>
              <a:t>Simplistic Metrics: Using a single BCA indicator per year may oversimplify complex environmental processes.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Conclusion</a:t>
            </a:r>
            <a:endParaRPr/>
          </a:p>
        </p:txBody>
      </p:sp>
      <p:sp>
        <p:nvSpPr>
          <p:cNvPr id="180" name="Google Shape;180;p26"/>
          <p:cNvSpPr txBox="1"/>
          <p:nvPr>
            <p:ph idx="1" type="body"/>
          </p:nvPr>
        </p:nvSpPr>
        <p:spPr>
          <a:xfrm>
            <a:off x="457200" y="1417955"/>
            <a:ext cx="8256905" cy="452628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600"/>
              <a:buChar char="•"/>
            </a:pPr>
            <a:r>
              <a:rPr lang="en-US" sz="1600"/>
              <a:t>The Black Carbon Growth Rate (BCA) has shown significant fluctuations across regions and years, with peaks in activity around 2006-2007 and more stable trends post-2010.</a:t>
            </a:r>
            <a:endParaRPr sz="1600"/>
          </a:p>
          <a:p>
            <a:pPr indent="-241300" lvl="0" marL="342900" rtl="0" algn="l">
              <a:spcBef>
                <a:spcPts val="320"/>
              </a:spcBef>
              <a:spcAft>
                <a:spcPts val="0"/>
              </a:spcAft>
              <a:buClr>
                <a:schemeClr val="dk1"/>
              </a:buClr>
              <a:buSzPts val="1600"/>
              <a:buNone/>
            </a:pPr>
            <a:r>
              <a:t/>
            </a:r>
            <a:endParaRPr sz="1600"/>
          </a:p>
          <a:p>
            <a:pPr indent="-342900" lvl="0" marL="342900" rtl="0" algn="l">
              <a:spcBef>
                <a:spcPts val="320"/>
              </a:spcBef>
              <a:spcAft>
                <a:spcPts val="0"/>
              </a:spcAft>
              <a:buClr>
                <a:schemeClr val="dk1"/>
              </a:buClr>
              <a:buSzPts val="1600"/>
              <a:buChar char="•"/>
            </a:pPr>
            <a:r>
              <a:rPr lang="en-US" sz="1600"/>
              <a:t>Islands and Eastern Europe exhibit the highest variability, while City States show consistent and stable rates. These differences may reflect geographical, economic, or policy-driven factors.</a:t>
            </a:r>
            <a:endParaRPr sz="1600"/>
          </a:p>
          <a:p>
            <a:pPr indent="-241300" lvl="0" marL="342900" rtl="0" algn="l">
              <a:spcBef>
                <a:spcPts val="320"/>
              </a:spcBef>
              <a:spcAft>
                <a:spcPts val="0"/>
              </a:spcAft>
              <a:buClr>
                <a:schemeClr val="dk1"/>
              </a:buClr>
              <a:buSzPts val="1600"/>
              <a:buNone/>
            </a:pPr>
            <a:r>
              <a:t/>
            </a:r>
            <a:endParaRPr sz="1600"/>
          </a:p>
          <a:p>
            <a:pPr indent="-342900" lvl="0" marL="342900" rtl="0" algn="l">
              <a:spcBef>
                <a:spcPts val="320"/>
              </a:spcBef>
              <a:spcAft>
                <a:spcPts val="0"/>
              </a:spcAft>
              <a:buClr>
                <a:schemeClr val="dk1"/>
              </a:buClr>
              <a:buSzPts val="1600"/>
              <a:buChar char="•"/>
            </a:pPr>
            <a:r>
              <a:rPr lang="en-US" sz="1600"/>
              <a:t>A clear shift in the distribution of indicators between 1995 and 2020 was observed. The increased variability and skew in 2020 highlight evolving global conditions, possibly influenced by industrial growth or environmental regulations.</a:t>
            </a:r>
            <a:endParaRPr sz="1600"/>
          </a:p>
          <a:p>
            <a:pPr indent="0" lvl="0" marL="0" rtl="0" algn="l">
              <a:spcBef>
                <a:spcPts val="320"/>
              </a:spcBef>
              <a:spcAft>
                <a:spcPts val="0"/>
              </a:spcAft>
              <a:buClr>
                <a:schemeClr val="dk1"/>
              </a:buClr>
              <a:buSzPts val="1600"/>
              <a:buNone/>
            </a:pPr>
            <a:r>
              <a:t/>
            </a:r>
            <a:endParaRPr sz="1600"/>
          </a:p>
          <a:p>
            <a:pPr indent="-342900" lvl="0" marL="342900" rtl="0" algn="l">
              <a:spcBef>
                <a:spcPts val="320"/>
              </a:spcBef>
              <a:spcAft>
                <a:spcPts val="0"/>
              </a:spcAft>
              <a:buClr>
                <a:schemeClr val="dk1"/>
              </a:buClr>
              <a:buSzPts val="1600"/>
              <a:buChar char="•"/>
            </a:pPr>
            <a:r>
              <a:rPr lang="en-US" sz="1600"/>
              <a:t>Significant outliers in certain regions and years underline specific events or transitions that require deeper investigation, such as rapid industrialization or impactful environmental policies.</a:t>
            </a:r>
            <a:endParaRPr sz="1600"/>
          </a:p>
          <a:p>
            <a:pPr indent="-241300" lvl="0" marL="342900" rtl="0" algn="l">
              <a:spcBef>
                <a:spcPts val="320"/>
              </a:spcBef>
              <a:spcAft>
                <a:spcPts val="0"/>
              </a:spcAft>
              <a:buClr>
                <a:schemeClr val="dk1"/>
              </a:buClr>
              <a:buSzPts val="1600"/>
              <a:buNone/>
            </a:pPr>
            <a:r>
              <a:t/>
            </a:r>
            <a:endParaRPr sz="1600"/>
          </a:p>
          <a:p>
            <a:pPr indent="-342900" lvl="0" marL="342900" rtl="0" algn="l">
              <a:spcBef>
                <a:spcPts val="320"/>
              </a:spcBef>
              <a:spcAft>
                <a:spcPts val="0"/>
              </a:spcAft>
              <a:buClr>
                <a:schemeClr val="dk1"/>
              </a:buClr>
              <a:buSzPts val="1600"/>
              <a:buChar char="•"/>
            </a:pPr>
            <a:r>
              <a:rPr lang="en-US" sz="1600"/>
              <a:t>Despite noticeable fluctuations, there is considerable overlap in the density distributions of 1995 and 2020, suggesting that while some regions have undergone significant changes, others have maintained relative stability.</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Project Overview</a:t>
            </a:r>
            <a:endParaRPr/>
          </a:p>
        </p:txBody>
      </p:sp>
      <p:sp>
        <p:nvSpPr>
          <p:cNvPr id="96" name="Google Shape;96;p14"/>
          <p:cNvSpPr txBox="1"/>
          <p:nvPr>
            <p:ph idx="1" type="body"/>
          </p:nvPr>
        </p:nvSpPr>
        <p:spPr>
          <a:xfrm>
            <a:off x="925195" y="1600200"/>
            <a:ext cx="7760970" cy="3669665"/>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800"/>
              <a:buChar char="•"/>
            </a:pPr>
            <a:r>
              <a:rPr lang="en-US" sz="2800"/>
              <a:t>Objective: Explore trends and changes in BCA（Black carbon growth rate） indicators from 1995 to 2020.</a:t>
            </a:r>
            <a:endParaRPr sz="2800"/>
          </a:p>
          <a:p>
            <a:pPr indent="-342900" lvl="0" marL="342900" rtl="0" algn="l">
              <a:spcBef>
                <a:spcPts val="560"/>
              </a:spcBef>
              <a:spcAft>
                <a:spcPts val="0"/>
              </a:spcAft>
              <a:buClr>
                <a:schemeClr val="dk1"/>
              </a:buClr>
              <a:buSzPts val="2800"/>
              <a:buChar char="•"/>
            </a:pPr>
            <a:r>
              <a:rPr lang="en-US" sz="2800"/>
              <a:t>Data Source: BCA_ind_na.csv</a:t>
            </a:r>
            <a:endParaRPr sz="2800"/>
          </a:p>
          <a:p>
            <a:pPr indent="-342900" lvl="0" marL="342900" rtl="0" algn="l">
              <a:spcBef>
                <a:spcPts val="560"/>
              </a:spcBef>
              <a:spcAft>
                <a:spcPts val="0"/>
              </a:spcAft>
              <a:buClr>
                <a:schemeClr val="dk1"/>
              </a:buClr>
              <a:buSzPts val="2800"/>
              <a:buChar char="•"/>
            </a:pPr>
            <a:r>
              <a:rPr lang="en-US" sz="2800"/>
              <a:t>Methods: Data cleaning, statistical analysis, and visualization.</a:t>
            </a:r>
            <a:endParaRPr sz="2800"/>
          </a:p>
          <a:p>
            <a:pPr indent="-342900" lvl="0" marL="342900" rtl="0" algn="l">
              <a:spcBef>
                <a:spcPts val="560"/>
              </a:spcBef>
              <a:spcAft>
                <a:spcPts val="0"/>
              </a:spcAft>
              <a:buClr>
                <a:schemeClr val="dk1"/>
              </a:buClr>
              <a:buSzPts val="2800"/>
              <a:buChar char="•"/>
            </a:pPr>
            <a:r>
              <a:rPr lang="en-US" sz="2800"/>
              <a:t>Tools: Python (Pandas, Matplotlib, Seaborn, Geopandas).</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Dataset Summary</a:t>
            </a:r>
            <a:endParaRPr/>
          </a:p>
        </p:txBody>
      </p:sp>
      <p:sp>
        <p:nvSpPr>
          <p:cNvPr id="102" name="Google Shape;102;p15"/>
          <p:cNvSpPr txBox="1"/>
          <p:nvPr>
            <p:ph idx="1" type="body"/>
          </p:nvPr>
        </p:nvSpPr>
        <p:spPr>
          <a:xfrm>
            <a:off x="690880" y="1600200"/>
            <a:ext cx="7346315" cy="325437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Data Source：</a:t>
            </a:r>
            <a:r>
              <a:rPr i="1" lang="en-US" sz="1800"/>
              <a:t>https://www.earthdata.nasa.gov/data/catalog/sed</a:t>
            </a:r>
            <a:r>
              <a:rPr lang="en-US" sz="1800"/>
              <a:t>ac-ciesin-sedac-epi-2020-2020.00</a:t>
            </a:r>
            <a:endParaRPr sz="2000"/>
          </a:p>
          <a:p>
            <a:pPr indent="-342900" lvl="0" marL="342900" rtl="0" algn="l">
              <a:spcBef>
                <a:spcPts val="480"/>
              </a:spcBef>
              <a:spcAft>
                <a:spcPts val="0"/>
              </a:spcAft>
              <a:buClr>
                <a:schemeClr val="dk1"/>
              </a:buClr>
              <a:buSzPts val="2400"/>
              <a:buChar char="•"/>
            </a:pPr>
            <a:r>
              <a:rPr lang="en-US" sz="2400"/>
              <a:t>Structure: 220 rows, 29 columns.</a:t>
            </a:r>
            <a:endParaRPr sz="2400"/>
          </a:p>
          <a:p>
            <a:pPr indent="-342900" lvl="0" marL="342900" rtl="0" algn="l">
              <a:spcBef>
                <a:spcPts val="480"/>
              </a:spcBef>
              <a:spcAft>
                <a:spcPts val="0"/>
              </a:spcAft>
              <a:buClr>
                <a:schemeClr val="dk1"/>
              </a:buClr>
              <a:buSzPts val="2400"/>
              <a:buChar char="•"/>
            </a:pPr>
            <a:r>
              <a:rPr lang="en-US" sz="2400"/>
              <a:t>Sample data preview (first few rows).</a:t>
            </a:r>
            <a:endParaRPr sz="2400"/>
          </a:p>
          <a:p>
            <a:pPr indent="-342900" lvl="0" marL="342900" rtl="0" algn="l">
              <a:spcBef>
                <a:spcPts val="480"/>
              </a:spcBef>
              <a:spcAft>
                <a:spcPts val="0"/>
              </a:spcAft>
              <a:buClr>
                <a:schemeClr val="dk1"/>
              </a:buClr>
              <a:buSzPts val="2400"/>
              <a:buChar char="•"/>
            </a:pPr>
            <a:r>
              <a:rPr lang="en-US" sz="2400"/>
              <a:t>Missing value distribution visualized using a heatmap.</a:t>
            </a:r>
            <a:endParaRPr sz="2400"/>
          </a:p>
        </p:txBody>
      </p:sp>
      <p:pic>
        <p:nvPicPr>
          <p:cNvPr id="103" name="Google Shape;103;p15"/>
          <p:cNvPicPr preferRelativeResize="0"/>
          <p:nvPr/>
        </p:nvPicPr>
        <p:blipFill rotWithShape="1">
          <a:blip r:embed="rId3">
            <a:alphaModFix/>
          </a:blip>
          <a:srcRect b="0" l="0" r="0" t="0"/>
          <a:stretch/>
        </p:blipFill>
        <p:spPr>
          <a:xfrm>
            <a:off x="1037590" y="4508500"/>
            <a:ext cx="6999605" cy="21513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Data Cleaning</a:t>
            </a:r>
            <a:endParaRPr/>
          </a:p>
        </p:txBody>
      </p:sp>
      <p:sp>
        <p:nvSpPr>
          <p:cNvPr id="109" name="Google Shape;109;p16"/>
          <p:cNvSpPr txBox="1"/>
          <p:nvPr>
            <p:ph idx="1" type="body"/>
          </p:nvPr>
        </p:nvSpPr>
        <p:spPr>
          <a:xfrm>
            <a:off x="457200" y="1600200"/>
            <a:ext cx="3890010" cy="3387725"/>
          </a:xfrm>
          <a:prstGeom prst="rect">
            <a:avLst/>
          </a:prstGeom>
          <a:noFill/>
          <a:ln>
            <a:noFill/>
          </a:ln>
        </p:spPr>
        <p:txBody>
          <a:bodyPr anchorCtr="0" anchor="t" bIns="45700" lIns="91425" spcFirstLastPara="1" rIns="91425" wrap="square" tIns="45700">
            <a:normAutofit fontScale="70000"/>
          </a:bodyPr>
          <a:lstStyle/>
          <a:p>
            <a:pPr indent="0" lvl="0" marL="0" rtl="0" algn="l">
              <a:spcBef>
                <a:spcPts val="0"/>
              </a:spcBef>
              <a:spcAft>
                <a:spcPts val="0"/>
              </a:spcAft>
              <a:buClr>
                <a:schemeClr val="dk1"/>
              </a:buClr>
              <a:buSzPct val="100000"/>
              <a:buNone/>
            </a:pPr>
            <a:r>
              <a:rPr lang="en-US"/>
              <a:t>Cleaning Approach</a:t>
            </a:r>
            <a:endParaRPr/>
          </a:p>
          <a:p>
            <a:pPr indent="-342900" lvl="0" marL="342900" rtl="0" algn="l">
              <a:spcBef>
                <a:spcPts val="448"/>
              </a:spcBef>
              <a:spcAft>
                <a:spcPts val="0"/>
              </a:spcAft>
              <a:buClr>
                <a:schemeClr val="dk1"/>
              </a:buClr>
              <a:buSzPct val="100000"/>
              <a:buChar char="•"/>
            </a:pPr>
            <a:r>
              <a:rPr lang="en-US" sz="3200">
                <a:solidFill>
                  <a:schemeClr val="dk1"/>
                </a:solidFill>
                <a:latin typeface="Calibri"/>
                <a:ea typeface="Calibri"/>
                <a:cs typeface="Calibri"/>
                <a:sym typeface="Calibri"/>
              </a:rPr>
              <a:t>- Missing values handled by mean imputation and high-missing row removal.</a:t>
            </a:r>
            <a:endParaRPr/>
          </a:p>
          <a:p>
            <a:pPr indent="-342900" lvl="0" marL="342900" rtl="0" algn="l">
              <a:spcBef>
                <a:spcPts val="448"/>
              </a:spcBef>
              <a:spcAft>
                <a:spcPts val="0"/>
              </a:spcAft>
              <a:buClr>
                <a:schemeClr val="dk1"/>
              </a:buClr>
              <a:buSzPct val="100000"/>
              <a:buChar char="•"/>
            </a:pPr>
            <a:r>
              <a:rPr lang="en-US" sz="3200">
                <a:solidFill>
                  <a:schemeClr val="dk1"/>
                </a:solidFill>
                <a:latin typeface="Calibri"/>
                <a:ea typeface="Calibri"/>
                <a:cs typeface="Calibri"/>
                <a:sym typeface="Calibri"/>
              </a:rPr>
              <a:t>- Interpolation applied for time-series data.</a:t>
            </a:r>
            <a:endParaRPr/>
          </a:p>
          <a:p>
            <a:pPr indent="-342900" lvl="0" marL="342900" rtl="0" algn="l">
              <a:spcBef>
                <a:spcPts val="448"/>
              </a:spcBef>
              <a:spcAft>
                <a:spcPts val="0"/>
              </a:spcAft>
              <a:buClr>
                <a:schemeClr val="dk1"/>
              </a:buClr>
              <a:buSzPct val="100000"/>
              <a:buChar char="•"/>
            </a:pPr>
            <a:r>
              <a:rPr lang="en-US" sz="3200">
                <a:solidFill>
                  <a:schemeClr val="dk1"/>
                </a:solidFill>
                <a:latin typeface="Calibri"/>
                <a:ea typeface="Calibri"/>
                <a:cs typeface="Calibri"/>
                <a:sym typeface="Calibri"/>
              </a:rPr>
              <a:t>- Post-cleaning data completeness statistics.</a:t>
            </a:r>
            <a:endParaRPr/>
          </a:p>
        </p:txBody>
      </p:sp>
      <p:pic>
        <p:nvPicPr>
          <p:cNvPr id="110" name="Google Shape;110;p16"/>
          <p:cNvPicPr preferRelativeResize="0"/>
          <p:nvPr/>
        </p:nvPicPr>
        <p:blipFill rotWithShape="1">
          <a:blip r:embed="rId3">
            <a:alphaModFix/>
          </a:blip>
          <a:srcRect b="0" l="0" r="0" t="0"/>
          <a:stretch/>
        </p:blipFill>
        <p:spPr>
          <a:xfrm>
            <a:off x="4817745" y="4258945"/>
            <a:ext cx="3439795" cy="1788795"/>
          </a:xfrm>
          <a:prstGeom prst="rect">
            <a:avLst/>
          </a:prstGeom>
          <a:noFill/>
          <a:ln>
            <a:noFill/>
          </a:ln>
        </p:spPr>
      </p:pic>
      <p:sp>
        <p:nvSpPr>
          <p:cNvPr id="111" name="Google Shape;111;p16"/>
          <p:cNvSpPr/>
          <p:nvPr/>
        </p:nvSpPr>
        <p:spPr>
          <a:xfrm>
            <a:off x="597535" y="5036820"/>
            <a:ext cx="3749675" cy="64198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1679"/>
              <a:buFont typeface="Arial"/>
              <a:buNone/>
            </a:pPr>
            <a:r>
              <a:rPr b="0" i="0" lang="en-US" sz="1679" u="none" cap="none" strike="noStrike">
                <a:solidFill>
                  <a:schemeClr val="accent1"/>
                </a:solidFill>
                <a:latin typeface="Calibri"/>
                <a:ea typeface="Calibri"/>
                <a:cs typeface="Calibri"/>
                <a:sym typeface="Calibri"/>
              </a:rPr>
              <a:t>The plot shows after datacleaning no missing value anymore</a:t>
            </a:r>
            <a:endParaRPr b="0" i="0" sz="1679" u="none" cap="none" strike="noStrike">
              <a:solidFill>
                <a:schemeClr val="accent1"/>
              </a:solidFill>
              <a:latin typeface="Calibri"/>
              <a:ea typeface="Calibri"/>
              <a:cs typeface="Calibri"/>
              <a:sym typeface="Calibri"/>
            </a:endParaRPr>
          </a:p>
        </p:txBody>
      </p:sp>
      <p:pic>
        <p:nvPicPr>
          <p:cNvPr id="112" name="Google Shape;112;p16"/>
          <p:cNvPicPr preferRelativeResize="0"/>
          <p:nvPr/>
        </p:nvPicPr>
        <p:blipFill rotWithShape="1">
          <a:blip r:embed="rId4">
            <a:alphaModFix/>
          </a:blip>
          <a:srcRect b="0" l="0" r="0" t="0"/>
          <a:stretch/>
        </p:blipFill>
        <p:spPr>
          <a:xfrm>
            <a:off x="4886960" y="2052955"/>
            <a:ext cx="3290570" cy="1931670"/>
          </a:xfrm>
          <a:prstGeom prst="rect">
            <a:avLst/>
          </a:prstGeom>
          <a:noFill/>
          <a:ln>
            <a:noFill/>
          </a:ln>
        </p:spPr>
      </p:pic>
      <p:sp>
        <p:nvSpPr>
          <p:cNvPr id="113" name="Google Shape;113;p16"/>
          <p:cNvSpPr txBox="1"/>
          <p:nvPr/>
        </p:nvSpPr>
        <p:spPr>
          <a:xfrm>
            <a:off x="5034280" y="1600200"/>
            <a:ext cx="3129915" cy="2844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600"/>
              <a:buFont typeface="Calibri"/>
              <a:buNone/>
            </a:pPr>
            <a:r>
              <a:rPr b="1" i="0" lang="en-US" sz="1600" u="none" cap="none" strike="noStrike">
                <a:solidFill>
                  <a:schemeClr val="dk1"/>
                </a:solidFill>
                <a:latin typeface="Calibri"/>
                <a:ea typeface="Calibri"/>
                <a:cs typeface="Calibri"/>
                <a:sym typeface="Calibri"/>
              </a:rPr>
              <a:t>Missing Values（Yellow lines）</a:t>
            </a:r>
            <a:endParaRPr b="1" i="0" sz="1600" u="none" cap="none" strike="noStrike">
              <a:solidFill>
                <a:schemeClr val="dk1"/>
              </a:solidFill>
              <a:latin typeface="Calibri"/>
              <a:ea typeface="Calibri"/>
              <a:cs typeface="Calibri"/>
              <a:sym typeface="Calibri"/>
            </a:endParaRPr>
          </a:p>
        </p:txBody>
      </p:sp>
      <p:sp>
        <p:nvSpPr>
          <p:cNvPr id="114" name="Google Shape;114;p16"/>
          <p:cNvSpPr txBox="1"/>
          <p:nvPr/>
        </p:nvSpPr>
        <p:spPr>
          <a:xfrm>
            <a:off x="4949825" y="3984625"/>
            <a:ext cx="3749675" cy="3371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Calibri"/>
              <a:buNone/>
            </a:pPr>
            <a:r>
              <a:rPr b="1" i="0" lang="en-US" sz="1600" u="none" cap="none" strike="noStrike">
                <a:solidFill>
                  <a:schemeClr val="dk1"/>
                </a:solidFill>
                <a:latin typeface="Calibri"/>
                <a:ea typeface="Calibri"/>
                <a:cs typeface="Calibri"/>
                <a:sym typeface="Calibri"/>
              </a:rPr>
              <a:t>No Missing Values after cleaning </a:t>
            </a:r>
            <a:endParaRPr b="1" i="0" sz="16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7"/>
          <p:cNvPicPr preferRelativeResize="0"/>
          <p:nvPr/>
        </p:nvPicPr>
        <p:blipFill rotWithShape="1">
          <a:blip r:embed="rId3">
            <a:alphaModFix/>
          </a:blip>
          <a:srcRect b="0" l="0" r="0" t="0"/>
          <a:stretch/>
        </p:blipFill>
        <p:spPr>
          <a:xfrm>
            <a:off x="15875" y="481330"/>
            <a:ext cx="9128760" cy="6376670"/>
          </a:xfrm>
          <a:prstGeom prst="rect">
            <a:avLst/>
          </a:prstGeom>
          <a:noFill/>
          <a:ln>
            <a:noFill/>
          </a:ln>
        </p:spPr>
      </p:pic>
      <p:sp>
        <p:nvSpPr>
          <p:cNvPr id="120" name="Google Shape;12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Global Indicator Distribution in 2020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Trends of BCA Indicators (1995–2020)</a:t>
            </a:r>
            <a:endParaRPr/>
          </a:p>
        </p:txBody>
      </p:sp>
      <p:sp>
        <p:nvSpPr>
          <p:cNvPr id="126" name="Google Shape;126;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 Time-series trend visualization of global BCA indicators.</a:t>
            </a:r>
            <a:endParaRPr sz="2800"/>
          </a:p>
          <a:p>
            <a:pPr indent="-342900" lvl="0" marL="342900" rtl="0" algn="l">
              <a:spcBef>
                <a:spcPts val="560"/>
              </a:spcBef>
              <a:spcAft>
                <a:spcPts val="0"/>
              </a:spcAft>
              <a:buClr>
                <a:schemeClr val="dk1"/>
              </a:buClr>
              <a:buSzPts val="2800"/>
              <a:buChar char="•"/>
            </a:pPr>
            <a:r>
              <a:rPr lang="en-US" sz="2800"/>
              <a:t>Year-wise trends observed across countries.</a:t>
            </a:r>
            <a:endParaRPr sz="2800"/>
          </a:p>
        </p:txBody>
      </p:sp>
      <p:pic>
        <p:nvPicPr>
          <p:cNvPr id="127" name="Google Shape;127;p18"/>
          <p:cNvPicPr preferRelativeResize="0"/>
          <p:nvPr/>
        </p:nvPicPr>
        <p:blipFill rotWithShape="1">
          <a:blip r:embed="rId3">
            <a:alphaModFix/>
          </a:blip>
          <a:srcRect b="0" l="0" r="0" t="0"/>
          <a:stretch/>
        </p:blipFill>
        <p:spPr>
          <a:xfrm>
            <a:off x="868680" y="3428365"/>
            <a:ext cx="7031990" cy="313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Country-wise Indicator Trends</a:t>
            </a:r>
            <a:endParaRPr/>
          </a:p>
        </p:txBody>
      </p:sp>
      <p:sp>
        <p:nvSpPr>
          <p:cNvPr id="133" name="Google Shape;133;p19"/>
          <p:cNvSpPr txBox="1"/>
          <p:nvPr>
            <p:ph idx="1" type="body"/>
          </p:nvPr>
        </p:nvSpPr>
        <p:spPr>
          <a:xfrm>
            <a:off x="1153795" y="1600200"/>
            <a:ext cx="6646545" cy="2155825"/>
          </a:xfrm>
          <a:prstGeom prst="rect">
            <a:avLst/>
          </a:prstGeom>
          <a:noFill/>
          <a:ln>
            <a:noFill/>
          </a:ln>
        </p:spPr>
        <p:txBody>
          <a:bodyPr anchorCtr="0" anchor="t" bIns="45700" lIns="91425" spcFirstLastPara="1" rIns="91425" wrap="square" tIns="45700">
            <a:normAutofit fontScale="60000"/>
          </a:bodyPr>
          <a:lstStyle/>
          <a:p>
            <a:pPr indent="-342900" lvl="0" marL="342900" rtl="0" algn="l">
              <a:spcBef>
                <a:spcPts val="0"/>
              </a:spcBef>
              <a:spcAft>
                <a:spcPts val="0"/>
              </a:spcAft>
              <a:buClr>
                <a:schemeClr val="dk1"/>
              </a:buClr>
              <a:buSzPct val="100000"/>
              <a:buChar char="•"/>
            </a:pPr>
            <a:r>
              <a:rPr lang="en-US"/>
              <a:t>Two distinct groups of significant changes in BCA rates: one group with negative changes and another with positive changes.</a:t>
            </a:r>
            <a:endParaRPr/>
          </a:p>
          <a:p>
            <a:pPr indent="-342900" lvl="0" marL="342900" rtl="0" algn="l">
              <a:spcBef>
                <a:spcPts val="384"/>
              </a:spcBef>
              <a:spcAft>
                <a:spcPts val="0"/>
              </a:spcAft>
              <a:buClr>
                <a:schemeClr val="dk1"/>
              </a:buClr>
              <a:buSzPct val="100000"/>
              <a:buChar char="•"/>
            </a:pPr>
            <a:r>
              <a:rPr lang="en-US"/>
              <a:t>The peak around -20 suggests that a significant proportion of countries experienced a negative changenvironmental interventions.</a:t>
            </a:r>
            <a:endParaRPr/>
          </a:p>
          <a:p>
            <a:pPr indent="-220980" lvl="0" marL="342900" rtl="0" algn="l">
              <a:spcBef>
                <a:spcPts val="384"/>
              </a:spcBef>
              <a:spcAft>
                <a:spcPts val="0"/>
              </a:spcAft>
              <a:buClr>
                <a:schemeClr val="dk1"/>
              </a:buClr>
              <a:buSzPct val="100000"/>
              <a:buNone/>
            </a:pPr>
            <a:r>
              <a:t/>
            </a:r>
            <a:endParaRPr/>
          </a:p>
        </p:txBody>
      </p:sp>
      <p:pic>
        <p:nvPicPr>
          <p:cNvPr id="134" name="Google Shape;134;p19"/>
          <p:cNvPicPr preferRelativeResize="0"/>
          <p:nvPr/>
        </p:nvPicPr>
        <p:blipFill rotWithShape="1">
          <a:blip r:embed="rId3">
            <a:alphaModFix/>
          </a:blip>
          <a:srcRect b="0" l="0" r="0" t="0"/>
          <a:stretch/>
        </p:blipFill>
        <p:spPr>
          <a:xfrm>
            <a:off x="859790" y="3756025"/>
            <a:ext cx="6940550" cy="26968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Country-Specific BCA Rate Variations and Outliers</a:t>
            </a:r>
            <a:endParaRPr/>
          </a:p>
        </p:txBody>
      </p:sp>
      <p:pic>
        <p:nvPicPr>
          <p:cNvPr id="140" name="Google Shape;140;p20"/>
          <p:cNvPicPr preferRelativeResize="0"/>
          <p:nvPr>
            <p:ph idx="1" type="body"/>
          </p:nvPr>
        </p:nvPicPr>
        <p:blipFill rotWithShape="1">
          <a:blip r:embed="rId3">
            <a:alphaModFix/>
          </a:blip>
          <a:srcRect b="0" l="0" r="0" t="0"/>
          <a:stretch/>
        </p:blipFill>
        <p:spPr>
          <a:xfrm>
            <a:off x="464820" y="3696970"/>
            <a:ext cx="7532370" cy="2978150"/>
          </a:xfrm>
          <a:prstGeom prst="rect">
            <a:avLst/>
          </a:prstGeom>
          <a:noFill/>
          <a:ln>
            <a:noFill/>
          </a:ln>
        </p:spPr>
      </p:pic>
      <p:sp>
        <p:nvSpPr>
          <p:cNvPr id="141" name="Google Shape;141;p20"/>
          <p:cNvSpPr txBox="1"/>
          <p:nvPr/>
        </p:nvSpPr>
        <p:spPr>
          <a:xfrm>
            <a:off x="464820" y="1407795"/>
            <a:ext cx="7701280" cy="3421380"/>
          </a:xfrm>
          <a:prstGeom prst="rect">
            <a:avLst/>
          </a:prstGeom>
          <a:noFill/>
          <a:ln>
            <a:noFill/>
          </a:ln>
        </p:spPr>
        <p:txBody>
          <a:bodyPr anchorCtr="0" anchor="t" bIns="45700" lIns="91425" spcFirstLastPara="1" rIns="91425" wrap="square" tIns="45700">
            <a:noAutofit/>
          </a:bodyPr>
          <a:lstStyle/>
          <a:p>
            <a:pPr indent="-101600" lvl="0" marL="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 Countries like Costa Rica and Niger show the widest range of BCA rates, indicating significant fluctuations over time.</a:t>
            </a:r>
            <a:endParaRPr b="0" i="0" sz="16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01600" lvl="0" marL="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 Stable Countries: Belarus and Albania exhibit tighter interquartile ranges, suggesting more stable BCA rates.</a:t>
            </a:r>
            <a:endParaRPr b="0" i="0" sz="16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Outliers: Several countries, such as Malta and Republic of Congo, have visible outliers, indicating occasional extreme changes in BCA rates.</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Policy and External Factors Influencing BCA Rates</a:t>
            </a:r>
            <a:endParaRPr/>
          </a:p>
        </p:txBody>
      </p:sp>
      <p:graphicFrame>
        <p:nvGraphicFramePr>
          <p:cNvPr id="147" name="Google Shape;147;p21"/>
          <p:cNvGraphicFramePr/>
          <p:nvPr/>
        </p:nvGraphicFramePr>
        <p:xfrm>
          <a:off x="457200" y="1830070"/>
          <a:ext cx="3000000" cy="3000000"/>
        </p:xfrm>
        <a:graphic>
          <a:graphicData uri="http://schemas.openxmlformats.org/drawingml/2006/table">
            <a:tbl>
              <a:tblPr bandRow="1" firstRow="1">
                <a:noFill/>
                <a:tableStyleId>{C667DA1A-2F5B-42DD-9F67-38A7F22577BF}</a:tableStyleId>
              </a:tblPr>
              <a:tblGrid>
                <a:gridCol w="1478925"/>
                <a:gridCol w="2571125"/>
                <a:gridCol w="4179575"/>
              </a:tblGrid>
              <a:tr h="381000">
                <a:tc>
                  <a:txBody>
                    <a:bodyPr/>
                    <a:lstStyle/>
                    <a:p>
                      <a:pPr indent="0" lvl="0" marL="0" marR="0" rtl="0" algn="l">
                        <a:spcBef>
                          <a:spcPts val="0"/>
                        </a:spcBef>
                        <a:spcAft>
                          <a:spcPts val="0"/>
                        </a:spcAft>
                        <a:buClr>
                          <a:schemeClr val="dk1"/>
                        </a:buClr>
                        <a:buSzPts val="1800"/>
                        <a:buFont typeface="Calibri"/>
                        <a:buNone/>
                      </a:pPr>
                      <a:r>
                        <a:rPr lang="en-US" sz="1800" u="none" cap="none" strike="noStrike"/>
                        <a:t>Year</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Event/Policy</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Description</a:t>
                      </a:r>
                      <a:endParaRPr sz="1800" u="none" cap="none" strike="noStrike"/>
                    </a:p>
                  </a:txBody>
                  <a:tcPr marT="45725" marB="45725" marR="91450" marL="91450"/>
                </a:tc>
              </a:tr>
              <a:tr h="381000">
                <a:tc>
                  <a:txBody>
                    <a:bodyPr/>
                    <a:lstStyle/>
                    <a:p>
                      <a:pPr indent="0" lvl="0" marL="0" marR="0" rtl="0" algn="l">
                        <a:spcBef>
                          <a:spcPts val="0"/>
                        </a:spcBef>
                        <a:spcAft>
                          <a:spcPts val="0"/>
                        </a:spcAft>
                        <a:buClr>
                          <a:schemeClr val="dk1"/>
                        </a:buClr>
                        <a:buSzPts val="1800"/>
                        <a:buFont typeface="Calibri"/>
                        <a:buNone/>
                      </a:pPr>
                      <a:r>
                        <a:rPr lang="en-US" sz="1800" u="none" cap="none" strike="noStrike"/>
                        <a:t>2006</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Environmental policies introduced</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Major environmental regulations aimed at controlling emissions were implemented.</a:t>
                      </a:r>
                      <a:endParaRPr sz="1800" u="none" cap="none" strike="noStrike"/>
                    </a:p>
                  </a:txBody>
                  <a:tcPr marT="45725" marB="45725" marR="91450" marL="91450"/>
                </a:tc>
              </a:tr>
              <a:tr h="381000">
                <a:tc>
                  <a:txBody>
                    <a:bodyPr/>
                    <a:lstStyle/>
                    <a:p>
                      <a:pPr indent="0" lvl="0" marL="0" marR="0" rtl="0" algn="l">
                        <a:spcBef>
                          <a:spcPts val="0"/>
                        </a:spcBef>
                        <a:spcAft>
                          <a:spcPts val="0"/>
                        </a:spcAft>
                        <a:buClr>
                          <a:schemeClr val="dk1"/>
                        </a:buClr>
                        <a:buSzPts val="1800"/>
                        <a:buFont typeface="Calibri"/>
                        <a:buNone/>
                      </a:pPr>
                      <a:r>
                        <a:rPr lang="en-US" sz="1800" u="none" cap="none" strike="noStrike"/>
                        <a:t>2007</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Peak in industrial growth</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Global industrial activity saw a significant increase, impacting BCA rates.</a:t>
                      </a:r>
                      <a:endParaRPr sz="1800" u="none" cap="none" strike="noStrike"/>
                    </a:p>
                  </a:txBody>
                  <a:tcPr marT="45725" marB="45725" marR="91450" marL="91450"/>
                </a:tc>
              </a:tr>
              <a:tr h="381000">
                <a:tc>
                  <a:txBody>
                    <a:bodyPr/>
                    <a:lstStyle/>
                    <a:p>
                      <a:pPr indent="0" lvl="0" marL="0" marR="0" rtl="0" algn="l">
                        <a:spcBef>
                          <a:spcPts val="0"/>
                        </a:spcBef>
                        <a:spcAft>
                          <a:spcPts val="0"/>
                        </a:spcAft>
                        <a:buClr>
                          <a:schemeClr val="dk1"/>
                        </a:buClr>
                        <a:buSzPts val="1800"/>
                        <a:buFont typeface="Calibri"/>
                        <a:buNone/>
                      </a:pPr>
                      <a:r>
                        <a:rPr lang="en-US" sz="1800" u="none" cap="none" strike="noStrike"/>
                        <a:t>2008</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Global financial crisis begins</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Economic slowdown led to reduced emissions in some industries.</a:t>
                      </a:r>
                      <a:endParaRPr sz="1800" u="none" cap="none" strike="noStrike"/>
                    </a:p>
                  </a:txBody>
                  <a:tcPr marT="45725" marB="45725" marR="91450" marL="91450"/>
                </a:tc>
              </a:tr>
              <a:tr h="381000">
                <a:tc>
                  <a:txBody>
                    <a:bodyPr/>
                    <a:lstStyle/>
                    <a:p>
                      <a:pPr indent="0" lvl="0" marL="0" marR="0" rtl="0" algn="l">
                        <a:spcBef>
                          <a:spcPts val="0"/>
                        </a:spcBef>
                        <a:spcAft>
                          <a:spcPts val="0"/>
                        </a:spcAft>
                        <a:buClr>
                          <a:schemeClr val="dk1"/>
                        </a:buClr>
                        <a:buSzPts val="1800"/>
                        <a:buFont typeface="Calibri"/>
                        <a:buNone/>
                      </a:pPr>
                      <a:r>
                        <a:rPr lang="en-US" sz="1800" u="none" cap="none" strike="noStrike"/>
                        <a:t>2011</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Economic recovery starts</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Global recovery efforts led to increased industrial production.</a:t>
                      </a:r>
                      <a:endParaRPr sz="1800" u="none" cap="none" strike="noStrike"/>
                    </a:p>
                  </a:txBody>
                  <a:tcPr marT="45725" marB="45725" marR="91450" marL="91450"/>
                </a:tc>
              </a:tr>
              <a:tr h="381000">
                <a:tc>
                  <a:txBody>
                    <a:bodyPr/>
                    <a:lstStyle/>
                    <a:p>
                      <a:pPr indent="0" lvl="0" marL="0" marR="0" rtl="0" algn="l">
                        <a:spcBef>
                          <a:spcPts val="0"/>
                        </a:spcBef>
                        <a:spcAft>
                          <a:spcPts val="0"/>
                        </a:spcAft>
                        <a:buClr>
                          <a:schemeClr val="dk1"/>
                        </a:buClr>
                        <a:buSzPts val="1800"/>
                        <a:buFont typeface="Calibri"/>
                        <a:buNone/>
                      </a:pPr>
                      <a:r>
                        <a:rPr lang="en-US" sz="1800" u="none" cap="none" strike="noStrike"/>
                        <a:t>2012</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New environmental regulations</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Strengthened global regulations to mitigate carbon emissions.</a:t>
                      </a:r>
                      <a:endParaRPr sz="1800" u="none" cap="none" strike="noStrike"/>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