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3" r:id="rId3"/>
    <p:sldId id="274" r:id="rId4"/>
    <p:sldId id="282" r:id="rId5"/>
    <p:sldId id="281" r:id="rId6"/>
    <p:sldId id="283" r:id="rId7"/>
    <p:sldId id="284" r:id="rId8"/>
    <p:sldId id="286" r:id="rId9"/>
    <p:sldId id="290" r:id="rId10"/>
    <p:sldId id="291" r:id="rId11"/>
    <p:sldId id="285" r:id="rId12"/>
    <p:sldId id="27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e1f05c-cd5f-4461-a3b5-e2cd3048ea1e}">
          <p14:sldIdLst>
            <p14:sldId id="273"/>
            <p14:sldId id="274"/>
            <p14:sldId id="282"/>
            <p14:sldId id="281"/>
            <p14:sldId id="283"/>
            <p14:sldId id="284"/>
            <p14:sldId id="286"/>
            <p14:sldId id="290"/>
            <p14:sldId id="291"/>
            <p14:sldId id="28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112"/>
    <p:restoredTop sz="96501" autoAdjust="0"/>
  </p:normalViewPr>
  <p:slideViewPr>
    <p:cSldViewPr>
      <p:cViewPr>
        <p:scale>
          <a:sx n="90" d="100"/>
          <a:sy n="90" d="100"/>
        </p:scale>
        <p:origin x="-2244" y="-1008"/>
      </p:cViewPr>
      <p:guideLst>
        <p:guide orient="horz" pos="1595"/>
        <p:guide pos="2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底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465" y="-2540"/>
            <a:ext cx="9218930" cy="603186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4151486"/>
            <a:ext cx="6400800" cy="593204"/>
          </a:xfrm>
        </p:spPr>
        <p:txBody>
          <a:bodyPr>
            <a:normAutofit/>
          </a:bodyPr>
          <a:lstStyle>
            <a:lvl1pPr marL="0" indent="0" algn="ctr">
              <a:buNone/>
              <a:defRPr kumimoji="1" lang="zh-CN" altLang="en-US" sz="1800" kern="1200" spc="3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2" name="Picture 1" descr="C:\Users\guojingru\Desktop\白.png白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2913" y="228283"/>
            <a:ext cx="1896110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6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2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683568" y="4862"/>
            <a:ext cx="2843808" cy="51435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1900" y="4687570"/>
            <a:ext cx="1328420" cy="285115"/>
          </a:xfrm>
          <a:prstGeom prst="rect">
            <a:avLst/>
          </a:prstGeom>
          <a:noFill/>
        </p:spPr>
      </p:pic>
      <p:pic>
        <p:nvPicPr>
          <p:cNvPr id="7" name="Picture 1" descr="C:\Users\guojingru\Desktop\角.png角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165" y="-1270"/>
            <a:ext cx="470535" cy="47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guojingru\Desktop\国美互联网.png国美互联网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41960" y="228283"/>
            <a:ext cx="1898015" cy="40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1640" y="3994770"/>
            <a:ext cx="6400800" cy="59320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商城技术部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dirty="0" smtClean="0">
                <a:solidFill>
                  <a:schemeClr val="bg1">
                    <a:lumMod val="95000"/>
                  </a:schemeClr>
                </a:solidFill>
              </a:rPr>
              <a:t>王雷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职级评审报告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923928" y="5149314"/>
            <a:ext cx="105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2017.6.4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、后期规划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257300" y="1822450"/>
            <a:ext cx="5979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分布式方面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dubbo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和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zookeeper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2 docker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 python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大数据 机器学习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目录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491630"/>
            <a:ext cx="3096344" cy="223224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个人介绍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职业经历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业务贡献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重点项目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后期规划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、个人简介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1935" y="1696720"/>
            <a:ext cx="57962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月入职国美</a:t>
            </a:r>
            <a:endParaRPr lang="zh-CN" altLang="en-US"/>
          </a:p>
          <a:p>
            <a:r>
              <a:rPr lang="zh-CN" altLang="en-US"/>
              <a:t>商城技术部 会员系统组</a:t>
            </a:r>
            <a:endParaRPr lang="zh-CN" altLang="en-US"/>
          </a:p>
          <a:p>
            <a:r>
              <a:rPr lang="en-US" altLang="zh-CN"/>
              <a:t>java</a:t>
            </a:r>
            <a:r>
              <a:rPr lang="zh-CN" altLang="en-US"/>
              <a:t>研发</a:t>
            </a:r>
            <a:endParaRPr lang="zh-CN" altLang="en-US"/>
          </a:p>
          <a:p>
            <a:r>
              <a:rPr lang="zh-CN" altLang="en-US"/>
              <a:t>工作</a:t>
            </a:r>
            <a:r>
              <a:rPr lang="en-US" altLang="zh-CN"/>
              <a:t>4</a:t>
            </a:r>
            <a:r>
              <a:rPr lang="zh-CN" altLang="en-US"/>
              <a:t>年</a:t>
            </a:r>
            <a:endParaRPr lang="zh-CN" altLang="en-US"/>
          </a:p>
          <a:p>
            <a:r>
              <a:rPr lang="zh-CN" altLang="en-US"/>
              <a:t>需求分析，功能开发，优化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、职业</a:t>
            </a:r>
            <a:r>
              <a:rPr lang="zh-CN" altLang="en-US" dirty="0"/>
              <a:t>经历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80135" y="1695450"/>
            <a:ext cx="61004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+mj-ea"/>
              </a:rPr>
              <a:t>  </a:t>
            </a:r>
            <a:r>
              <a:rPr lang="zh-CN" altLang="en-US">
                <a:latin typeface="+mj-ea"/>
              </a:rPr>
              <a:t>百博时代 </a:t>
            </a:r>
            <a:r>
              <a:rPr lang="en-US" altLang="zh-CN">
                <a:latin typeface="+mj-ea"/>
              </a:rPr>
              <a:t>2013.7-2014.10</a:t>
            </a:r>
            <a:endParaRPr lang="en-US" altLang="zh-CN">
              <a:latin typeface="+mj-ea"/>
            </a:endParaRPr>
          </a:p>
          <a:p>
            <a:endParaRPr lang="zh-CN" altLang="en-US">
              <a:latin typeface="+mj-ea"/>
            </a:endParaRPr>
          </a:p>
          <a:p>
            <a:r>
              <a:rPr lang="en-US" altLang="zh-CN">
                <a:latin typeface="+mj-ea"/>
              </a:rPr>
              <a:t>  </a:t>
            </a:r>
            <a:r>
              <a:rPr lang="zh-CN" altLang="en-US">
                <a:latin typeface="+mj-ea"/>
              </a:rPr>
              <a:t>风扬科技 </a:t>
            </a:r>
            <a:r>
              <a:rPr lang="en-US" altLang="zh-CN">
                <a:latin typeface="+mj-ea"/>
              </a:rPr>
              <a:t>2014.10-2016.3</a:t>
            </a:r>
            <a:endParaRPr lang="en-US" altLang="zh-CN">
              <a:latin typeface="+mj-ea"/>
            </a:endParaRPr>
          </a:p>
          <a:p>
            <a:endParaRPr lang="zh-CN" altLang="en-US">
              <a:latin typeface="+mj-ea"/>
            </a:endParaRPr>
          </a:p>
          <a:p>
            <a:r>
              <a:rPr lang="en-US" altLang="zh-CN">
                <a:latin typeface="+mj-ea"/>
              </a:rPr>
              <a:t>  </a:t>
            </a:r>
            <a:r>
              <a:rPr lang="zh-CN" altLang="en-US">
                <a:latin typeface="+mj-ea"/>
              </a:rPr>
              <a:t>万达飞凡 </a:t>
            </a:r>
            <a:r>
              <a:rPr lang="en-US" altLang="zh-CN">
                <a:latin typeface="+mj-ea"/>
              </a:rPr>
              <a:t>2016.3-2017.4</a:t>
            </a:r>
            <a:endParaRPr lang="en-US" altLang="zh-CN">
              <a:latin typeface="+mj-ea"/>
            </a:endParaRPr>
          </a:p>
          <a:p>
            <a:endParaRPr lang="zh-CN" altLang="en-US">
              <a:latin typeface="+mj-ea"/>
            </a:endParaRPr>
          </a:p>
          <a:p>
            <a:r>
              <a:rPr lang="zh-CN" altLang="en-US">
                <a:latin typeface="+mj-ea"/>
              </a:rPr>
              <a:t>  国美在线 </a:t>
            </a:r>
            <a:r>
              <a:rPr lang="en-US" altLang="zh-CN">
                <a:latin typeface="+mj-ea"/>
              </a:rPr>
              <a:t>2017.4-</a:t>
            </a:r>
            <a:r>
              <a:rPr lang="zh-CN" altLang="en-US">
                <a:latin typeface="+mj-ea"/>
              </a:rPr>
              <a:t>至今</a:t>
            </a:r>
            <a:r>
              <a:rPr lang="en-US" altLang="zh-CN">
                <a:latin typeface="+mj-ea"/>
              </a:rPr>
              <a:t> </a:t>
            </a:r>
            <a:endParaRPr lang="en-US" altLang="zh-CN">
              <a:latin typeface="+mj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、业务贡献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7830" y="1769110"/>
          <a:ext cx="8402320" cy="259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"/>
                <a:gridCol w="1814830"/>
                <a:gridCol w="1049655"/>
                <a:gridCol w="4422140"/>
              </a:tblGrid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序号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项目名称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上线时间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+mj-ea"/>
                          <a:ea typeface="+mj-ea"/>
                        </a:rPr>
                        <a:t>项目成果</a:t>
                      </a:r>
                      <a:endParaRPr lang="zh-CN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6280">
                <a:tc>
                  <a:txBody>
                    <a:bodyPr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1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结算系统二期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2016.11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100" dirty="0">
                          <a:latin typeface="+mj-ea"/>
                          <a:ea typeface="+mj-ea"/>
                        </a:rPr>
                        <a:t>结算系统的拆分成小服务，功能更明确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2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+mj-ea"/>
                          <a:ea typeface="+mj-ea"/>
                        </a:rPr>
                        <a:t>2</a:t>
                      </a:r>
                      <a:endParaRPr lang="zh-CN" alt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+mj-ea"/>
                          <a:ea typeface="+mj-ea"/>
                        </a:rPr>
                        <a:t>结算系统一期</a:t>
                      </a:r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2016.6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T+1 </a:t>
                      </a:r>
                      <a:r>
                        <a:rPr lang="zh-CN" altLang="en-US" sz="1100">
                          <a:latin typeface="+mj-ea"/>
                          <a:ea typeface="+mj-ea"/>
                        </a:rPr>
                        <a:t>完成</a:t>
                      </a:r>
                      <a:r>
                        <a:rPr lang="zh-CN" altLang="en-US" sz="1100">
                          <a:latin typeface="+mj-ea"/>
                          <a:ea typeface="+mj-ea"/>
                        </a:rPr>
                        <a:t>结算对账付款</a:t>
                      </a:r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58356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j-ea"/>
                          <a:ea typeface="+mj-ea"/>
                        </a:rPr>
                        <a:t>3</a:t>
                      </a:r>
                      <a:endParaRPr lang="en-US" sz="11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+mj-ea"/>
                          <a:ea typeface="+mj-ea"/>
                        </a:rPr>
                        <a:t>养车</a:t>
                      </a:r>
                      <a:r>
                        <a:rPr lang="en-US" altLang="zh-CN" sz="1100">
                          <a:latin typeface="+mj-ea"/>
                          <a:ea typeface="+mj-ea"/>
                        </a:rPr>
                        <a:t>o2o</a:t>
                      </a:r>
                      <a:r>
                        <a:rPr lang="zh-CN" altLang="en-US" sz="1100">
                          <a:latin typeface="+mj-ea"/>
                          <a:ea typeface="+mj-ea"/>
                        </a:rPr>
                        <a:t>技师端</a:t>
                      </a:r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latin typeface="+mj-ea"/>
                          <a:ea typeface="+mj-ea"/>
                        </a:rPr>
                        <a:t>2015.6</a:t>
                      </a:r>
                      <a:endParaRPr lang="en-US" altLang="zh-CN" sz="11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latin typeface="+mj-ea"/>
                          <a:ea typeface="+mj-ea"/>
                        </a:rPr>
                        <a:t>养车技师端开发，集成聊天功能，论坛功能</a:t>
                      </a:r>
                      <a:endParaRPr lang="zh-CN" altLang="en-US" sz="11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、重点项目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 rot="0">
            <a:off x="551180" y="1483147"/>
            <a:ext cx="3592924" cy="2878033"/>
            <a:chOff x="875" y="2366"/>
            <a:chExt cx="6700" cy="4373"/>
          </a:xfrm>
        </p:grpSpPr>
        <p:sp>
          <p:nvSpPr>
            <p:cNvPr id="5" name="流程图: 过程 4"/>
            <p:cNvSpPr/>
            <p:nvPr/>
          </p:nvSpPr>
          <p:spPr>
            <a:xfrm>
              <a:off x="2579" y="4800"/>
              <a:ext cx="1839" cy="741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券结算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2579" y="5771"/>
              <a:ext cx="4908" cy="96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基础数据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2571" y="3566"/>
              <a:ext cx="1905" cy="77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订单结算 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6212" y="3567"/>
              <a:ext cx="1363" cy="1973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付款系统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875" y="2366"/>
              <a:ext cx="1403" cy="4373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交易系统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88205" y="1441450"/>
            <a:ext cx="3959225" cy="2962910"/>
            <a:chOff x="940" y="2280"/>
            <a:chExt cx="6850" cy="4502"/>
          </a:xfrm>
        </p:grpSpPr>
        <p:grpSp>
          <p:nvGrpSpPr>
            <p:cNvPr id="21" name="组合 20"/>
            <p:cNvGrpSpPr/>
            <p:nvPr/>
          </p:nvGrpSpPr>
          <p:grpSpPr>
            <a:xfrm>
              <a:off x="940" y="2281"/>
              <a:ext cx="6835" cy="4501"/>
              <a:chOff x="875" y="2238"/>
              <a:chExt cx="6835" cy="4501"/>
            </a:xfrm>
          </p:grpSpPr>
          <p:sp>
            <p:nvSpPr>
              <p:cNvPr id="22" name="流程图: 过程 21"/>
              <p:cNvSpPr/>
              <p:nvPr/>
            </p:nvSpPr>
            <p:spPr>
              <a:xfrm>
                <a:off x="3697" y="4602"/>
                <a:ext cx="1431" cy="968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券结算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流程图: 过程 22"/>
              <p:cNvSpPr/>
              <p:nvPr/>
            </p:nvSpPr>
            <p:spPr>
              <a:xfrm>
                <a:off x="2741" y="5771"/>
                <a:ext cx="4969" cy="968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流程图: 过程 23"/>
              <p:cNvSpPr/>
              <p:nvPr/>
            </p:nvSpPr>
            <p:spPr>
              <a:xfrm>
                <a:off x="2740" y="3363"/>
                <a:ext cx="786" cy="2236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统一接单系统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流程图: 过程 24"/>
              <p:cNvSpPr/>
              <p:nvPr/>
            </p:nvSpPr>
            <p:spPr>
              <a:xfrm>
                <a:off x="2739" y="2238"/>
                <a:ext cx="2103" cy="968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清算系统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流程图: 过程 25"/>
              <p:cNvSpPr/>
              <p:nvPr/>
            </p:nvSpPr>
            <p:spPr>
              <a:xfrm>
                <a:off x="3711" y="3363"/>
                <a:ext cx="1404" cy="882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lang="zh-CN" altLang="en-US" sz="1200" kern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流程图: 过程 26"/>
              <p:cNvSpPr/>
              <p:nvPr/>
            </p:nvSpPr>
            <p:spPr>
              <a:xfrm>
                <a:off x="6830" y="3415"/>
                <a:ext cx="662" cy="2206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流程图: 过程 27"/>
              <p:cNvSpPr/>
              <p:nvPr/>
            </p:nvSpPr>
            <p:spPr>
              <a:xfrm>
                <a:off x="875" y="2238"/>
                <a:ext cx="1403" cy="4501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0" name="流程图: 过程 29"/>
            <p:cNvSpPr/>
            <p:nvPr/>
          </p:nvSpPr>
          <p:spPr>
            <a:xfrm>
              <a:off x="6662" y="2280"/>
              <a:ext cx="1128" cy="96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31" name="流程图: 过程 30"/>
            <p:cNvSpPr/>
            <p:nvPr/>
          </p:nvSpPr>
          <p:spPr>
            <a:xfrm>
              <a:off x="5705" y="3406"/>
              <a:ext cx="688" cy="2236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32" name="流程图: 过程 31"/>
            <p:cNvSpPr/>
            <p:nvPr/>
          </p:nvSpPr>
          <p:spPr>
            <a:xfrm>
              <a:off x="5095" y="2280"/>
              <a:ext cx="1297" cy="96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3" name="流程图: 过程 32"/>
          <p:cNvSpPr/>
          <p:nvPr/>
        </p:nvSpPr>
        <p:spPr>
          <a:xfrm>
            <a:off x="1452245" y="1483360"/>
            <a:ext cx="927100" cy="63690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清算系统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5" name="流程图: 过程 34"/>
          <p:cNvSpPr/>
          <p:nvPr/>
        </p:nvSpPr>
        <p:spPr>
          <a:xfrm>
            <a:off x="2616200" y="1483360"/>
            <a:ext cx="768985" cy="63690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调账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3573145" y="1483360"/>
            <a:ext cx="570865" cy="636905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风控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37" name="流程图: 过程 36"/>
          <p:cNvSpPr/>
          <p:nvPr/>
        </p:nvSpPr>
        <p:spPr>
          <a:xfrm>
            <a:off x="2615565" y="2273300"/>
            <a:ext cx="632460" cy="129921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解耦系统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、重点项目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539750" y="1449070"/>
            <a:ext cx="6962140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 smtClean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1437202" y="1303655"/>
            <a:ext cx="3986968" cy="2962910"/>
            <a:chOff x="892" y="2280"/>
            <a:chExt cx="6898" cy="4502"/>
          </a:xfrm>
        </p:grpSpPr>
        <p:grpSp>
          <p:nvGrpSpPr>
            <p:cNvPr id="21" name="组合 20"/>
            <p:cNvGrpSpPr/>
            <p:nvPr/>
          </p:nvGrpSpPr>
          <p:grpSpPr>
            <a:xfrm>
              <a:off x="892" y="2281"/>
              <a:ext cx="6883" cy="4501"/>
              <a:chOff x="827" y="2238"/>
              <a:chExt cx="6883" cy="4501"/>
            </a:xfrm>
          </p:grpSpPr>
          <p:sp>
            <p:nvSpPr>
              <p:cNvPr id="23" name="流程图: 过程 22"/>
              <p:cNvSpPr/>
              <p:nvPr/>
            </p:nvSpPr>
            <p:spPr>
              <a:xfrm>
                <a:off x="2741" y="5771"/>
                <a:ext cx="4969" cy="968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基础数据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流程图: 过程 23"/>
              <p:cNvSpPr/>
              <p:nvPr/>
            </p:nvSpPr>
            <p:spPr>
              <a:xfrm>
                <a:off x="2740" y="3363"/>
                <a:ext cx="786" cy="2236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统一接单系统 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流程图: 过程 24"/>
              <p:cNvSpPr/>
              <p:nvPr/>
            </p:nvSpPr>
            <p:spPr>
              <a:xfrm>
                <a:off x="2739" y="2238"/>
                <a:ext cx="2103" cy="968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清算系统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流程图: 过程 25"/>
              <p:cNvSpPr/>
              <p:nvPr/>
            </p:nvSpPr>
            <p:spPr>
              <a:xfrm>
                <a:off x="3711" y="3363"/>
                <a:ext cx="1404" cy="882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lang="zh-CN" altLang="en-US" sz="1200" kern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订单结算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流程图: 过程 26"/>
              <p:cNvSpPr/>
              <p:nvPr/>
            </p:nvSpPr>
            <p:spPr>
              <a:xfrm>
                <a:off x="6830" y="3415"/>
                <a:ext cx="662" cy="2206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付款系统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流程图: 过程 27"/>
              <p:cNvSpPr/>
              <p:nvPr/>
            </p:nvSpPr>
            <p:spPr>
              <a:xfrm>
                <a:off x="827" y="3605"/>
                <a:ext cx="1403" cy="1277"/>
              </a:xfrm>
              <a:prstGeom prst="flowChart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914400"/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仿宋" panose="02010609060101010101" charset="-122"/>
                    <a:ea typeface="仿宋" panose="02010609060101010101" charset="-122"/>
                    <a:cs typeface="+mn-ea"/>
                    <a:sym typeface="+mn-lt"/>
                  </a:rPr>
                  <a:t>交易系统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0" name="流程图: 过程 29"/>
            <p:cNvSpPr/>
            <p:nvPr/>
          </p:nvSpPr>
          <p:spPr>
            <a:xfrm>
              <a:off x="6662" y="2280"/>
              <a:ext cx="1128" cy="96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风控系统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31" name="流程图: 过程 30"/>
            <p:cNvSpPr/>
            <p:nvPr/>
          </p:nvSpPr>
          <p:spPr>
            <a:xfrm>
              <a:off x="5705" y="3406"/>
              <a:ext cx="688" cy="2236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统一对账系统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32" name="流程图: 过程 31"/>
            <p:cNvSpPr/>
            <p:nvPr/>
          </p:nvSpPr>
          <p:spPr>
            <a:xfrm>
              <a:off x="5095" y="2280"/>
              <a:ext cx="1297" cy="96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/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仿宋" panose="02010609060101010101" charset="-122"/>
                  <a:ea typeface="仿宋" panose="02010609060101010101" charset="-122"/>
                  <a:cs typeface="+mn-ea"/>
                  <a:sym typeface="+mn-lt"/>
                </a:rPr>
                <a:t>调账系统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、重点项目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49375" y="1642110"/>
            <a:ext cx="43745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  <a:sym typeface="+mn-ea"/>
              </a:rPr>
              <a:t>1 .</a:t>
            </a:r>
            <a:r>
              <a:rPr lang="zh-CN" altLang="en-US" sz="1400">
                <a:latin typeface="+mj-ea"/>
                <a:ea typeface="+mj-ea"/>
                <a:sym typeface="+mn-ea"/>
              </a:rPr>
              <a:t>对账生成付款单，开始是单线程处理数据，生成付款单，后来改成多线程，加上数据两次查询验证数据完整性，提高了生成速度，同时为了防止未完成任务太多都放在队列，重写了线程池，同时将商品信息改成异步存储。</a:t>
            </a:r>
            <a:endParaRPr lang="zh-CN" altLang="en-US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  <a:sym typeface="+mn-ea"/>
              </a:rPr>
              <a:t>2.</a:t>
            </a:r>
            <a:r>
              <a:rPr lang="zh-CN" altLang="en-US" sz="1400">
                <a:latin typeface="+mj-ea"/>
                <a:ea typeface="+mj-ea"/>
                <a:sym typeface="+mn-ea"/>
              </a:rPr>
              <a:t>生成对账邮件，提高</a:t>
            </a:r>
            <a:r>
              <a:rPr lang="en-US" altLang="zh-CN" sz="1400">
                <a:latin typeface="+mj-ea"/>
                <a:ea typeface="+mj-ea"/>
                <a:sym typeface="+mn-ea"/>
              </a:rPr>
              <a:t>excel</a:t>
            </a:r>
            <a:r>
              <a:rPr lang="zh-CN" altLang="en-US" sz="1400">
                <a:latin typeface="+mj-ea"/>
                <a:ea typeface="+mj-ea"/>
                <a:sym typeface="+mn-ea"/>
              </a:rPr>
              <a:t>生成速度，利用</a:t>
            </a:r>
            <a:r>
              <a:rPr lang="en-US" altLang="zh-CN" sz="1400">
                <a:latin typeface="+mj-ea"/>
                <a:ea typeface="+mj-ea"/>
                <a:sym typeface="+mn-ea"/>
              </a:rPr>
              <a:t>threadlocal </a:t>
            </a:r>
            <a:r>
              <a:rPr lang="zh-CN" altLang="en-US" sz="1400">
                <a:latin typeface="+mj-ea"/>
                <a:ea typeface="+mj-ea"/>
                <a:sym typeface="+mn-ea"/>
              </a:rPr>
              <a:t>记录</a:t>
            </a:r>
            <a:r>
              <a:rPr lang="en-US" altLang="zh-CN" sz="1400">
                <a:latin typeface="+mj-ea"/>
                <a:ea typeface="+mj-ea"/>
                <a:sym typeface="+mn-ea"/>
              </a:rPr>
              <a:t>index,</a:t>
            </a:r>
            <a:r>
              <a:rPr lang="zh-CN" altLang="en-US" sz="1400">
                <a:latin typeface="+mj-ea"/>
                <a:ea typeface="+mj-ea"/>
                <a:sym typeface="+mn-ea"/>
              </a:rPr>
              <a:t>改单线程为多线程，提高了速度，为了防止内存溢出限制了数据条数，查询总条数改成第几条数据的存在</a:t>
            </a:r>
            <a:endParaRPr lang="zh-CN" altLang="en-US" sz="1400">
              <a:latin typeface="+mj-ea"/>
              <a:ea typeface="+mj-ea"/>
              <a:sym typeface="+mn-ea"/>
            </a:endParaRPr>
          </a:p>
          <a:p>
            <a:r>
              <a:rPr lang="en-US" altLang="zh-CN" sz="1400"/>
              <a:t>3.</a:t>
            </a:r>
            <a:r>
              <a:rPr lang="zh-CN" altLang="en-US" sz="1400"/>
              <a:t>对账</a:t>
            </a:r>
            <a:r>
              <a:rPr lang="zh-CN" altLang="en-US" sz="1400"/>
              <a:t>查询较多，数据开始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删除解耦系统，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kafka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解耦系统，</a:t>
            </a:r>
            <a:endParaRPr lang="zh-CN" altLang="en-US" dirty="0" smtClean="0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定时生成付款单，财务要审核，没有用服务器推的</a:t>
            </a:r>
            <a:endParaRPr lang="zh-CN" altLang="en-US" dirty="0" smtClean="0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结算系统拆分成了三个服务，接单系统，拆单系统，对账系统，用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springboot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开发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restfulapi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docker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代替虚拟机，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docker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前面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nginx</a:t>
            </a:r>
            <a:endParaRPr lang="en-US" altLang="zh-CN" dirty="0" smtClean="0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生成付款单串行改并发，改写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threadpool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指定任务队列长度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,</a:t>
            </a:r>
            <a:endParaRPr lang="en-US" altLang="zh-CN" dirty="0" smtClean="0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查询生成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excel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改多线程，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threadlocal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记录每页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index</a:t>
            </a:r>
            <a:endParaRPr lang="en-US" altLang="zh-CN"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对账单后期数据量变大，分库分表查询分月，时间限制数据同步到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es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，查询大量数据快</a:t>
            </a:r>
            <a:endParaRPr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结算单的数据放到</a:t>
            </a:r>
            <a:r>
              <a:rPr lang="en-US" altLang="zh-CN"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redis</a:t>
            </a:r>
            <a:r>
              <a:rPr>
                <a:solidFill>
                  <a:schemeClr val="tx1"/>
                </a:solidFill>
                <a:uFillTx/>
                <a:latin typeface="仿宋" panose="02010609060101010101" charset="-122"/>
                <a:ea typeface="仿宋" panose="02010609060101010101" charset="-122"/>
                <a:sym typeface="+mn-ea"/>
              </a:rPr>
              <a:t>不存到数据库</a:t>
            </a:r>
            <a:endParaRPr>
              <a:solidFill>
                <a:schemeClr val="tx1"/>
              </a:solidFill>
              <a:uFillTx/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、重点项目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0</TotalTime>
  <Words>929</Words>
  <Application>WPS 演示</Application>
  <PresentationFormat>全屏显示(16:9)</PresentationFormat>
  <Paragraphs>154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仿宋</vt:lpstr>
      <vt:lpstr>Franklin Gothic Book</vt:lpstr>
      <vt:lpstr>Franklin Gothic Medium</vt:lpstr>
      <vt:lpstr>黑体</vt:lpstr>
      <vt:lpstr>Calibri</vt:lpstr>
      <vt:lpstr>国美互联网_优化</vt:lpstr>
      <vt:lpstr>职级评审报告</vt:lpstr>
      <vt:lpstr>目录</vt:lpstr>
      <vt:lpstr>1、个人简介</vt:lpstr>
      <vt:lpstr>2、职业经历</vt:lpstr>
      <vt:lpstr>3、业务贡献</vt:lpstr>
      <vt:lpstr>4、重点项目</vt:lpstr>
      <vt:lpstr>4、重点项目</vt:lpstr>
      <vt:lpstr>4、重点项目</vt:lpstr>
      <vt:lpstr>4、重点项目 </vt:lpstr>
      <vt:lpstr>5、后期规划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王大雷</cp:lastModifiedBy>
  <cp:revision>434</cp:revision>
  <dcterms:created xsi:type="dcterms:W3CDTF">2016-11-29T04:08:00Z</dcterms:created>
  <dcterms:modified xsi:type="dcterms:W3CDTF">2017-06-05T23:59:13Z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