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Open Sans Ligh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44" Type="http://schemas.openxmlformats.org/officeDocument/2006/relationships/font" Target="fonts/OpenSansLight-regular.fntdata"/><Relationship Id="rId43" Type="http://schemas.openxmlformats.org/officeDocument/2006/relationships/font" Target="fonts/OpenSansSemiBold-boldItalic.fntdata"/><Relationship Id="rId46" Type="http://schemas.openxmlformats.org/officeDocument/2006/relationships/font" Target="fonts/OpenSansLight-italic.fntdata"/><Relationship Id="rId45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OpenSansLight-boldItalic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ca56a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ca56a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fccceca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fccceca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ccceca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ccceca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ccceca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fccceca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ccceca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ccceca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cccecab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ccceca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ccceca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ccceca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ccceca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fccceca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ccceca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ccceca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ccceca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ccceca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ccceca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ccceca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cccec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cccec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ca56a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ca56a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fcccecab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fccceca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ccceca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ccceca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ccceca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ccceca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ccceca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fccceca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ccceca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ccceca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cccecab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cccecab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ccceca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ccceca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fcce07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fcce07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cce075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cce075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ccceca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ccceca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ccceca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ccceca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cdb228c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cdb228c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ccceca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ccceca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9450" y="1891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29450" y="5053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Open Sans"/>
              <a:buNone/>
              <a:defRPr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1"/>
          <p:cNvGrpSpPr/>
          <p:nvPr/>
        </p:nvGrpSpPr>
        <p:grpSpPr>
          <a:xfrm>
            <a:off x="830392" y="3940530"/>
            <a:ext cx="745763" cy="45826"/>
            <a:chOff x="4580561" y="2589004"/>
            <a:chExt cx="1064464" cy="25200"/>
          </a:xfrm>
        </p:grpSpPr>
        <p:sp>
          <p:nvSpPr>
            <p:cNvPr id="78" name="Google Shape;78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9626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093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9626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9626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090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1774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1774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9626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090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SemiBold"/>
              <a:buNone/>
              <a:defRPr b="0" sz="26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9626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0900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1721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SemiBold"/>
              <a:buNone/>
              <a:defRPr b="0" sz="26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124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 SemiBold"/>
              <a:buNone/>
              <a:defRPr sz="28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Open Sans"/>
              <a:buChar char="●"/>
              <a:defRPr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●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●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rs.gov/pub/irs-pdf/f990.pdf" TargetMode="External"/><Relationship Id="rId4" Type="http://schemas.openxmlformats.org/officeDocument/2006/relationships/hyperlink" Target="https://www.irs.gov/pub/irs-pdf/f990ez.pdf" TargetMode="External"/><Relationship Id="rId5" Type="http://schemas.openxmlformats.org/officeDocument/2006/relationships/hyperlink" Target="https://www.irs.gov/pub/irs-pdf/f990pf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drive.google.com/drive/folders/1DJIlzc1joViDw_ky2_7LQNFCS-fAOxY7?ths=true" TargetMode="External"/><Relationship Id="rId5" Type="http://schemas.openxmlformats.org/officeDocument/2006/relationships/hyperlink" Target="http://www.irsx.inf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and Expense Analysis</a:t>
            </a:r>
            <a:r>
              <a:rPr lang="en"/>
              <a:t> of </a:t>
            </a:r>
            <a:r>
              <a:rPr lang="en"/>
              <a:t>Nonprofit Organizations in Texas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401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 Wenkang*, </a:t>
            </a:r>
            <a:r>
              <a:rPr lang="en"/>
              <a:t>YE Li,</a:t>
            </a:r>
            <a:r>
              <a:rPr lang="en"/>
              <a:t> HAN Xiao, XU Meiying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sectors attract the most financial resources?</a:t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5174225" y="1124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6611" l="0" r="16079" t="0"/>
          <a:stretch/>
        </p:blipFill>
        <p:spPr>
          <a:xfrm>
            <a:off x="1306838" y="0"/>
            <a:ext cx="6530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9214" l="0" r="0" t="0"/>
          <a:stretch/>
        </p:blipFill>
        <p:spPr>
          <a:xfrm>
            <a:off x="335974" y="186150"/>
            <a:ext cx="8472048" cy="477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9649" l="0" r="0" t="0"/>
          <a:stretch/>
        </p:blipFill>
        <p:spPr>
          <a:xfrm>
            <a:off x="707125" y="121700"/>
            <a:ext cx="7910874" cy="49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8784" l="0" r="0" t="0"/>
          <a:stretch/>
        </p:blipFill>
        <p:spPr>
          <a:xfrm>
            <a:off x="883538" y="0"/>
            <a:ext cx="73769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643425" y="297000"/>
            <a:ext cx="15003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Science &amp; Tech</a:t>
            </a:r>
            <a:endParaRPr sz="1000"/>
          </a:p>
        </p:txBody>
      </p:sp>
      <p:cxnSp>
        <p:nvCxnSpPr>
          <p:cNvPr id="162" name="Google Shape;162;p26"/>
          <p:cNvCxnSpPr/>
          <p:nvPr/>
        </p:nvCxnSpPr>
        <p:spPr>
          <a:xfrm>
            <a:off x="4303750" y="541250"/>
            <a:ext cx="0" cy="4138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011200" y="932250"/>
            <a:ext cx="15003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animal related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nonprofits rely less on external resources to be financially solid? </a:t>
            </a:r>
            <a:endParaRPr/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5174225" y="1124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9214" l="0" r="0" t="0"/>
          <a:stretch/>
        </p:blipFill>
        <p:spPr>
          <a:xfrm>
            <a:off x="410088" y="0"/>
            <a:ext cx="83238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12303" l="0" r="0" t="0"/>
          <a:stretch/>
        </p:blipFill>
        <p:spPr>
          <a:xfrm>
            <a:off x="846388" y="0"/>
            <a:ext cx="74512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14683" l="0" r="0" t="0"/>
          <a:stretch/>
        </p:blipFill>
        <p:spPr>
          <a:xfrm>
            <a:off x="809651" y="0"/>
            <a:ext cx="77636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nonprofits succeeded in cutting their administrative costs?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5174225" y="1124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093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12975" l="0" r="0" t="0"/>
          <a:stretch/>
        </p:blipFill>
        <p:spPr>
          <a:xfrm>
            <a:off x="282624" y="0"/>
            <a:ext cx="85823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12072" l="0" r="0" t="0"/>
          <a:stretch/>
        </p:blipFill>
        <p:spPr>
          <a:xfrm>
            <a:off x="620157" y="0"/>
            <a:ext cx="790369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3" y="104975"/>
            <a:ext cx="7606576" cy="50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different types of nonprofits adopt different financing strategies?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idx="2" type="body"/>
          </p:nvPr>
        </p:nvSpPr>
        <p:spPr>
          <a:xfrm>
            <a:off x="5174225" y="11240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9436" l="0" r="0" t="0"/>
          <a:stretch/>
        </p:blipFill>
        <p:spPr>
          <a:xfrm>
            <a:off x="1080925" y="76200"/>
            <a:ext cx="698214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729450" y="1093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such inequality in access to capital across mission sectors exists?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there a causal relationship between the main source of revenue and the mission of an organization? Or broadly speaking, do nonprofits receiving more funding from the government are more government-oriented?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improve nonprofit management and cut managerial costs?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explains the revenue jump in 2017?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r>
              <a:rPr lang="en"/>
              <a:t>Questions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nonprofits rely less on external resources to be financially solid?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nonprofits succeeded in cutting their administrative costs?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sectors attract most financial resources?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different types of nonprofits adopt different financing strategies?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093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7650" y="113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Information That We Extracted </a:t>
            </a:r>
            <a:endParaRPr sz="3000"/>
          </a:p>
        </p:txBody>
      </p:sp>
      <p:sp>
        <p:nvSpPr>
          <p:cNvPr id="109" name="Google Shape;109;p17"/>
          <p:cNvSpPr txBox="1"/>
          <p:nvPr/>
        </p:nvSpPr>
        <p:spPr>
          <a:xfrm>
            <a:off x="727650" y="1948825"/>
            <a:ext cx="64605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1, Amazon S3: 2015-2019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00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990: </a:t>
            </a:r>
            <a:r>
              <a:rPr lang="en" sz="1200" u="sng">
                <a:hlinkClick r:id="rId3"/>
              </a:rPr>
              <a:t>https://www.irs.gov/pub/irs-pdf/f990.pdf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990EZ: </a:t>
            </a:r>
            <a:r>
              <a:rPr lang="en" sz="1200" u="sng">
                <a:hlinkClick r:id="rId4"/>
              </a:rPr>
              <a:t>https://www.irs.gov/pub/irs-pdf/f990ez.pdf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990PF: </a:t>
            </a:r>
            <a:r>
              <a:rPr lang="en" sz="1200" u="sng">
                <a:hlinkClick r:id="rId5"/>
              </a:rPr>
              <a:t>https://www.irs.gov/pub/irs-pdf/f990pf.pdf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2, NCCS: </a:t>
            </a:r>
            <a:r>
              <a:rPr lang="en" sz="1200"/>
              <a:t>Business Master Files</a:t>
            </a:r>
            <a:r>
              <a:rPr lang="en" sz="1200">
                <a:highlight>
                  <a:srgbClr val="FFFFFF"/>
                </a:highlight>
              </a:rPr>
              <a:t>(BMF) 2015-2019: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EINs, Organization names, Year, Mission sectors, Total income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093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and Processing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503100"/>
            <a:ext cx="5040951" cy="4640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05225" y="3746575"/>
            <a:ext cx="21267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3"/>
                </a:solidFill>
                <a:hlinkClick r:id="rId4"/>
              </a:rPr>
              <a:t>https://drive.google.com/drive/folders/1DJIlzc1joViDw_ky2_7LQNFCS-fAOxY7?ths=true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30000" y="10900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Amazon S3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05225" y="21098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Variable References: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http://www.irsx.info/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from NCCS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2429" l="-460" r="460" t="-2430"/>
          <a:stretch/>
        </p:blipFill>
        <p:spPr>
          <a:xfrm>
            <a:off x="0" y="1774081"/>
            <a:ext cx="9144001" cy="172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093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BJ">
  <a:themeElements>
    <a:clrScheme name="Streamline">
      <a:dk1>
        <a:srgbClr val="333F48"/>
      </a:dk1>
      <a:lt1>
        <a:srgbClr val="FFFFFF"/>
      </a:lt1>
      <a:dk2>
        <a:srgbClr val="1A1A1A"/>
      </a:dk2>
      <a:lt2>
        <a:srgbClr val="E6E6E6"/>
      </a:lt2>
      <a:accent1>
        <a:srgbClr val="382F2D"/>
      </a:accent1>
      <a:accent2>
        <a:srgbClr val="005F86"/>
      </a:accent2>
      <a:accent3>
        <a:srgbClr val="BF5700"/>
      </a:accent3>
      <a:accent4>
        <a:srgbClr val="333F48"/>
      </a:accent4>
      <a:accent5>
        <a:srgbClr val="1C3678"/>
      </a:accent5>
      <a:accent6>
        <a:srgbClr val="E9EFD7"/>
      </a:accent6>
      <a:hlink>
        <a:srgbClr val="BF5700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