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451" r:id="rId3"/>
    <p:sldId id="296" r:id="rId5"/>
    <p:sldId id="305" r:id="rId6"/>
    <p:sldId id="304" r:id="rId7"/>
    <p:sldId id="298" r:id="rId8"/>
    <p:sldId id="299" r:id="rId9"/>
    <p:sldId id="300" r:id="rId10"/>
    <p:sldId id="301" r:id="rId11"/>
    <p:sldId id="315" r:id="rId12"/>
    <p:sldId id="306" r:id="rId13"/>
    <p:sldId id="284" r:id="rId14"/>
    <p:sldId id="302" r:id="rId15"/>
    <p:sldId id="452" r:id="rId16"/>
    <p:sldId id="309" r:id="rId17"/>
    <p:sldId id="307" r:id="rId18"/>
    <p:sldId id="311" r:id="rId19"/>
    <p:sldId id="314" r:id="rId20"/>
    <p:sldId id="312" r:id="rId21"/>
    <p:sldId id="291" r:id="rId22"/>
    <p:sldId id="313" r:id="rId23"/>
    <p:sldId id="292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2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pos="7015" userDrawn="1">
          <p15:clr>
            <a:srgbClr val="A4A3A4"/>
          </p15:clr>
        </p15:guide>
        <p15:guide id="4" orient="horz" pos="5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643"/>
    <a:srgbClr val="C25810"/>
    <a:srgbClr val="F18A23"/>
    <a:srgbClr val="A64C0E"/>
    <a:srgbClr val="F2F2F2"/>
    <a:srgbClr val="F29232"/>
    <a:srgbClr val="C55A11"/>
    <a:srgbClr val="F39B47"/>
    <a:srgbClr val="014E6A"/>
    <a:srgbClr val="178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775" autoAdjust="0"/>
  </p:normalViewPr>
  <p:slideViewPr>
    <p:cSldViewPr snapToGrid="0" showGuides="1">
      <p:cViewPr varScale="1">
        <p:scale>
          <a:sx n="89" d="100"/>
          <a:sy n="89" d="100"/>
        </p:scale>
        <p:origin x="2304" y="48"/>
      </p:cViewPr>
      <p:guideLst>
        <p:guide orient="horz" pos="3952"/>
        <p:guide pos="688"/>
        <p:guide pos="7015"/>
        <p:guide orient="horz" pos="55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400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1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A302A-66E2-45C0-9113-4E5747328F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40E3B-F9C0-48B6-A129-4D327DD3065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540E3B-F9C0-48B6-A129-4D327DD30658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A6CA-0CF8-4C0F-A4EF-5C6C0D45FA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A902-E013-4FF5-9CBD-78113C78402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53079" y="2830103"/>
            <a:ext cx="409575" cy="4667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" y="365125"/>
            <a:ext cx="213360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8299270" y="159615"/>
            <a:ext cx="3650662" cy="630381"/>
          </a:xfrm>
          <a:prstGeom prst="rect">
            <a:avLst/>
          </a:prstGeom>
          <a:solidFill>
            <a:srgbClr val="3B5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3B564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义务教育信息科技课程资源</a:t>
            </a:r>
            <a:endParaRPr lang="zh-CN" altLang="en-US" sz="2200" dirty="0">
              <a:solidFill>
                <a:srgbClr val="3B564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8299270" y="159615"/>
            <a:ext cx="3650662" cy="630381"/>
          </a:xfrm>
          <a:prstGeom prst="rect">
            <a:avLst/>
          </a:prstGeom>
          <a:solidFill>
            <a:srgbClr val="3B5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义务教育信息科技课程资源</a:t>
            </a:r>
            <a:endParaRPr lang="zh-CN" alt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5A6CA-0CF8-4C0F-A4EF-5C6C0D45FA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A902-E013-4FF5-9CBD-78113C7840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0.xml"/><Relationship Id="rId11" Type="http://schemas.openxmlformats.org/officeDocument/2006/relationships/image" Target="../media/image9.svg"/><Relationship Id="rId10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288925" y="3009900"/>
            <a:ext cx="11666855" cy="10064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第</a:t>
            </a:r>
            <a:r>
              <a:rPr lang="en-US" altLang="zh-CN" sz="5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</a:t>
            </a:r>
            <a:r>
              <a:rPr lang="en-US" altLang="zh-CN" sz="4800" b="1" dirty="0">
                <a:solidFill>
                  <a:prstClr val="white"/>
                </a:solidFill>
              </a:rPr>
              <a:t> </a:t>
            </a:r>
            <a:r>
              <a:rPr lang="zh-CN" altLang="en-US" sz="4800" b="1" dirty="0">
                <a:solidFill>
                  <a:prstClr val="white"/>
                </a:solidFill>
              </a:rPr>
              <a:t>鸡兔同笼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巧计算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8925" y="1971675"/>
            <a:ext cx="116662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第六单元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快速遍历数据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890" y="328295"/>
            <a:ext cx="4010025" cy="593090"/>
          </a:xfrm>
          <a:prstGeom prst="rect">
            <a:avLst/>
          </a:prstGeom>
        </p:spPr>
      </p:pic>
      <p:sp>
        <p:nvSpPr>
          <p:cNvPr id="9" name="副标题 2"/>
          <p:cNvSpPr txBox="1"/>
          <p:nvPr/>
        </p:nvSpPr>
        <p:spPr>
          <a:xfrm>
            <a:off x="444500" y="533400"/>
            <a:ext cx="5104130" cy="5073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五年级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3"/>
          <p:cNvSpPr txBox="1"/>
          <p:nvPr/>
        </p:nvSpPr>
        <p:spPr>
          <a:xfrm>
            <a:off x="1381053" y="2863389"/>
            <a:ext cx="9899318" cy="15900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900"/>
              </a:lnSpc>
              <a:spcBef>
                <a:spcPts val="0"/>
              </a:spcBef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．先假设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35</a:t>
            </a:r>
            <a:r>
              <a:rPr lang="zh-CN" altLang="en-US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只都是鸡，算出脚的数量。</a:t>
            </a:r>
            <a:endParaRPr lang="en-US" altLang="zh-CN" sz="2400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ts val="3900"/>
              </a:lnSpc>
              <a:spcBef>
                <a:spcPts val="0"/>
              </a:spcBef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．如果数量不符合，则减一只鸡、增加一只兔，再计算脚的数量。</a:t>
            </a:r>
            <a:endParaRPr lang="en-US" altLang="zh-CN" sz="2400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ts val="3900"/>
              </a:lnSpc>
              <a:spcBef>
                <a:spcPts val="0"/>
              </a:spcBef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．如此循环遍历，直到找到正确的鸡和兔数量，即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23</a:t>
            </a:r>
            <a:r>
              <a:rPr lang="zh-CN" altLang="en-US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只鸡和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12</a:t>
            </a:r>
            <a:r>
              <a:rPr lang="zh-CN" altLang="en-US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只兔。</a:t>
            </a:r>
            <a:endParaRPr lang="zh-CN" altLang="en-US" sz="2400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06238" y="2185851"/>
            <a:ext cx="32578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枚举遍历数据</a:t>
            </a:r>
            <a:endParaRPr lang="zh-CN" altLang="en-US" sz="2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05916" y="1046103"/>
            <a:ext cx="6301637" cy="802784"/>
            <a:chOff x="1599203" y="1457849"/>
            <a:chExt cx="6301637" cy="802784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188901" y="2060503"/>
              <a:ext cx="5711810" cy="0"/>
            </a:xfrm>
            <a:prstGeom prst="line">
              <a:avLst/>
            </a:prstGeom>
            <a:ln w="12700">
              <a:solidFill>
                <a:srgbClr val="014E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189029" y="1457849"/>
              <a:ext cx="571181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二、用枚举法求解鸡兔同笼问题</a:t>
              </a:r>
              <a:endParaRPr lang="zh-CN" altLang="en-US" sz="3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599203" y="1791020"/>
              <a:ext cx="445481" cy="469613"/>
              <a:chOff x="2121873" y="1511588"/>
              <a:chExt cx="445481" cy="469613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121873" y="1511588"/>
                <a:ext cx="363415" cy="363415"/>
              </a:xfrm>
              <a:prstGeom prst="rect">
                <a:avLst/>
              </a:prstGeom>
              <a:solidFill>
                <a:srgbClr val="014E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321171" y="1735018"/>
                <a:ext cx="246183" cy="246183"/>
              </a:xfrm>
              <a:prstGeom prst="rect">
                <a:avLst/>
              </a:prstGeom>
              <a:solidFill>
                <a:srgbClr val="1784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副标题 2"/>
          <p:cNvSpPr txBox="1"/>
          <p:nvPr/>
        </p:nvSpPr>
        <p:spPr>
          <a:xfrm>
            <a:off x="97947" y="277946"/>
            <a:ext cx="3934982" cy="572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课 学习活动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978509" y="3021752"/>
          <a:ext cx="9137168" cy="19425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048"/>
                <a:gridCol w="666071"/>
                <a:gridCol w="638734"/>
                <a:gridCol w="652756"/>
                <a:gridCol w="652756"/>
                <a:gridCol w="652756"/>
                <a:gridCol w="652756"/>
                <a:gridCol w="652756"/>
                <a:gridCol w="652756"/>
                <a:gridCol w="652756"/>
                <a:gridCol w="652756"/>
                <a:gridCol w="638952"/>
                <a:gridCol w="666559"/>
                <a:gridCol w="652756"/>
              </a:tblGrid>
              <a:tr h="6670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b="0" kern="100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鸡</a:t>
                      </a:r>
                      <a:endParaRPr lang="zh-CN" sz="2000" b="0" kern="100" baseline="0" dirty="0">
                        <a:solidFill>
                          <a:srgbClr val="80808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35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34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33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31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29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28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27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26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25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24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23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898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b="0" kern="100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兔</a:t>
                      </a:r>
                      <a:endParaRPr lang="zh-CN" sz="2000" b="0" kern="100" baseline="0" dirty="0">
                        <a:solidFill>
                          <a:srgbClr val="80808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10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11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kern="100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12</a:t>
                      </a:r>
                      <a:endParaRPr lang="zh-CN" sz="2000" b="0" kern="100" baseline="0" dirty="0">
                        <a:solidFill>
                          <a:srgbClr val="80808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856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b="0" kern="100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脚</a:t>
                      </a:r>
                      <a:endParaRPr lang="zh-CN" sz="2000" b="0" kern="100" baseline="0" dirty="0">
                        <a:solidFill>
                          <a:srgbClr val="80808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70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72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74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76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78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80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82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84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86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88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90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92</a:t>
                      </a:r>
                      <a:endParaRPr lang="zh-CN" sz="2000" b="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kern="100" baseline="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94</a:t>
                      </a:r>
                      <a:endParaRPr lang="zh-CN" sz="2000" b="0" kern="100" baseline="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862334" y="2264432"/>
            <a:ext cx="32578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列表显示数据变化过程</a:t>
            </a:r>
            <a:endParaRPr lang="zh-CN" altLang="en-US" sz="2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副标题 2"/>
          <p:cNvSpPr txBox="1"/>
          <p:nvPr/>
        </p:nvSpPr>
        <p:spPr>
          <a:xfrm>
            <a:off x="97947" y="277946"/>
            <a:ext cx="3934982" cy="572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课 学习活动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805916" y="1046103"/>
            <a:ext cx="6301637" cy="802784"/>
            <a:chOff x="1599203" y="1457849"/>
            <a:chExt cx="6301637" cy="80278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2188901" y="2060503"/>
              <a:ext cx="5711810" cy="0"/>
            </a:xfrm>
            <a:prstGeom prst="line">
              <a:avLst/>
            </a:prstGeom>
            <a:ln w="12700">
              <a:solidFill>
                <a:srgbClr val="014E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2189029" y="1457849"/>
              <a:ext cx="571181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二、用枚举法求解鸡兔同笼问题</a:t>
              </a:r>
              <a:endParaRPr lang="zh-CN" altLang="en-US" sz="3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599203" y="1791020"/>
              <a:ext cx="445481" cy="469613"/>
              <a:chOff x="2121873" y="1511588"/>
              <a:chExt cx="445481" cy="46961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121873" y="1511588"/>
                <a:ext cx="363415" cy="363415"/>
              </a:xfrm>
              <a:prstGeom prst="rect">
                <a:avLst/>
              </a:prstGeom>
              <a:solidFill>
                <a:srgbClr val="014E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321171" y="1735018"/>
                <a:ext cx="246183" cy="246183"/>
              </a:xfrm>
              <a:prstGeom prst="rect">
                <a:avLst/>
              </a:prstGeom>
              <a:solidFill>
                <a:srgbClr val="1784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3"/>
          <p:cNvSpPr txBox="1"/>
          <p:nvPr/>
        </p:nvSpPr>
        <p:spPr>
          <a:xfrm>
            <a:off x="861268" y="2829692"/>
            <a:ext cx="10261161" cy="26059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　　第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步：初始化鸡的数量“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a = 35”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和兔的数量“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b = 0”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　　第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步：计算脚的数量“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c = a×2 + b×4”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　　第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步：把脚的数量与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94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进行比较。如果不相等，将鸡的数量减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，将兔的数量加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，并回到第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步继续循环；如果相等，则输出当前鸡的数量和兔的数量，结束循环。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98266" y="2167897"/>
            <a:ext cx="3542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2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副标题 2"/>
          <p:cNvSpPr txBox="1"/>
          <p:nvPr/>
        </p:nvSpPr>
        <p:spPr>
          <a:xfrm>
            <a:off x="97947" y="277946"/>
            <a:ext cx="3934982" cy="572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课 学习活动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05916" y="1046103"/>
            <a:ext cx="6301637" cy="802784"/>
            <a:chOff x="1599203" y="1457849"/>
            <a:chExt cx="6301637" cy="802784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188901" y="2060503"/>
              <a:ext cx="5711810" cy="0"/>
            </a:xfrm>
            <a:prstGeom prst="line">
              <a:avLst/>
            </a:prstGeom>
            <a:ln w="12700">
              <a:solidFill>
                <a:srgbClr val="014E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189029" y="1457849"/>
              <a:ext cx="571181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二、用枚举法求解鸡兔同笼问题</a:t>
              </a:r>
              <a:endParaRPr lang="zh-CN" altLang="en-US" sz="3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599203" y="1791020"/>
              <a:ext cx="445481" cy="469613"/>
              <a:chOff x="2121873" y="1511588"/>
              <a:chExt cx="445481" cy="469613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121873" y="1511588"/>
                <a:ext cx="363415" cy="363415"/>
              </a:xfrm>
              <a:prstGeom prst="rect">
                <a:avLst/>
              </a:prstGeom>
              <a:solidFill>
                <a:srgbClr val="014E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321171" y="1735018"/>
                <a:ext cx="246183" cy="246183"/>
              </a:xfrm>
              <a:prstGeom prst="rect">
                <a:avLst/>
              </a:prstGeom>
              <a:solidFill>
                <a:srgbClr val="1784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73576" y="2139798"/>
            <a:ext cx="27331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2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副标题 2"/>
          <p:cNvSpPr txBox="1"/>
          <p:nvPr/>
        </p:nvSpPr>
        <p:spPr>
          <a:xfrm>
            <a:off x="97947" y="277946"/>
            <a:ext cx="3934982" cy="572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课 学习活动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05916" y="1046103"/>
            <a:ext cx="6301637" cy="802784"/>
            <a:chOff x="1599203" y="1457849"/>
            <a:chExt cx="6301637" cy="802784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188901" y="2060503"/>
              <a:ext cx="5711810" cy="0"/>
            </a:xfrm>
            <a:prstGeom prst="line">
              <a:avLst/>
            </a:prstGeom>
            <a:ln w="12700">
              <a:solidFill>
                <a:srgbClr val="014E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189029" y="1457849"/>
              <a:ext cx="571181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二、用枚举法求解鸡兔同笼问题</a:t>
              </a:r>
              <a:endParaRPr lang="zh-CN" altLang="en-US" sz="3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599203" y="1791020"/>
              <a:ext cx="445481" cy="469613"/>
              <a:chOff x="2121873" y="1511588"/>
              <a:chExt cx="445481" cy="469613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121873" y="1511588"/>
                <a:ext cx="363415" cy="363415"/>
              </a:xfrm>
              <a:prstGeom prst="rect">
                <a:avLst/>
              </a:prstGeom>
              <a:solidFill>
                <a:srgbClr val="014E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321171" y="1735018"/>
                <a:ext cx="246183" cy="246183"/>
              </a:xfrm>
              <a:prstGeom prst="rect">
                <a:avLst/>
              </a:prstGeom>
              <a:solidFill>
                <a:srgbClr val="1784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8434" y="1836389"/>
            <a:ext cx="3194086" cy="43208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1373576" y="2769225"/>
            <a:ext cx="2949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流程图描述。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3"/>
          <p:cNvSpPr txBox="1"/>
          <p:nvPr/>
        </p:nvSpPr>
        <p:spPr>
          <a:xfrm>
            <a:off x="867042" y="2867415"/>
            <a:ext cx="8143956" cy="11437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　　如果先假设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35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只都是兔，用枚举法遍历相应数求解时，应该对算法进行哪些调整？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92621" y="2241907"/>
            <a:ext cx="2863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进一步思考</a:t>
            </a:r>
            <a:endParaRPr lang="zh-CN" altLang="en-US" sz="2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副标题 2"/>
          <p:cNvSpPr txBox="1"/>
          <p:nvPr/>
        </p:nvSpPr>
        <p:spPr>
          <a:xfrm>
            <a:off x="97947" y="277946"/>
            <a:ext cx="3934982" cy="572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课 学习活动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7" name="图片 16" descr="卡通人物&#10;&#10;描述已自动生成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54"/>
          <a:stretch>
            <a:fillRect/>
          </a:stretch>
        </p:blipFill>
        <p:spPr>
          <a:xfrm>
            <a:off x="9464871" y="2621653"/>
            <a:ext cx="1334054" cy="228833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805916" y="1046103"/>
            <a:ext cx="6301637" cy="802784"/>
            <a:chOff x="1599203" y="1457849"/>
            <a:chExt cx="6301637" cy="802784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188901" y="2060503"/>
              <a:ext cx="5711810" cy="0"/>
            </a:xfrm>
            <a:prstGeom prst="line">
              <a:avLst/>
            </a:prstGeom>
            <a:ln w="12700">
              <a:solidFill>
                <a:srgbClr val="014E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189029" y="1457849"/>
              <a:ext cx="571181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二、用枚举法求解鸡兔同笼问题</a:t>
              </a:r>
              <a:endParaRPr lang="zh-CN" altLang="en-US" sz="3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599203" y="1791020"/>
              <a:ext cx="445481" cy="469613"/>
              <a:chOff x="2121873" y="1511588"/>
              <a:chExt cx="445481" cy="469613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121873" y="1511588"/>
                <a:ext cx="363415" cy="363415"/>
              </a:xfrm>
              <a:prstGeom prst="rect">
                <a:avLst/>
              </a:prstGeom>
              <a:solidFill>
                <a:srgbClr val="014E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321171" y="1735018"/>
                <a:ext cx="246183" cy="246183"/>
              </a:xfrm>
              <a:prstGeom prst="rect">
                <a:avLst/>
              </a:prstGeom>
              <a:solidFill>
                <a:srgbClr val="1784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014454" y="2610231"/>
            <a:ext cx="8495749" cy="1444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　　以上用枚举法求解问题时，每一步都简单而且相似，让人来做显得笨拙单调。但计算机不怕重复、单调，而且它的计算速度非常快。这样的方法正好适合用循环结构来实现。　　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2" name="图片 1" descr="卡通人物&#10;&#10;描述已自动生成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54"/>
          <a:stretch>
            <a:fillRect/>
          </a:stretch>
        </p:blipFill>
        <p:spPr>
          <a:xfrm>
            <a:off x="10354439" y="3796987"/>
            <a:ext cx="1334054" cy="2288332"/>
          </a:xfrm>
          <a:prstGeom prst="rect">
            <a:avLst/>
          </a:prstGeom>
        </p:spPr>
      </p:pic>
      <p:sp>
        <p:nvSpPr>
          <p:cNvPr id="6" name="副标题 2"/>
          <p:cNvSpPr txBox="1"/>
          <p:nvPr/>
        </p:nvSpPr>
        <p:spPr>
          <a:xfrm>
            <a:off x="97947" y="277946"/>
            <a:ext cx="3934982" cy="572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课 学习活动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95839" y="2124291"/>
            <a:ext cx="27331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方法分析</a:t>
            </a:r>
            <a:endParaRPr lang="zh-CN" altLang="en-US" sz="2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259046" y="1029640"/>
            <a:ext cx="5455619" cy="830754"/>
            <a:chOff x="2796635" y="1440765"/>
            <a:chExt cx="5455619" cy="830754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415990" y="2056332"/>
              <a:ext cx="4836264" cy="0"/>
            </a:xfrm>
            <a:prstGeom prst="line">
              <a:avLst/>
            </a:prstGeom>
            <a:ln w="12700">
              <a:solidFill>
                <a:srgbClr val="711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2796635" y="1801906"/>
              <a:ext cx="445481" cy="469613"/>
              <a:chOff x="2121873" y="1511588"/>
              <a:chExt cx="445481" cy="469613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121873" y="1511588"/>
                <a:ext cx="363415" cy="363415"/>
              </a:xfrm>
              <a:prstGeom prst="rect">
                <a:avLst/>
              </a:prstGeom>
              <a:solidFill>
                <a:srgbClr val="711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321171" y="1735018"/>
                <a:ext cx="246183" cy="246183"/>
              </a:xfrm>
              <a:prstGeom prst="rect">
                <a:avLst/>
              </a:prstGeom>
              <a:solidFill>
                <a:srgbClr val="AE0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AE0203"/>
                  </a:solidFill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3460522" y="1440765"/>
              <a:ext cx="47917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三、编程验证鸡兔同笼问题</a:t>
              </a:r>
              <a:endParaRPr lang="zh-CN" altLang="en-US" sz="3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014454" y="4179028"/>
            <a:ext cx="9090441" cy="143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　　要编程解决鸡兔同笼问题，较简单的方法就是：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利用循环结构对鸡和兔的数量逐个遍历，即先假设兔的数量为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，通过不断增加兔的数量和减少鸡的数量，来逐步逼近正确答案。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 txBox="1"/>
          <p:nvPr/>
        </p:nvSpPr>
        <p:spPr>
          <a:xfrm>
            <a:off x="97947" y="277946"/>
            <a:ext cx="3934982" cy="572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课 学习活动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2032" y="2016897"/>
            <a:ext cx="14922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运行程序</a:t>
            </a:r>
            <a:endParaRPr lang="zh-CN" altLang="en-US" sz="2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00355" y="2095586"/>
            <a:ext cx="6310393" cy="387458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80CD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a = 35</a:t>
            </a:r>
            <a:endParaRPr lang="en-US" altLang="zh-CN" sz="2000" dirty="0">
              <a:solidFill>
                <a:srgbClr val="0080CD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80CD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b = 0</a:t>
            </a:r>
            <a:endParaRPr lang="en-US" altLang="zh-CN" sz="2000" dirty="0">
              <a:solidFill>
                <a:srgbClr val="0080CD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80CD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while True:</a:t>
            </a:r>
            <a:endParaRPr lang="en-US" altLang="zh-CN" sz="2000" dirty="0">
              <a:solidFill>
                <a:srgbClr val="0080CD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80CD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c = a*2+b*4</a:t>
            </a:r>
            <a:endParaRPr lang="en-US" altLang="zh-CN" sz="2000" dirty="0">
              <a:solidFill>
                <a:srgbClr val="0080CD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80CD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if  c == 94:</a:t>
            </a:r>
            <a:endParaRPr lang="en-US" altLang="zh-CN" sz="2000" dirty="0">
              <a:solidFill>
                <a:srgbClr val="0080CD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80CD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  print('</a:t>
            </a:r>
            <a:r>
              <a:rPr lang="zh-CN" altLang="en-US" sz="2000" dirty="0">
                <a:solidFill>
                  <a:srgbClr val="0080CD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鸡的数量</a:t>
            </a:r>
            <a:r>
              <a:rPr lang="en-US" altLang="zh-CN" sz="2000" dirty="0">
                <a:solidFill>
                  <a:srgbClr val="0080CD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:', a)</a:t>
            </a:r>
            <a:endParaRPr lang="en-US" altLang="zh-CN" sz="2000" dirty="0">
              <a:solidFill>
                <a:srgbClr val="0080CD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80CD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  print('</a:t>
            </a:r>
            <a:r>
              <a:rPr lang="zh-CN" altLang="en-US" sz="2000" dirty="0">
                <a:solidFill>
                  <a:srgbClr val="0080CD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兔的数量</a:t>
            </a:r>
            <a:r>
              <a:rPr lang="en-US" altLang="zh-CN" sz="2000" dirty="0">
                <a:solidFill>
                  <a:srgbClr val="0080CD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:', b)</a:t>
            </a:r>
            <a:endParaRPr lang="en-US" altLang="zh-CN" sz="2000" dirty="0">
              <a:solidFill>
                <a:srgbClr val="0080CD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80CD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  break</a:t>
            </a:r>
            <a:endParaRPr lang="en-US" altLang="zh-CN" sz="2000" dirty="0">
              <a:solidFill>
                <a:srgbClr val="0080CD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80CD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else:</a:t>
            </a:r>
            <a:endParaRPr lang="en-US" altLang="zh-CN" sz="2000" dirty="0">
              <a:solidFill>
                <a:srgbClr val="0080CD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80CD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  a = a-1</a:t>
            </a:r>
            <a:endParaRPr lang="en-US" altLang="zh-CN" sz="2000" dirty="0">
              <a:solidFill>
                <a:srgbClr val="0080CD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80CD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  b = b+1</a:t>
            </a:r>
            <a:endParaRPr lang="en-US" altLang="zh-CN" dirty="0">
              <a:solidFill>
                <a:srgbClr val="0080CD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259046" y="1029640"/>
            <a:ext cx="5455619" cy="830754"/>
            <a:chOff x="2796635" y="1440765"/>
            <a:chExt cx="5455619" cy="830754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415990" y="2056332"/>
              <a:ext cx="4836264" cy="0"/>
            </a:xfrm>
            <a:prstGeom prst="line">
              <a:avLst/>
            </a:prstGeom>
            <a:ln w="12700">
              <a:solidFill>
                <a:srgbClr val="711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2796635" y="1801906"/>
              <a:ext cx="445481" cy="469613"/>
              <a:chOff x="2121873" y="1511588"/>
              <a:chExt cx="445481" cy="469613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121873" y="1511588"/>
                <a:ext cx="363415" cy="363415"/>
              </a:xfrm>
              <a:prstGeom prst="rect">
                <a:avLst/>
              </a:prstGeom>
              <a:solidFill>
                <a:srgbClr val="711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321171" y="1735018"/>
                <a:ext cx="246183" cy="246183"/>
              </a:xfrm>
              <a:prstGeom prst="rect">
                <a:avLst/>
              </a:prstGeom>
              <a:solidFill>
                <a:srgbClr val="AE0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AE0203"/>
                  </a:solidFill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3460522" y="1440765"/>
              <a:ext cx="47917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三、编程验证鸡兔同笼问题</a:t>
              </a:r>
              <a:endParaRPr lang="zh-CN" altLang="en-US" sz="3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955551" y="2172914"/>
            <a:ext cx="2988942" cy="3719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#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设置鸡数量的初始值</a:t>
            </a: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#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设置兔数量的初始值</a:t>
            </a: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#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用循环结构进行控制</a:t>
            </a:r>
            <a:endParaRPr lang="zh-CN" altLang="en-US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#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计算脚的数量</a:t>
            </a:r>
            <a:endParaRPr lang="zh-CN" altLang="en-US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#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比较</a:t>
            </a: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的值是否等于</a:t>
            </a: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94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#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输出获得的结果</a:t>
            </a:r>
            <a:endParaRPr lang="zh-CN" altLang="en-US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2600"/>
              </a:lnSpc>
            </a:pPr>
            <a:endParaRPr lang="zh-CN" altLang="en-US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#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结束循环   </a:t>
            </a:r>
            <a:endParaRPr lang="zh-CN" altLang="en-US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2600"/>
              </a:lnSpc>
            </a:pPr>
            <a:endParaRPr lang="zh-CN" altLang="en-US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#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鸡的数量减少</a:t>
            </a: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</a:t>
            </a:r>
            <a:endParaRPr lang="zh-CN" altLang="en-US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#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兔的数量增加</a:t>
            </a: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</a:t>
            </a:r>
            <a:endParaRPr lang="zh-CN" altLang="en-US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 txBox="1"/>
          <p:nvPr/>
        </p:nvSpPr>
        <p:spPr>
          <a:xfrm>
            <a:off x="97947" y="277946"/>
            <a:ext cx="3934982" cy="572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课 学习活动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7226" y="2136013"/>
            <a:ext cx="14922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程序分析</a:t>
            </a:r>
            <a:endParaRPr lang="zh-CN" altLang="en-US" sz="2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89496" y="2159622"/>
            <a:ext cx="9140782" cy="281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08330">
              <a:lnSpc>
                <a:spcPts val="36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程序用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while True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语句构成一个无限循环，表示循环体内的代码会不断地重复执行，直到循环体内出现某种能够终止循环的指令，这里使用了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break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语句来终止循环。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608330">
              <a:lnSpc>
                <a:spcPts val="36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利用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if……else……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语句作为判断脚的数量是否等于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94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的条件。如果相等，就输出正确答案并通过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break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语句退出循环。否则，将鸡的数量减少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只，兔的数量增加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只，继续循环。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89496" y="5354817"/>
            <a:ext cx="9063995" cy="50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==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是比较运算符“等于” 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c==94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表示判断变量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的值是否等于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94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59046" y="1029640"/>
            <a:ext cx="5455619" cy="830754"/>
            <a:chOff x="2796635" y="1440765"/>
            <a:chExt cx="5455619" cy="830754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415990" y="2056332"/>
              <a:ext cx="4836264" cy="0"/>
            </a:xfrm>
            <a:prstGeom prst="line">
              <a:avLst/>
            </a:prstGeom>
            <a:ln w="12700">
              <a:solidFill>
                <a:srgbClr val="711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2796635" y="1801906"/>
              <a:ext cx="445481" cy="469613"/>
              <a:chOff x="2121873" y="1511588"/>
              <a:chExt cx="445481" cy="469613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121873" y="1511588"/>
                <a:ext cx="363415" cy="363415"/>
              </a:xfrm>
              <a:prstGeom prst="rect">
                <a:avLst/>
              </a:prstGeom>
              <a:solidFill>
                <a:srgbClr val="711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321171" y="1735018"/>
                <a:ext cx="246183" cy="246183"/>
              </a:xfrm>
              <a:prstGeom prst="rect">
                <a:avLst/>
              </a:prstGeom>
              <a:solidFill>
                <a:srgbClr val="AE0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AE0203"/>
                  </a:solidFill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3460522" y="1440765"/>
              <a:ext cx="47917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三、编程验证鸡兔同笼问题</a:t>
              </a:r>
              <a:endParaRPr lang="zh-CN" altLang="en-US" sz="3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094176" y="2669892"/>
            <a:ext cx="8735624" cy="235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08330">
              <a:lnSpc>
                <a:spcPts val="36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计算机解题的过程与人解题过程存在很多差异。很多时候，人与计算机往往用不同方法解决问题。对于人来说比较简单的方法，对于计算机可能难以实现。同样的，对计算机来说比较简单的方法，人很可能无法完成。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608330">
              <a:lnSpc>
                <a:spcPts val="36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我们用计算机解决问题时，要充分考虑计算机的运算特点。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副标题 2"/>
          <p:cNvSpPr txBox="1"/>
          <p:nvPr/>
        </p:nvSpPr>
        <p:spPr>
          <a:xfrm>
            <a:off x="97947" y="277946"/>
            <a:ext cx="3934982" cy="572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课 学习活动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59046" y="1029640"/>
            <a:ext cx="5455619" cy="830754"/>
            <a:chOff x="2796635" y="1440765"/>
            <a:chExt cx="5455619" cy="830754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3415990" y="2056332"/>
              <a:ext cx="4836264" cy="0"/>
            </a:xfrm>
            <a:prstGeom prst="line">
              <a:avLst/>
            </a:prstGeom>
            <a:ln w="12700">
              <a:solidFill>
                <a:srgbClr val="711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2796635" y="1801906"/>
              <a:ext cx="445481" cy="469613"/>
              <a:chOff x="2121873" y="1511588"/>
              <a:chExt cx="445481" cy="469613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121873" y="1511588"/>
                <a:ext cx="363415" cy="363415"/>
              </a:xfrm>
              <a:prstGeom prst="rect">
                <a:avLst/>
              </a:prstGeom>
              <a:solidFill>
                <a:srgbClr val="711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321171" y="1735018"/>
                <a:ext cx="246183" cy="246183"/>
              </a:xfrm>
              <a:prstGeom prst="rect">
                <a:avLst/>
              </a:prstGeom>
              <a:solidFill>
                <a:srgbClr val="AE0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AE0203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3460522" y="1440765"/>
              <a:ext cx="47917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三、编程验证鸡兔同笼问题</a:t>
              </a:r>
              <a:endParaRPr lang="zh-CN" altLang="en-US" sz="3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 descr="卡通人物&#10;&#10;描述已自动生成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54"/>
          <a:stretch>
            <a:fillRect/>
          </a:stretch>
        </p:blipFill>
        <p:spPr>
          <a:xfrm>
            <a:off x="10029164" y="3891337"/>
            <a:ext cx="1334054" cy="228833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20900" y="2117592"/>
            <a:ext cx="27331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方法总结</a:t>
            </a:r>
            <a:endParaRPr lang="zh-CN" altLang="en-US" sz="2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剪去单角的矩形 3"/>
          <p:cNvSpPr/>
          <p:nvPr/>
        </p:nvSpPr>
        <p:spPr>
          <a:xfrm>
            <a:off x="1255210" y="2329496"/>
            <a:ext cx="9709278" cy="2883649"/>
          </a:xfrm>
          <a:prstGeom prst="snip1Rect">
            <a:avLst/>
          </a:prstGeom>
          <a:solidFill>
            <a:srgbClr val="54D5D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</a:t>
            </a:r>
            <a:endParaRPr lang="zh-CN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02570" y="2594494"/>
            <a:ext cx="9709279" cy="235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6575" indent="608330">
              <a:lnSpc>
                <a:spcPts val="3600"/>
              </a:lnSpc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．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解决一个计算问题时，可以用自己学过的数学方法来求解，也可以依据运算规则设计算法来让计算机求解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  <a:p>
            <a:pPr marL="536575" indent="608330">
              <a:lnSpc>
                <a:spcPts val="36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．枚举法是将问题的所有可能都逐个进行列举。在列举的过程中，遍历每个数据是否是问题的正确答案。如果是，则问题解决完成；如果不是，则继续列举，直到所有可能都被查看。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副标题 2"/>
          <p:cNvSpPr txBox="1"/>
          <p:nvPr/>
        </p:nvSpPr>
        <p:spPr>
          <a:xfrm>
            <a:off x="97947" y="277946"/>
            <a:ext cx="3934982" cy="572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课 课堂总结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97947" y="277946"/>
            <a:ext cx="3934982" cy="572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课 学习目标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857616" y="1986964"/>
            <a:ext cx="609600" cy="457200"/>
          </a:xfrm>
          <a:prstGeom prst="rect">
            <a:avLst/>
          </a:prstGeom>
          <a:gradFill rotWithShape="1">
            <a:gsLst>
              <a:gs pos="0">
                <a:srgbClr val="284E75"/>
              </a:gs>
              <a:gs pos="50000">
                <a:srgbClr val="4D98E3"/>
              </a:gs>
              <a:gs pos="100000">
                <a:srgbClr val="284E75"/>
              </a:gs>
            </a:gsLst>
            <a:lin ang="0" scaled="1"/>
          </a:gradFill>
          <a:ln>
            <a:noFill/>
          </a:ln>
          <a:effectLst>
            <a:prstShdw prst="shdw17" dist="63500" dir="5400000">
              <a:srgbClr val="2E5B88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b="1" dirty="0"/>
              <a:t>1</a:t>
            </a:r>
            <a:endParaRPr lang="zh-CN" altLang="en-US" b="1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857616" y="3453244"/>
            <a:ext cx="609600" cy="457200"/>
          </a:xfrm>
          <a:prstGeom prst="rect">
            <a:avLst/>
          </a:prstGeom>
          <a:gradFill rotWithShape="1">
            <a:gsLst>
              <a:gs pos="0">
                <a:srgbClr val="573A7A"/>
              </a:gs>
              <a:gs pos="50000">
                <a:srgbClr val="A971ED"/>
              </a:gs>
              <a:gs pos="100000">
                <a:srgbClr val="573A7A"/>
              </a:gs>
            </a:gsLst>
            <a:lin ang="0" scaled="1"/>
          </a:gradFill>
          <a:ln>
            <a:noFill/>
          </a:ln>
          <a:effectLst>
            <a:prstShdw prst="shdw17" dist="63500" dir="5400000">
              <a:srgbClr val="65448E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zh-CN" b="1" dirty="0"/>
              <a:t>2</a:t>
            </a:r>
            <a:endParaRPr lang="zh-CN" altLang="zh-CN" b="1" dirty="0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3713448" y="1792351"/>
            <a:ext cx="76906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了解鸡兔同笼问题的求解方法，能通过表格列出数量的变化，发现其中</a:t>
            </a:r>
            <a:r>
              <a:rPr lang="zh-CN" altLang="en-US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的规律。</a:t>
            </a:r>
            <a:endParaRPr lang="zh-CN" altLang="en-US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176718" y="1582887"/>
            <a:ext cx="0" cy="3960000"/>
          </a:xfrm>
          <a:prstGeom prst="line">
            <a:avLst/>
          </a:prstGeom>
          <a:noFill/>
          <a:ln w="12700" cap="flat" cmpd="sng" algn="ctr">
            <a:solidFill>
              <a:srgbClr val="3C6EDE"/>
            </a:solidFill>
            <a:prstDash val="solid"/>
            <a:miter lim="800000"/>
            <a:headEnd type="oval" w="med" len="med"/>
            <a:tailEnd type="oval" w="med" len="med"/>
          </a:ln>
          <a:effectLst/>
        </p:spPr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685734" y="3269810"/>
            <a:ext cx="78606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感受遍历法的应用，能看懂鸡兔同笼问题的算法流程图，了解算法与程序的对应关系。</a:t>
            </a:r>
            <a:endParaRPr lang="zh-CN" altLang="en-US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34455" y="1906066"/>
            <a:ext cx="830997" cy="22344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800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学习目标</a:t>
            </a:r>
            <a:endParaRPr lang="zh-CN" altLang="en-US" sz="2800" b="1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2"/>
          <p:cNvSpPr txBox="1"/>
          <p:nvPr/>
        </p:nvSpPr>
        <p:spPr>
          <a:xfrm>
            <a:off x="97947" y="277946"/>
            <a:ext cx="3934982" cy="572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课 拓展与提升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0102" y="1332801"/>
            <a:ext cx="10251796" cy="4764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700"/>
              </a:lnSpc>
              <a:spcAft>
                <a:spcPts val="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　　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．韩信是我国历史上很有领兵能力的一名将领。在民间流传着这样的一个故事。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ts val="3700"/>
              </a:lnSpc>
              <a:spcAft>
                <a:spcPts val="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　　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ts val="3700"/>
              </a:lnSpc>
              <a:spcAft>
                <a:spcPts val="0"/>
              </a:spcAft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ts val="3700"/>
              </a:lnSpc>
              <a:spcAft>
                <a:spcPts val="0"/>
              </a:spcAft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ts val="3700"/>
              </a:lnSpc>
              <a:spcAft>
                <a:spcPts val="0"/>
              </a:spcAft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ts val="3700"/>
              </a:lnSpc>
              <a:spcAft>
                <a:spcPts val="0"/>
              </a:spcAft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ts val="3700"/>
              </a:lnSpc>
              <a:spcAft>
                <a:spcPts val="0"/>
              </a:spcAft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608330">
              <a:lnSpc>
                <a:spcPts val="3600"/>
              </a:lnSpc>
              <a:spcAft>
                <a:spcPts val="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那么，在知道了这三次布阵的结果后，韩信是如何算出到底有多少名士兵呢？如何设计算法让计算机来找出这个数？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5861" y="2479316"/>
            <a:ext cx="8211449" cy="23422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　　</a:t>
            </a:r>
            <a:r>
              <a: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有一次，汉军统帅韩信带</a:t>
            </a:r>
            <a:r>
              <a:rPr kumimoji="0" lang="en-US" altLang="zh-CN" sz="20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1 500</a:t>
            </a:r>
            <a:r>
              <a: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名勇士与楚军交战，战死四五百人。为了再战，韩信快速地清点了人数，他要求</a:t>
            </a:r>
            <a:r>
              <a:rPr kumimoji="0" lang="en-US" altLang="zh-CN" sz="20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3</a:t>
            </a:r>
            <a:r>
              <a: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人一排站队，结果多出</a:t>
            </a:r>
            <a:r>
              <a:rPr kumimoji="0" lang="en-US" altLang="zh-CN" sz="20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人；</a:t>
            </a:r>
            <a:r>
              <a:rPr kumimoji="0" lang="en-US" altLang="zh-CN" sz="20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5</a:t>
            </a:r>
            <a:r>
              <a: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人一排站队，多出</a:t>
            </a:r>
            <a:r>
              <a:rPr kumimoji="0" lang="en-US" altLang="zh-CN" sz="20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4</a:t>
            </a:r>
            <a:r>
              <a: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人；</a:t>
            </a:r>
            <a:r>
              <a:rPr kumimoji="0" lang="en-US" altLang="zh-CN" sz="20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7</a:t>
            </a:r>
            <a:r>
              <a: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人一排站队，又多出</a:t>
            </a:r>
            <a:r>
              <a:rPr kumimoji="0" lang="en-US" altLang="zh-CN" sz="20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6</a:t>
            </a:r>
            <a:r>
              <a: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人。韩信马上宣布，我军有</a:t>
            </a:r>
            <a:r>
              <a:rPr kumimoji="0" lang="en-US" altLang="zh-CN" sz="20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1 049</a:t>
            </a:r>
            <a:r>
              <a: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</a:rPr>
              <a:t>名勇士。汉军本来就信服韩信，这一来更相信他有神机妙算。于是士气大振，一鼓作气，击败楚军。</a:t>
            </a:r>
            <a:endParaRPr kumimoji="0" lang="zh-CN" altLang="en-US" sz="2000" b="0" i="0" u="none" strike="noStrike" kern="1200" cap="none" spc="0" normalizeH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909305" y="1918955"/>
            <a:ext cx="10582688" cy="235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08330">
              <a:lnSpc>
                <a:spcPts val="3600"/>
              </a:lnSpc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．在一千多年前的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《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孙子算经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》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中，也记录着这样一道算术题：今有物不知其数，三三数之剩二，五五数之剩三，七七数之剩二，问物几何？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608330">
              <a:lnSpc>
                <a:spcPts val="3600"/>
              </a:lnSpc>
              <a:spcBef>
                <a:spcPts val="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用现代汉语描述这道题就是：现有一些不知道数量的物品，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个一组数剩余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个，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5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个一组数剩余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个，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7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个一组数剩余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个，这些物品的数量是多少？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608330">
              <a:lnSpc>
                <a:spcPts val="3600"/>
              </a:lnSpc>
              <a:spcBef>
                <a:spcPts val="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尝试描述求解这个问题的算法，找到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100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至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1 000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之间符合条件的物品数量。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副标题 2"/>
          <p:cNvSpPr txBox="1"/>
          <p:nvPr/>
        </p:nvSpPr>
        <p:spPr>
          <a:xfrm>
            <a:off x="97947" y="277946"/>
            <a:ext cx="3934982" cy="572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课 拓展与提升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97947" y="277946"/>
            <a:ext cx="3934982" cy="572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课 课堂导入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728358" y="2049758"/>
            <a:ext cx="7048088" cy="3722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indent="608330">
              <a:lnSpc>
                <a:spcPts val="3600"/>
              </a:lnSpc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我国古代典籍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《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孙子算经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》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中记载了许多有趣的问题，其中就有“鸡兔同笼”问题。书中是这样描述的：“今有鸡兔同笼，上有三十五头，下有九十四足，问鸡兔各几何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?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 ”</a:t>
            </a:r>
            <a:endParaRPr lang="en-US" altLang="zh-CN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indent="608330">
              <a:lnSpc>
                <a:spcPts val="3600"/>
              </a:lnSpc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意思是：有若干只鸡和兔关在同一个笼子里。从上面数，有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35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个头。从下面数，有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94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只脚。这个笼子里的鸡和兔各有多少只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?</a:t>
            </a:r>
            <a:endParaRPr lang="en-US" altLang="zh-CN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indent="608330">
              <a:lnSpc>
                <a:spcPts val="3600"/>
              </a:lnSpc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一起用算法来求解这道题吧！</a:t>
            </a:r>
            <a:endParaRPr lang="zh-CN" altLang="en-US" dirty="0">
              <a:solidFill>
                <a:srgbClr val="000000"/>
              </a:solidFill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1400510" y="1827899"/>
            <a:ext cx="4231363" cy="0"/>
          </a:xfrm>
          <a:prstGeom prst="line">
            <a:avLst/>
          </a:prstGeom>
          <a:noFill/>
          <a:ln w="12700" cap="flat" cmpd="sng" algn="ctr">
            <a:solidFill>
              <a:srgbClr val="3C6EDE"/>
            </a:solidFill>
            <a:prstDash val="solid"/>
            <a:miter lim="800000"/>
            <a:headEnd type="oval" w="med" len="med"/>
            <a:tailEnd type="oval" w="med" len="med"/>
          </a:ln>
          <a:effectLst/>
        </p:spPr>
      </p:cxnSp>
      <p:sp>
        <p:nvSpPr>
          <p:cNvPr id="8" name="文本框 7"/>
          <p:cNvSpPr txBox="1"/>
          <p:nvPr/>
        </p:nvSpPr>
        <p:spPr>
          <a:xfrm>
            <a:off x="1442072" y="1242522"/>
            <a:ext cx="4806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经典趣题</a:t>
            </a:r>
            <a:endParaRPr lang="zh-CN" altLang="en-US" sz="28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 descr="卡通人物&#10;&#10;描述已自动生成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54"/>
          <a:stretch>
            <a:fillRect/>
          </a:stretch>
        </p:blipFill>
        <p:spPr>
          <a:xfrm>
            <a:off x="10493729" y="3875964"/>
            <a:ext cx="1334054" cy="2288332"/>
          </a:xfrm>
          <a:prstGeom prst="rect">
            <a:avLst/>
          </a:prstGeom>
        </p:spPr>
      </p:pic>
      <p:pic>
        <p:nvPicPr>
          <p:cNvPr id="11" name="图片 10" descr="灰色的兔子&#10;&#10;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5"/>
          <a:stretch>
            <a:fillRect/>
          </a:stretch>
        </p:blipFill>
        <p:spPr>
          <a:xfrm>
            <a:off x="7947008" y="3551919"/>
            <a:ext cx="2184219" cy="1269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 descr="形状&#10;&#10;中度可信度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45"/>
          <a:stretch>
            <a:fillRect/>
          </a:stretch>
        </p:blipFill>
        <p:spPr>
          <a:xfrm>
            <a:off x="7947008" y="2112986"/>
            <a:ext cx="2184219" cy="11930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97947" y="277946"/>
            <a:ext cx="3934982" cy="572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课 学习活动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80791" y="1789430"/>
            <a:ext cx="10320644" cy="3279140"/>
            <a:chOff x="2340324" y="1789430"/>
            <a:chExt cx="10320644" cy="3279140"/>
          </a:xfrm>
        </p:grpSpPr>
        <p:grpSp>
          <p:nvGrpSpPr>
            <p:cNvPr id="4" name="组合 3"/>
            <p:cNvGrpSpPr/>
            <p:nvPr/>
          </p:nvGrpSpPr>
          <p:grpSpPr>
            <a:xfrm>
              <a:off x="6440261" y="1902330"/>
              <a:ext cx="6220707" cy="540000"/>
              <a:chOff x="991988" y="2188583"/>
              <a:chExt cx="6220707" cy="540000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996173" y="2188583"/>
                <a:ext cx="5766468" cy="540000"/>
                <a:chOff x="1635964" y="1686127"/>
                <a:chExt cx="6424305" cy="601602"/>
              </a:xfrm>
            </p:grpSpPr>
            <p:sp>
              <p:nvSpPr>
                <p:cNvPr id="48" name="圆角矩形 18"/>
                <p:cNvSpPr/>
                <p:nvPr/>
              </p:nvSpPr>
              <p:spPr>
                <a:xfrm>
                  <a:off x="1852333" y="1729911"/>
                  <a:ext cx="6207936" cy="528105"/>
                </a:xfrm>
                <a:prstGeom prst="roundRect">
                  <a:avLst/>
                </a:prstGeom>
                <a:solidFill>
                  <a:srgbClr val="01431D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 rot="18614181">
                  <a:off x="1635965" y="1686126"/>
                  <a:ext cx="601602" cy="601603"/>
                </a:xfrm>
                <a:prstGeom prst="rect">
                  <a:avLst/>
                </a:prstGeom>
                <a:solidFill>
                  <a:srgbClr val="01621F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7" name="文本框 46"/>
              <p:cNvSpPr txBox="1"/>
              <p:nvPr/>
            </p:nvSpPr>
            <p:spPr>
              <a:xfrm>
                <a:off x="991988" y="2199470"/>
                <a:ext cx="62207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一   </a:t>
                </a:r>
                <a:r>
                  <a:rPr lang="zh-CN" altLang="en-US" sz="2800" dirty="0">
                    <a:solidFill>
                      <a:prstClr val="white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用数学算式求解鸡兔同笼问题</a:t>
                </a:r>
                <a:endParaRPr lang="zh-CN" altLang="en-US" sz="2400" dirty="0">
                  <a:solidFill>
                    <a:prstClr val="white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6444445" y="4368803"/>
              <a:ext cx="5952204" cy="540000"/>
              <a:chOff x="996172" y="4633625"/>
              <a:chExt cx="5952204" cy="540000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996172" y="4633625"/>
                <a:ext cx="5766466" cy="540000"/>
                <a:chOff x="1635964" y="1686127"/>
                <a:chExt cx="6424306" cy="601602"/>
              </a:xfrm>
            </p:grpSpPr>
            <p:sp>
              <p:nvSpPr>
                <p:cNvPr id="44" name="圆角矩形 23"/>
                <p:cNvSpPr/>
                <p:nvPr/>
              </p:nvSpPr>
              <p:spPr>
                <a:xfrm>
                  <a:off x="1852332" y="1729911"/>
                  <a:ext cx="6207938" cy="528105"/>
                </a:xfrm>
                <a:prstGeom prst="roundRect">
                  <a:avLst/>
                </a:prstGeom>
                <a:solidFill>
                  <a:srgbClr val="711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 rot="18614181">
                  <a:off x="1635965" y="1686126"/>
                  <a:ext cx="601602" cy="601603"/>
                </a:xfrm>
                <a:prstGeom prst="rect">
                  <a:avLst/>
                </a:prstGeom>
                <a:solidFill>
                  <a:srgbClr val="AF0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文本框 42"/>
              <p:cNvSpPr txBox="1"/>
              <p:nvPr/>
            </p:nvSpPr>
            <p:spPr>
              <a:xfrm>
                <a:off x="999131" y="4637227"/>
                <a:ext cx="59492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三   </a:t>
                </a:r>
                <a:r>
                  <a:rPr lang="zh-CN" altLang="en-US" sz="2800" dirty="0">
                    <a:solidFill>
                      <a:prstClr val="white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编程验证鸡兔同笼问题</a:t>
                </a:r>
                <a:endParaRPr lang="zh-CN" altLang="en-US" sz="2800" dirty="0">
                  <a:solidFill>
                    <a:prstClr val="white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6433117" y="3159000"/>
              <a:ext cx="6220707" cy="540000"/>
              <a:chOff x="984844" y="3505024"/>
              <a:chExt cx="6220707" cy="540000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996172" y="3505024"/>
                <a:ext cx="5766466" cy="540000"/>
                <a:chOff x="1635964" y="1686127"/>
                <a:chExt cx="6424306" cy="601602"/>
              </a:xfrm>
            </p:grpSpPr>
            <p:sp>
              <p:nvSpPr>
                <p:cNvPr id="40" name="圆角矩形 28"/>
                <p:cNvSpPr/>
                <p:nvPr/>
              </p:nvSpPr>
              <p:spPr>
                <a:xfrm>
                  <a:off x="1852331" y="1729911"/>
                  <a:ext cx="6207939" cy="528105"/>
                </a:xfrm>
                <a:prstGeom prst="roundRect">
                  <a:avLst/>
                </a:prstGeom>
                <a:solidFill>
                  <a:srgbClr val="014E6A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 rot="18614181">
                  <a:off x="1635965" y="1686126"/>
                  <a:ext cx="601602" cy="601603"/>
                </a:xfrm>
                <a:prstGeom prst="rect">
                  <a:avLst/>
                </a:prstGeom>
                <a:solidFill>
                  <a:srgbClr val="1784AD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9" name="文本框 38"/>
              <p:cNvSpPr txBox="1"/>
              <p:nvPr/>
            </p:nvSpPr>
            <p:spPr>
              <a:xfrm>
                <a:off x="984844" y="3520073"/>
                <a:ext cx="62207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二   </a:t>
                </a:r>
                <a:r>
                  <a:rPr lang="zh-CN" altLang="en-US" sz="2800" dirty="0">
                    <a:solidFill>
                      <a:prstClr val="white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用枚举法求解鸡兔同笼问题</a:t>
                </a:r>
                <a:endParaRPr lang="zh-CN" altLang="en-US" sz="2800" dirty="0">
                  <a:solidFill>
                    <a:prstClr val="white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8" name="椭圆 17"/>
            <p:cNvSpPr/>
            <p:nvPr>
              <p:custDataLst>
                <p:tags r:id="rId1"/>
              </p:custDataLst>
            </p:nvPr>
          </p:nvSpPr>
          <p:spPr>
            <a:xfrm>
              <a:off x="2340324" y="1789430"/>
              <a:ext cx="3279140" cy="3279140"/>
            </a:xfrm>
            <a:prstGeom prst="ellipse">
              <a:avLst/>
            </a:prstGeom>
            <a:noFill/>
            <a:ln>
              <a:gradFill>
                <a:gsLst>
                  <a:gs pos="17000">
                    <a:srgbClr val="376FFF">
                      <a:alpha val="0"/>
                    </a:srgbClr>
                  </a:gs>
                  <a:gs pos="0">
                    <a:srgbClr val="376FFF">
                      <a:lumMod val="60000"/>
                      <a:lumOff val="40000"/>
                    </a:srgbClr>
                  </a:gs>
                </a:gsLst>
                <a:lin ang="10800000" scaled="1"/>
              </a:gradFill>
            </a:ln>
          </p:spPr>
          <p:style>
            <a:lnRef idx="2">
              <a:srgbClr val="376FFF">
                <a:shade val="50000"/>
              </a:srgbClr>
            </a:lnRef>
            <a:fillRef idx="1">
              <a:srgbClr val="376FFF"/>
            </a:fillRef>
            <a:effectRef idx="0">
              <a:srgbClr val="376FFF"/>
            </a:effectRef>
            <a:fontRef idx="minor">
              <a:srgbClr val="FFFFFF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rgbClr val="FFFFFF"/>
                  </a:solidFill>
                </a:defRPr>
              </a:defPPr>
              <a:lvl1pPr marL="0" algn="l" defTabSz="1828800" rtl="0" eaLnBrk="1" latinLnBrk="0" hangingPunct="1">
                <a:defRPr sz="3600" kern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9pPr>
            </a:lstStyle>
            <a:p>
              <a:pPr lvl="0" algn="ctr">
                <a:buClrTx/>
                <a:buSzTx/>
                <a:buFontTx/>
              </a:pPr>
              <a:endParaRPr lang="zh-CN" altLang="en-US" sz="1600" dirty="0">
                <a:ea typeface="黑体" panose="02010609060101010101" pitchFamily="49" charset="-122"/>
                <a:cs typeface="江城圆体 400W" panose="020B0500000000000000" charset="-122"/>
                <a:sym typeface="微软雅黑" panose="020B0503020204020204" charset="-122"/>
              </a:endParaRPr>
            </a:p>
          </p:txBody>
        </p:sp>
        <p:sp>
          <p:nvSpPr>
            <p:cNvPr id="19" name="椭圆 18"/>
            <p:cNvSpPr/>
            <p:nvPr>
              <p:custDataLst>
                <p:tags r:id="rId2"/>
              </p:custDataLst>
            </p:nvPr>
          </p:nvSpPr>
          <p:spPr>
            <a:xfrm>
              <a:off x="5336254" y="4248785"/>
              <a:ext cx="81280" cy="81280"/>
            </a:xfrm>
            <a:prstGeom prst="ellipse">
              <a:avLst/>
            </a:prstGeom>
            <a:solidFill>
              <a:srgbClr val="0080CD"/>
            </a:solidFill>
            <a:ln>
              <a:noFill/>
            </a:ln>
            <a:effectLst/>
          </p:spPr>
          <p:style>
            <a:lnRef idx="2">
              <a:srgbClr val="376FFF">
                <a:shade val="50000"/>
              </a:srgbClr>
            </a:lnRef>
            <a:fillRef idx="1">
              <a:srgbClr val="376FFF"/>
            </a:fillRef>
            <a:effectRef idx="0">
              <a:srgbClr val="376FFF"/>
            </a:effectRef>
            <a:fontRef idx="minor">
              <a:srgbClr val="FFFFFF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cs typeface="江城圆体 400W" panose="020B0500000000000000" charset="-122"/>
                <a:sym typeface="微软雅黑" panose="020B0503020204020204" charset="-122"/>
              </a:endParaRPr>
            </a:p>
          </p:txBody>
        </p:sp>
        <p:sp>
          <p:nvSpPr>
            <p:cNvPr id="20" name="椭圆 19"/>
            <p:cNvSpPr/>
            <p:nvPr>
              <p:custDataLst>
                <p:tags r:id="rId3"/>
              </p:custDataLst>
            </p:nvPr>
          </p:nvSpPr>
          <p:spPr>
            <a:xfrm>
              <a:off x="5336254" y="2538095"/>
              <a:ext cx="81280" cy="81280"/>
            </a:xfrm>
            <a:prstGeom prst="ellipse">
              <a:avLst/>
            </a:prstGeom>
            <a:solidFill>
              <a:srgbClr val="0080CD"/>
            </a:solidFill>
            <a:ln>
              <a:noFill/>
            </a:ln>
            <a:effectLst/>
          </p:spPr>
          <p:style>
            <a:lnRef idx="2">
              <a:srgbClr val="376FFF">
                <a:shade val="50000"/>
              </a:srgbClr>
            </a:lnRef>
            <a:fillRef idx="1">
              <a:srgbClr val="376FFF"/>
            </a:fillRef>
            <a:effectRef idx="0">
              <a:srgbClr val="376FFF"/>
            </a:effectRef>
            <a:fontRef idx="minor">
              <a:srgbClr val="FFFFFF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cs typeface="江城圆体 400W" panose="020B0500000000000000" charset="-122"/>
                <a:sym typeface="微软雅黑" panose="020B0503020204020204" charset="-122"/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4"/>
              </p:custDataLst>
            </p:nvPr>
          </p:nvSpPr>
          <p:spPr>
            <a:xfrm>
              <a:off x="2489549" y="1938655"/>
              <a:ext cx="2980690" cy="2980690"/>
            </a:xfrm>
            <a:prstGeom prst="ellipse">
              <a:avLst/>
            </a:prstGeom>
            <a:solidFill>
              <a:srgbClr val="FFFBEA">
                <a:alpha val="10000"/>
              </a:srgbClr>
            </a:solidFill>
            <a:ln>
              <a:noFill/>
            </a:ln>
          </p:spPr>
          <p:style>
            <a:lnRef idx="2">
              <a:srgbClr val="376FFF">
                <a:shade val="50000"/>
              </a:srgbClr>
            </a:lnRef>
            <a:fillRef idx="1">
              <a:srgbClr val="376FFF"/>
            </a:fillRef>
            <a:effectRef idx="0">
              <a:srgbClr val="376FFF"/>
            </a:effectRef>
            <a:fontRef idx="minor">
              <a:srgbClr val="FFFFFF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微软雅黑" panose="020B0503020204020204" charset="-122"/>
              </a:endParaRPr>
            </a:p>
          </p:txBody>
        </p:sp>
        <p:sp>
          <p:nvSpPr>
            <p:cNvPr id="28" name="椭圆 27"/>
            <p:cNvSpPr/>
            <p:nvPr>
              <p:custDataLst>
                <p:tags r:id="rId5"/>
              </p:custDataLst>
            </p:nvPr>
          </p:nvSpPr>
          <p:spPr>
            <a:xfrm>
              <a:off x="2633059" y="2082165"/>
              <a:ext cx="2693035" cy="2693035"/>
            </a:xfrm>
            <a:prstGeom prst="ellipse">
              <a:avLst/>
            </a:prstGeom>
            <a:solidFill>
              <a:srgbClr val="D3E8C6">
                <a:alpha val="14902"/>
              </a:srgbClr>
            </a:solidFill>
            <a:ln>
              <a:noFill/>
            </a:ln>
          </p:spPr>
          <p:style>
            <a:lnRef idx="2">
              <a:srgbClr val="376FFF">
                <a:shade val="50000"/>
              </a:srgbClr>
            </a:lnRef>
            <a:fillRef idx="1">
              <a:srgbClr val="376FFF"/>
            </a:fillRef>
            <a:effectRef idx="0">
              <a:srgbClr val="376FFF"/>
            </a:effectRef>
            <a:fontRef idx="minor">
              <a:srgbClr val="FFFFFF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微软雅黑" panose="020B0503020204020204" charset="-122"/>
              </a:endParaRPr>
            </a:p>
          </p:txBody>
        </p:sp>
        <p:sp>
          <p:nvSpPr>
            <p:cNvPr id="29" name="椭圆 28"/>
            <p:cNvSpPr/>
            <p:nvPr>
              <p:custDataLst>
                <p:tags r:id="rId6"/>
              </p:custDataLst>
            </p:nvPr>
          </p:nvSpPr>
          <p:spPr>
            <a:xfrm>
              <a:off x="2796254" y="2245360"/>
              <a:ext cx="2367280" cy="2367280"/>
            </a:xfrm>
            <a:prstGeom prst="ellipse">
              <a:avLst/>
            </a:prstGeom>
            <a:solidFill>
              <a:srgbClr val="22AA83">
                <a:alpha val="20000"/>
              </a:srgbClr>
            </a:solidFill>
            <a:ln>
              <a:noFill/>
            </a:ln>
          </p:spPr>
          <p:style>
            <a:lnRef idx="2">
              <a:srgbClr val="376FFF">
                <a:shade val="50000"/>
              </a:srgbClr>
            </a:lnRef>
            <a:fillRef idx="1">
              <a:srgbClr val="376FFF"/>
            </a:fillRef>
            <a:effectRef idx="0">
              <a:srgbClr val="376FFF"/>
            </a:effectRef>
            <a:fontRef idx="minor">
              <a:srgbClr val="FFFFFF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微软雅黑" panose="020B0503020204020204" charset="-122"/>
              </a:endParaRPr>
            </a:p>
          </p:txBody>
        </p:sp>
        <p:sp>
          <p:nvSpPr>
            <p:cNvPr id="30" name="椭圆 29"/>
            <p:cNvSpPr/>
            <p:nvPr>
              <p:custDataLst>
                <p:tags r:id="rId7"/>
              </p:custDataLst>
            </p:nvPr>
          </p:nvSpPr>
          <p:spPr>
            <a:xfrm>
              <a:off x="2955639" y="2404745"/>
              <a:ext cx="2047875" cy="2047875"/>
            </a:xfrm>
            <a:prstGeom prst="ellipse">
              <a:avLst/>
            </a:prstGeom>
            <a:solidFill>
              <a:srgbClr val="22AA83"/>
            </a:solidFill>
            <a:ln>
              <a:noFill/>
            </a:ln>
          </p:spPr>
          <p:style>
            <a:lnRef idx="2">
              <a:srgbClr val="376FFF">
                <a:shade val="50000"/>
              </a:srgbClr>
            </a:lnRef>
            <a:fillRef idx="1">
              <a:srgbClr val="376FFF"/>
            </a:fillRef>
            <a:effectRef idx="0">
              <a:srgbClr val="376FFF"/>
            </a:effectRef>
            <a:fontRef idx="minor">
              <a:srgbClr val="FFFFFF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sym typeface="微软雅黑" panose="020B0503020204020204" charset="-122"/>
              </a:endParaRPr>
            </a:p>
          </p:txBody>
        </p:sp>
        <p:sp>
          <p:nvSpPr>
            <p:cNvPr id="32" name="椭圆 31"/>
            <p:cNvSpPr/>
            <p:nvPr>
              <p:custDataLst>
                <p:tags r:id="rId8"/>
              </p:custDataLst>
            </p:nvPr>
          </p:nvSpPr>
          <p:spPr>
            <a:xfrm>
              <a:off x="5581999" y="3388360"/>
              <a:ext cx="81280" cy="81280"/>
            </a:xfrm>
            <a:prstGeom prst="ellipse">
              <a:avLst/>
            </a:prstGeom>
            <a:solidFill>
              <a:srgbClr val="0080CD"/>
            </a:solidFill>
            <a:ln>
              <a:noFill/>
            </a:ln>
            <a:effectLst/>
          </p:spPr>
          <p:style>
            <a:lnRef idx="2">
              <a:srgbClr val="376FFF">
                <a:shade val="50000"/>
              </a:srgbClr>
            </a:lnRef>
            <a:fillRef idx="1">
              <a:srgbClr val="376FFF"/>
            </a:fillRef>
            <a:effectRef idx="0">
              <a:srgbClr val="376FFF"/>
            </a:effectRef>
            <a:fontRef idx="minor">
              <a:srgbClr val="FFFFFF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cs typeface="江城圆体 400W" panose="020B0500000000000000" charset="-122"/>
                <a:sym typeface="微软雅黑" panose="020B0503020204020204" charset="-122"/>
              </a:endParaRPr>
            </a:p>
          </p:txBody>
        </p:sp>
        <p:pic>
          <p:nvPicPr>
            <p:cNvPr id="36" name="图片 24" descr="3b32313538303430353b5b664e60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24760" y="2663825"/>
              <a:ext cx="856615" cy="856615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>
              <p:custDataLst>
                <p:tags r:id="rId12"/>
              </p:custDataLst>
            </p:nvPr>
          </p:nvSpPr>
          <p:spPr>
            <a:xfrm>
              <a:off x="3279094" y="3640389"/>
              <a:ext cx="13702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学习活动</a:t>
              </a:r>
              <a:endParaRPr lang="zh-CN" altLang="en-US" sz="2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889510" y="1010330"/>
            <a:ext cx="6598043" cy="806630"/>
            <a:chOff x="2796635" y="1464889"/>
            <a:chExt cx="6598043" cy="80663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407898" y="2083950"/>
              <a:ext cx="5986780" cy="0"/>
            </a:xfrm>
            <a:prstGeom prst="line">
              <a:avLst/>
            </a:prstGeom>
            <a:ln w="12700">
              <a:solidFill>
                <a:srgbClr val="0143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2796635" y="1801906"/>
              <a:ext cx="445481" cy="469613"/>
              <a:chOff x="2121873" y="1511588"/>
              <a:chExt cx="445481" cy="469613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121873" y="1511588"/>
                <a:ext cx="363415" cy="363415"/>
              </a:xfrm>
              <a:prstGeom prst="rect">
                <a:avLst/>
              </a:prstGeom>
              <a:solidFill>
                <a:srgbClr val="0143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321171" y="1735018"/>
                <a:ext cx="246183" cy="246183"/>
              </a:xfrm>
              <a:prstGeom prst="rect">
                <a:avLst/>
              </a:prstGeom>
              <a:solidFill>
                <a:srgbClr val="016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3359347" y="1464889"/>
              <a:ext cx="59500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一、用数学算式求解鸡兔同笼问题</a:t>
              </a:r>
              <a:endParaRPr lang="zh-CN" altLang="en-US" sz="3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文本占位符 3"/>
          <p:cNvSpPr txBox="1"/>
          <p:nvPr/>
        </p:nvSpPr>
        <p:spPr>
          <a:xfrm>
            <a:off x="2446229" y="2449119"/>
            <a:ext cx="7408436" cy="14093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为了便于理解，我们先把原问题的数量减少为：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80CD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今有鸡兔同笼，上有</a:t>
            </a:r>
            <a:r>
              <a:rPr lang="en-US" altLang="zh-CN" sz="2400" dirty="0">
                <a:solidFill>
                  <a:srgbClr val="0080CD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solidFill>
                  <a:srgbClr val="0080CD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头，下有</a:t>
            </a:r>
            <a:r>
              <a:rPr lang="en-US" altLang="zh-CN" sz="2400" dirty="0">
                <a:solidFill>
                  <a:srgbClr val="0080CD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18</a:t>
            </a:r>
            <a:r>
              <a:rPr lang="zh-CN" altLang="en-US" sz="2400" dirty="0">
                <a:solidFill>
                  <a:srgbClr val="0080CD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足，问鸡兔各几何？</a:t>
            </a:r>
            <a:endParaRPr lang="zh-CN" altLang="en-US" sz="2400" dirty="0">
              <a:solidFill>
                <a:srgbClr val="0080CD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569997" y="4050893"/>
            <a:ext cx="6924734" cy="1798247"/>
            <a:chOff x="1904677" y="3289691"/>
            <a:chExt cx="6924734" cy="1798247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1904677" y="4472206"/>
              <a:ext cx="249314" cy="54761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2224190" y="4546023"/>
              <a:ext cx="108012" cy="4302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455050" y="4515767"/>
              <a:ext cx="73817" cy="5040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2547321" y="4384876"/>
              <a:ext cx="356422" cy="6840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3310347" y="4521335"/>
              <a:ext cx="249314" cy="54761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3629860" y="4595152"/>
              <a:ext cx="108012" cy="4302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3871756" y="4534753"/>
              <a:ext cx="73817" cy="5040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964027" y="4403862"/>
              <a:ext cx="356422" cy="6840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4738089" y="4472206"/>
              <a:ext cx="249314" cy="54761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5057602" y="4546023"/>
              <a:ext cx="108012" cy="4302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5288462" y="4515767"/>
              <a:ext cx="73817" cy="5040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5380733" y="4384876"/>
              <a:ext cx="356422" cy="6840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1987902" y="3295647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158440" y="3289691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314589" y="3306956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485127" y="3306956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6670973" y="3295647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7932195" y="3295647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/>
            <p:nvPr/>
          </p:nvCxnSpPr>
          <p:spPr>
            <a:xfrm flipH="1">
              <a:off x="6354174" y="4472206"/>
              <a:ext cx="249314" cy="54761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6673687" y="4546023"/>
              <a:ext cx="108012" cy="4302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904547" y="4515767"/>
              <a:ext cx="73817" cy="5040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996818" y="4384876"/>
              <a:ext cx="356422" cy="6840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7830345" y="4472206"/>
              <a:ext cx="249314" cy="54761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8472989" y="4384876"/>
              <a:ext cx="356422" cy="6840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2446229" y="2009431"/>
            <a:ext cx="2222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缩小问题规模</a:t>
            </a:r>
            <a:endParaRPr lang="zh-CN" altLang="en-US" sz="2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副标题 2"/>
          <p:cNvSpPr txBox="1"/>
          <p:nvPr/>
        </p:nvSpPr>
        <p:spPr>
          <a:xfrm>
            <a:off x="97947" y="277946"/>
            <a:ext cx="3934982" cy="572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课 学习活动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2"/>
          <p:cNvSpPr txBox="1"/>
          <p:nvPr/>
        </p:nvSpPr>
        <p:spPr>
          <a:xfrm>
            <a:off x="2459558" y="1960253"/>
            <a:ext cx="5157470" cy="486410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rgbClr val="0080CD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方法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：假设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6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只全部是兔。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6" name="文本占位符 3"/>
          <p:cNvSpPr txBox="1"/>
          <p:nvPr/>
        </p:nvSpPr>
        <p:spPr>
          <a:xfrm>
            <a:off x="1910228" y="2444766"/>
            <a:ext cx="9210562" cy="9823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　　如果全部是兔，那么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6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只兔一共有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24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只脚，实际上只有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18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只脚，于是需要减少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6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只脚，即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24 – 18 = 6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。这样，自然就是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3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只兔和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3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只鸡。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endParaRPr lang="zh-CN" altLang="en-US" sz="22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606013" y="5247646"/>
            <a:ext cx="21343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减少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只脚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2343368" y="5746228"/>
            <a:ext cx="787630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鸡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：（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6×4 – 18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÷2 = 3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（只）    兔：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6 – 3 = 3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（只）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pSp>
        <p:nvGrpSpPr>
          <p:cNvPr id="300" name="组合 299"/>
          <p:cNvGrpSpPr/>
          <p:nvPr/>
        </p:nvGrpSpPr>
        <p:grpSpPr>
          <a:xfrm>
            <a:off x="2262184" y="3569704"/>
            <a:ext cx="7088678" cy="2033917"/>
            <a:chOff x="1162991" y="3048540"/>
            <a:chExt cx="8183217" cy="2545892"/>
          </a:xfrm>
        </p:grpSpPr>
        <p:grpSp>
          <p:nvGrpSpPr>
            <p:cNvPr id="301" name="组合 300"/>
            <p:cNvGrpSpPr/>
            <p:nvPr/>
          </p:nvGrpSpPr>
          <p:grpSpPr>
            <a:xfrm>
              <a:off x="1758204" y="4366964"/>
              <a:ext cx="6887789" cy="1227468"/>
              <a:chOff x="1480954" y="4270139"/>
              <a:chExt cx="7965564" cy="1540740"/>
            </a:xfrm>
          </p:grpSpPr>
          <p:sp>
            <p:nvSpPr>
              <p:cNvPr id="335" name="椭圆 334"/>
              <p:cNvSpPr/>
              <p:nvPr/>
            </p:nvSpPr>
            <p:spPr>
              <a:xfrm>
                <a:off x="1656451" y="4300385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6" name="直接连接符 335"/>
              <p:cNvCxnSpPr>
                <a:stCxn id="335" idx="3"/>
              </p:cNvCxnSpPr>
              <p:nvPr/>
            </p:nvCxnSpPr>
            <p:spPr>
              <a:xfrm flipH="1">
                <a:off x="1480954" y="4730624"/>
                <a:ext cx="249314" cy="547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直接连接符 336"/>
              <p:cNvCxnSpPr>
                <a:stCxn id="335" idx="4"/>
              </p:cNvCxnSpPr>
              <p:nvPr/>
            </p:nvCxnSpPr>
            <p:spPr>
              <a:xfrm flipH="1">
                <a:off x="1800467" y="4804441"/>
                <a:ext cx="108012" cy="4302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接连接符 337"/>
              <p:cNvCxnSpPr/>
              <p:nvPr/>
            </p:nvCxnSpPr>
            <p:spPr>
              <a:xfrm>
                <a:off x="2031327" y="4774185"/>
                <a:ext cx="73817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直接连接符 338"/>
              <p:cNvCxnSpPr/>
              <p:nvPr/>
            </p:nvCxnSpPr>
            <p:spPr>
              <a:xfrm>
                <a:off x="2123598" y="4643294"/>
                <a:ext cx="356422" cy="6840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0" name="椭圆 339"/>
              <p:cNvSpPr/>
              <p:nvPr/>
            </p:nvSpPr>
            <p:spPr>
              <a:xfrm>
                <a:off x="3073157" y="4319371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1" name="直接连接符 340"/>
              <p:cNvCxnSpPr>
                <a:stCxn id="340" idx="3"/>
              </p:cNvCxnSpPr>
              <p:nvPr/>
            </p:nvCxnSpPr>
            <p:spPr>
              <a:xfrm flipH="1">
                <a:off x="2897660" y="4749610"/>
                <a:ext cx="249314" cy="547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接连接符 341"/>
              <p:cNvCxnSpPr>
                <a:stCxn id="340" idx="4"/>
              </p:cNvCxnSpPr>
              <p:nvPr/>
            </p:nvCxnSpPr>
            <p:spPr>
              <a:xfrm flipH="1">
                <a:off x="3217173" y="4823427"/>
                <a:ext cx="108012" cy="4302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直接连接符 342"/>
              <p:cNvCxnSpPr/>
              <p:nvPr/>
            </p:nvCxnSpPr>
            <p:spPr>
              <a:xfrm>
                <a:off x="3448033" y="4793171"/>
                <a:ext cx="73817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接连接符 343"/>
              <p:cNvCxnSpPr/>
              <p:nvPr/>
            </p:nvCxnSpPr>
            <p:spPr>
              <a:xfrm>
                <a:off x="3540304" y="4662280"/>
                <a:ext cx="356422" cy="6840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5" name="椭圆 344"/>
              <p:cNvSpPr/>
              <p:nvPr/>
            </p:nvSpPr>
            <p:spPr>
              <a:xfrm>
                <a:off x="4489863" y="4300385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6" name="直接连接符 345"/>
              <p:cNvCxnSpPr>
                <a:stCxn id="345" idx="3"/>
              </p:cNvCxnSpPr>
              <p:nvPr/>
            </p:nvCxnSpPr>
            <p:spPr>
              <a:xfrm flipH="1">
                <a:off x="4314366" y="4730624"/>
                <a:ext cx="249314" cy="547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直接连接符 346"/>
              <p:cNvCxnSpPr>
                <a:stCxn id="345" idx="4"/>
              </p:cNvCxnSpPr>
              <p:nvPr/>
            </p:nvCxnSpPr>
            <p:spPr>
              <a:xfrm flipH="1">
                <a:off x="4633879" y="4804441"/>
                <a:ext cx="108012" cy="4302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接连接符 347"/>
              <p:cNvCxnSpPr/>
              <p:nvPr/>
            </p:nvCxnSpPr>
            <p:spPr>
              <a:xfrm>
                <a:off x="4864739" y="4774185"/>
                <a:ext cx="73817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直接连接符 348"/>
              <p:cNvCxnSpPr/>
              <p:nvPr/>
            </p:nvCxnSpPr>
            <p:spPr>
              <a:xfrm>
                <a:off x="4957010" y="4643294"/>
                <a:ext cx="356422" cy="6840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0" name="椭圆 349"/>
              <p:cNvSpPr/>
              <p:nvPr/>
            </p:nvSpPr>
            <p:spPr>
              <a:xfrm>
                <a:off x="5829471" y="4274003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1" name="直接连接符 350"/>
              <p:cNvCxnSpPr>
                <a:stCxn id="350" idx="3"/>
              </p:cNvCxnSpPr>
              <p:nvPr/>
            </p:nvCxnSpPr>
            <p:spPr>
              <a:xfrm flipH="1">
                <a:off x="5653974" y="4704242"/>
                <a:ext cx="249314" cy="547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直接连接符 351"/>
              <p:cNvCxnSpPr/>
              <p:nvPr/>
            </p:nvCxnSpPr>
            <p:spPr>
              <a:xfrm flipH="1">
                <a:off x="6088970" y="5337079"/>
                <a:ext cx="108012" cy="43023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直接连接符 352"/>
              <p:cNvCxnSpPr/>
              <p:nvPr/>
            </p:nvCxnSpPr>
            <p:spPr>
              <a:xfrm>
                <a:off x="6319830" y="5306823"/>
                <a:ext cx="73817" cy="50405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直接连接符 353"/>
              <p:cNvCxnSpPr/>
              <p:nvPr/>
            </p:nvCxnSpPr>
            <p:spPr>
              <a:xfrm>
                <a:off x="6296617" y="4662280"/>
                <a:ext cx="356422" cy="6840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5" name="椭圆 354"/>
              <p:cNvSpPr/>
              <p:nvPr/>
            </p:nvSpPr>
            <p:spPr>
              <a:xfrm>
                <a:off x="7231942" y="4270139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6" name="直接连接符 355"/>
              <p:cNvCxnSpPr>
                <a:stCxn id="355" idx="3"/>
              </p:cNvCxnSpPr>
              <p:nvPr/>
            </p:nvCxnSpPr>
            <p:spPr>
              <a:xfrm flipH="1">
                <a:off x="7056445" y="4700378"/>
                <a:ext cx="249314" cy="5476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直接连接符 356"/>
              <p:cNvCxnSpPr/>
              <p:nvPr/>
            </p:nvCxnSpPr>
            <p:spPr>
              <a:xfrm flipH="1">
                <a:off x="7354657" y="5324675"/>
                <a:ext cx="108012" cy="43023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直接连接符 357"/>
              <p:cNvCxnSpPr/>
              <p:nvPr/>
            </p:nvCxnSpPr>
            <p:spPr>
              <a:xfrm>
                <a:off x="7585517" y="5294419"/>
                <a:ext cx="73817" cy="50405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直接连接符 358"/>
              <p:cNvCxnSpPr/>
              <p:nvPr/>
            </p:nvCxnSpPr>
            <p:spPr>
              <a:xfrm>
                <a:off x="7673390" y="4643294"/>
                <a:ext cx="356422" cy="6840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0" name="椭圆 359"/>
              <p:cNvSpPr/>
              <p:nvPr/>
            </p:nvSpPr>
            <p:spPr>
              <a:xfrm>
                <a:off x="8635799" y="4274003"/>
                <a:ext cx="504056" cy="50405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61" name="直接连接符 360"/>
              <p:cNvCxnSpPr>
                <a:stCxn id="360" idx="3"/>
              </p:cNvCxnSpPr>
              <p:nvPr/>
            </p:nvCxnSpPr>
            <p:spPr>
              <a:xfrm flipH="1">
                <a:off x="8460301" y="4704242"/>
                <a:ext cx="249314" cy="5476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直接连接符 361"/>
              <p:cNvCxnSpPr/>
              <p:nvPr/>
            </p:nvCxnSpPr>
            <p:spPr>
              <a:xfrm flipH="1">
                <a:off x="8798552" y="5290999"/>
                <a:ext cx="108012" cy="43023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直接连接符 362"/>
              <p:cNvCxnSpPr/>
              <p:nvPr/>
            </p:nvCxnSpPr>
            <p:spPr>
              <a:xfrm>
                <a:off x="9029412" y="5260743"/>
                <a:ext cx="73817" cy="50405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直接连接符 363"/>
              <p:cNvCxnSpPr/>
              <p:nvPr/>
            </p:nvCxnSpPr>
            <p:spPr>
              <a:xfrm>
                <a:off x="9090096" y="4662280"/>
                <a:ext cx="356422" cy="6840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组合 301"/>
            <p:cNvGrpSpPr/>
            <p:nvPr/>
          </p:nvGrpSpPr>
          <p:grpSpPr>
            <a:xfrm>
              <a:off x="1646611" y="3048540"/>
              <a:ext cx="3313928" cy="833299"/>
              <a:chOff x="1646611" y="3048540"/>
              <a:chExt cx="3313928" cy="833299"/>
            </a:xfrm>
          </p:grpSpPr>
          <p:sp>
            <p:nvSpPr>
              <p:cNvPr id="320" name="椭圆 319"/>
              <p:cNvSpPr/>
              <p:nvPr/>
            </p:nvSpPr>
            <p:spPr>
              <a:xfrm>
                <a:off x="1798363" y="3048540"/>
                <a:ext cx="435855" cy="401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1" name="直接连接符 320"/>
              <p:cNvCxnSpPr>
                <a:stCxn id="320" idx="3"/>
              </p:cNvCxnSpPr>
              <p:nvPr/>
            </p:nvCxnSpPr>
            <p:spPr>
              <a:xfrm flipH="1">
                <a:off x="1646611" y="3391300"/>
                <a:ext cx="215581" cy="436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接连接符 321"/>
              <p:cNvCxnSpPr>
                <a:stCxn id="320" idx="4"/>
              </p:cNvCxnSpPr>
              <p:nvPr/>
            </p:nvCxnSpPr>
            <p:spPr>
              <a:xfrm flipH="1">
                <a:off x="1922893" y="3450109"/>
                <a:ext cx="93398" cy="3427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直接连接符 322"/>
              <p:cNvCxnSpPr/>
              <p:nvPr/>
            </p:nvCxnSpPr>
            <p:spPr>
              <a:xfrm>
                <a:off x="2122516" y="3426004"/>
                <a:ext cx="63829" cy="4015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直接连接符 323"/>
              <p:cNvCxnSpPr/>
              <p:nvPr/>
            </p:nvCxnSpPr>
            <p:spPr>
              <a:xfrm>
                <a:off x="2202303" y="3321727"/>
                <a:ext cx="308197" cy="5449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椭圆 324"/>
              <p:cNvSpPr/>
              <p:nvPr/>
            </p:nvSpPr>
            <p:spPr>
              <a:xfrm>
                <a:off x="3023382" y="3063666"/>
                <a:ext cx="435855" cy="401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6" name="直接连接符 325"/>
              <p:cNvCxnSpPr>
                <a:stCxn id="325" idx="3"/>
              </p:cNvCxnSpPr>
              <p:nvPr/>
            </p:nvCxnSpPr>
            <p:spPr>
              <a:xfrm flipH="1">
                <a:off x="2871631" y="3406426"/>
                <a:ext cx="215581" cy="436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接连接符 326"/>
              <p:cNvCxnSpPr>
                <a:stCxn id="325" idx="4"/>
              </p:cNvCxnSpPr>
              <p:nvPr/>
            </p:nvCxnSpPr>
            <p:spPr>
              <a:xfrm flipH="1">
                <a:off x="3147912" y="3465234"/>
                <a:ext cx="93398" cy="3427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直接连接符 327"/>
              <p:cNvCxnSpPr/>
              <p:nvPr/>
            </p:nvCxnSpPr>
            <p:spPr>
              <a:xfrm>
                <a:off x="3347536" y="3441130"/>
                <a:ext cx="63829" cy="4015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直接连接符 328"/>
              <p:cNvCxnSpPr/>
              <p:nvPr/>
            </p:nvCxnSpPr>
            <p:spPr>
              <a:xfrm>
                <a:off x="3427322" y="3336853"/>
                <a:ext cx="308197" cy="5449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0" name="椭圆 329"/>
              <p:cNvSpPr/>
              <p:nvPr/>
            </p:nvSpPr>
            <p:spPr>
              <a:xfrm>
                <a:off x="4248402" y="3048540"/>
                <a:ext cx="435855" cy="401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1" name="直接连接符 330"/>
              <p:cNvCxnSpPr>
                <a:stCxn id="330" idx="3"/>
              </p:cNvCxnSpPr>
              <p:nvPr/>
            </p:nvCxnSpPr>
            <p:spPr>
              <a:xfrm flipH="1">
                <a:off x="4096650" y="3391300"/>
                <a:ext cx="215581" cy="436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接连接符 331"/>
              <p:cNvCxnSpPr>
                <a:stCxn id="330" idx="4"/>
              </p:cNvCxnSpPr>
              <p:nvPr/>
            </p:nvCxnSpPr>
            <p:spPr>
              <a:xfrm flipH="1">
                <a:off x="4372932" y="3450109"/>
                <a:ext cx="93398" cy="3427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直接连接符 332"/>
              <p:cNvCxnSpPr/>
              <p:nvPr/>
            </p:nvCxnSpPr>
            <p:spPr>
              <a:xfrm>
                <a:off x="4572555" y="3426004"/>
                <a:ext cx="63829" cy="4015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直接连接符 333"/>
              <p:cNvCxnSpPr/>
              <p:nvPr/>
            </p:nvCxnSpPr>
            <p:spPr>
              <a:xfrm>
                <a:off x="4652342" y="3321727"/>
                <a:ext cx="308197" cy="5449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3" name="组合 302"/>
            <p:cNvGrpSpPr/>
            <p:nvPr/>
          </p:nvGrpSpPr>
          <p:grpSpPr>
            <a:xfrm>
              <a:off x="5332065" y="3054520"/>
              <a:ext cx="3313928" cy="833299"/>
              <a:chOff x="1646611" y="3048540"/>
              <a:chExt cx="3313928" cy="833299"/>
            </a:xfrm>
          </p:grpSpPr>
          <p:sp>
            <p:nvSpPr>
              <p:cNvPr id="305" name="椭圆 304"/>
              <p:cNvSpPr/>
              <p:nvPr/>
            </p:nvSpPr>
            <p:spPr>
              <a:xfrm>
                <a:off x="1798363" y="3048540"/>
                <a:ext cx="435855" cy="401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6" name="直接连接符 305"/>
              <p:cNvCxnSpPr>
                <a:stCxn id="305" idx="3"/>
              </p:cNvCxnSpPr>
              <p:nvPr/>
            </p:nvCxnSpPr>
            <p:spPr>
              <a:xfrm flipH="1">
                <a:off x="1646611" y="3391300"/>
                <a:ext cx="215581" cy="436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接连接符 306"/>
              <p:cNvCxnSpPr>
                <a:stCxn id="305" idx="4"/>
              </p:cNvCxnSpPr>
              <p:nvPr/>
            </p:nvCxnSpPr>
            <p:spPr>
              <a:xfrm flipH="1">
                <a:off x="1922893" y="3450109"/>
                <a:ext cx="93398" cy="3427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接连接符 307"/>
              <p:cNvCxnSpPr/>
              <p:nvPr/>
            </p:nvCxnSpPr>
            <p:spPr>
              <a:xfrm>
                <a:off x="2122516" y="3426004"/>
                <a:ext cx="63829" cy="4015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接连接符 308"/>
              <p:cNvCxnSpPr/>
              <p:nvPr/>
            </p:nvCxnSpPr>
            <p:spPr>
              <a:xfrm>
                <a:off x="2202303" y="3321727"/>
                <a:ext cx="308197" cy="5449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椭圆 309"/>
              <p:cNvSpPr/>
              <p:nvPr/>
            </p:nvSpPr>
            <p:spPr>
              <a:xfrm>
                <a:off x="3023382" y="3063666"/>
                <a:ext cx="435855" cy="401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1" name="直接连接符 310"/>
              <p:cNvCxnSpPr>
                <a:stCxn id="310" idx="3"/>
              </p:cNvCxnSpPr>
              <p:nvPr/>
            </p:nvCxnSpPr>
            <p:spPr>
              <a:xfrm flipH="1">
                <a:off x="2871631" y="3406426"/>
                <a:ext cx="215581" cy="436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直接连接符 311"/>
              <p:cNvCxnSpPr>
                <a:stCxn id="310" idx="4"/>
              </p:cNvCxnSpPr>
              <p:nvPr/>
            </p:nvCxnSpPr>
            <p:spPr>
              <a:xfrm flipH="1">
                <a:off x="3147912" y="3465234"/>
                <a:ext cx="93398" cy="3427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直接连接符 312"/>
              <p:cNvCxnSpPr/>
              <p:nvPr/>
            </p:nvCxnSpPr>
            <p:spPr>
              <a:xfrm>
                <a:off x="3347536" y="3441130"/>
                <a:ext cx="63829" cy="4015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直接连接符 313"/>
              <p:cNvCxnSpPr/>
              <p:nvPr/>
            </p:nvCxnSpPr>
            <p:spPr>
              <a:xfrm>
                <a:off x="3427322" y="3336853"/>
                <a:ext cx="308197" cy="5449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5" name="椭圆 314"/>
              <p:cNvSpPr/>
              <p:nvPr/>
            </p:nvSpPr>
            <p:spPr>
              <a:xfrm>
                <a:off x="4248402" y="3048540"/>
                <a:ext cx="435855" cy="401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6" name="直接连接符 315"/>
              <p:cNvCxnSpPr>
                <a:stCxn id="315" idx="3"/>
              </p:cNvCxnSpPr>
              <p:nvPr/>
            </p:nvCxnSpPr>
            <p:spPr>
              <a:xfrm flipH="1">
                <a:off x="4096650" y="3391300"/>
                <a:ext cx="215581" cy="436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接连接符 316"/>
              <p:cNvCxnSpPr>
                <a:stCxn id="315" idx="4"/>
              </p:cNvCxnSpPr>
              <p:nvPr/>
            </p:nvCxnSpPr>
            <p:spPr>
              <a:xfrm flipH="1">
                <a:off x="4372932" y="3450109"/>
                <a:ext cx="93398" cy="3427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直接连接符 317"/>
              <p:cNvCxnSpPr/>
              <p:nvPr/>
            </p:nvCxnSpPr>
            <p:spPr>
              <a:xfrm>
                <a:off x="4572555" y="3426004"/>
                <a:ext cx="63829" cy="4015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直接连接符 318"/>
              <p:cNvCxnSpPr/>
              <p:nvPr/>
            </p:nvCxnSpPr>
            <p:spPr>
              <a:xfrm>
                <a:off x="4652342" y="3321727"/>
                <a:ext cx="308197" cy="5449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4" name="直接连接符 303"/>
            <p:cNvCxnSpPr/>
            <p:nvPr/>
          </p:nvCxnSpPr>
          <p:spPr>
            <a:xfrm flipV="1">
              <a:off x="1162991" y="4088296"/>
              <a:ext cx="8183217" cy="79512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30" name="直接箭头连接符 429"/>
          <p:cNvCxnSpPr/>
          <p:nvPr/>
        </p:nvCxnSpPr>
        <p:spPr>
          <a:xfrm flipH="1">
            <a:off x="8626756" y="5518044"/>
            <a:ext cx="979257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889510" y="1010330"/>
            <a:ext cx="6598043" cy="806630"/>
            <a:chOff x="2796635" y="1464889"/>
            <a:chExt cx="6598043" cy="80663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407898" y="2083950"/>
              <a:ext cx="5986780" cy="0"/>
            </a:xfrm>
            <a:prstGeom prst="line">
              <a:avLst/>
            </a:prstGeom>
            <a:ln w="12700">
              <a:solidFill>
                <a:srgbClr val="0143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2796635" y="1801906"/>
              <a:ext cx="445481" cy="469613"/>
              <a:chOff x="2121873" y="1511588"/>
              <a:chExt cx="445481" cy="469613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121873" y="1511588"/>
                <a:ext cx="363415" cy="363415"/>
              </a:xfrm>
              <a:prstGeom prst="rect">
                <a:avLst/>
              </a:prstGeom>
              <a:solidFill>
                <a:srgbClr val="0143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321171" y="1735018"/>
                <a:ext cx="246183" cy="246183"/>
              </a:xfrm>
              <a:prstGeom prst="rect">
                <a:avLst/>
              </a:prstGeom>
              <a:solidFill>
                <a:srgbClr val="016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3359347" y="1464889"/>
              <a:ext cx="59500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一、用数学算式求解鸡兔同笼问题</a:t>
              </a:r>
              <a:endParaRPr lang="zh-CN" altLang="en-US" sz="3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75086" y="1987491"/>
            <a:ext cx="2222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解法分析</a:t>
            </a:r>
            <a:endParaRPr lang="zh-CN" altLang="en-US" sz="2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97947" y="277946"/>
            <a:ext cx="3934982" cy="572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课 学习活动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/>
          <p:nvPr/>
        </p:nvSpPr>
        <p:spPr>
          <a:xfrm>
            <a:off x="2374228" y="1986093"/>
            <a:ext cx="5157470" cy="486410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rgbClr val="0080CD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方法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：假设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6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只全部是鸡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文本占位符 3"/>
          <p:cNvSpPr txBox="1"/>
          <p:nvPr/>
        </p:nvSpPr>
        <p:spPr>
          <a:xfrm>
            <a:off x="1830727" y="2451441"/>
            <a:ext cx="9111251" cy="1014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　　如果全部是鸡，那么一共有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6×2 = 12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只脚，实际上有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18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只脚，于是少了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6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只脚，即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18 – 12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= 6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。需要把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6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只脚添加上，自然就是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3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只兔和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3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只鸡。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>
              <a:lnSpc>
                <a:spcPts val="3600"/>
              </a:lnSpc>
              <a:buNone/>
            </a:pP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265228" y="3610578"/>
            <a:ext cx="7566690" cy="1962966"/>
            <a:chOff x="2265228" y="4128661"/>
            <a:chExt cx="7566690" cy="1597922"/>
          </a:xfrm>
        </p:grpSpPr>
        <p:grpSp>
          <p:nvGrpSpPr>
            <p:cNvPr id="9" name="组合 8"/>
            <p:cNvGrpSpPr/>
            <p:nvPr/>
          </p:nvGrpSpPr>
          <p:grpSpPr>
            <a:xfrm>
              <a:off x="2265228" y="4128661"/>
              <a:ext cx="4109234" cy="638745"/>
              <a:chOff x="2285669" y="3427298"/>
              <a:chExt cx="5376492" cy="1256909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2285669" y="3429000"/>
                <a:ext cx="747317" cy="1255207"/>
                <a:chOff x="2285669" y="3429000"/>
                <a:chExt cx="747317" cy="1255207"/>
              </a:xfrm>
            </p:grpSpPr>
            <p:sp>
              <p:nvSpPr>
                <p:cNvPr id="36" name="椭圆 35"/>
                <p:cNvSpPr/>
                <p:nvPr/>
              </p:nvSpPr>
              <p:spPr>
                <a:xfrm>
                  <a:off x="2365875" y="3429000"/>
                  <a:ext cx="537039" cy="5712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7" name="直接连接符 36"/>
                <p:cNvCxnSpPr/>
                <p:nvPr/>
              </p:nvCxnSpPr>
              <p:spPr>
                <a:xfrm flipH="1">
                  <a:off x="2285669" y="3972272"/>
                  <a:ext cx="265628" cy="620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>
                <a:xfrm>
                  <a:off x="2653242" y="3908937"/>
                  <a:ext cx="379744" cy="7752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组合 12"/>
              <p:cNvGrpSpPr/>
              <p:nvPr/>
            </p:nvGrpSpPr>
            <p:grpSpPr>
              <a:xfrm>
                <a:off x="3234672" y="3429000"/>
                <a:ext cx="747317" cy="1255207"/>
                <a:chOff x="2285669" y="3429000"/>
                <a:chExt cx="747317" cy="1255207"/>
              </a:xfrm>
            </p:grpSpPr>
            <p:sp>
              <p:nvSpPr>
                <p:cNvPr id="33" name="椭圆 32"/>
                <p:cNvSpPr/>
                <p:nvPr/>
              </p:nvSpPr>
              <p:spPr>
                <a:xfrm>
                  <a:off x="2365875" y="3429000"/>
                  <a:ext cx="537039" cy="5712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4" name="直接连接符 33"/>
                <p:cNvCxnSpPr/>
                <p:nvPr/>
              </p:nvCxnSpPr>
              <p:spPr>
                <a:xfrm flipH="1">
                  <a:off x="2285669" y="3972272"/>
                  <a:ext cx="265628" cy="620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/>
                <p:nvPr/>
              </p:nvCxnSpPr>
              <p:spPr>
                <a:xfrm>
                  <a:off x="2653242" y="3908937"/>
                  <a:ext cx="379744" cy="7752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组合 13"/>
              <p:cNvGrpSpPr/>
              <p:nvPr/>
            </p:nvGrpSpPr>
            <p:grpSpPr>
              <a:xfrm>
                <a:off x="4101898" y="3429000"/>
                <a:ext cx="747317" cy="1255207"/>
                <a:chOff x="2285669" y="3429000"/>
                <a:chExt cx="747317" cy="1255207"/>
              </a:xfrm>
            </p:grpSpPr>
            <p:sp>
              <p:nvSpPr>
                <p:cNvPr id="30" name="椭圆 29"/>
                <p:cNvSpPr/>
                <p:nvPr/>
              </p:nvSpPr>
              <p:spPr>
                <a:xfrm>
                  <a:off x="2365875" y="3429000"/>
                  <a:ext cx="537039" cy="5712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1" name="直接连接符 30"/>
                <p:cNvCxnSpPr/>
                <p:nvPr/>
              </p:nvCxnSpPr>
              <p:spPr>
                <a:xfrm flipH="1">
                  <a:off x="2285669" y="3972272"/>
                  <a:ext cx="265628" cy="620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2653242" y="3908937"/>
                  <a:ext cx="379744" cy="7752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组合 17"/>
              <p:cNvGrpSpPr/>
              <p:nvPr/>
            </p:nvGrpSpPr>
            <p:grpSpPr>
              <a:xfrm>
                <a:off x="5050901" y="3429000"/>
                <a:ext cx="747317" cy="1255207"/>
                <a:chOff x="2285669" y="3429000"/>
                <a:chExt cx="747317" cy="1255207"/>
              </a:xfrm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2365875" y="3429000"/>
                  <a:ext cx="537039" cy="5712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8" name="直接连接符 27"/>
                <p:cNvCxnSpPr/>
                <p:nvPr/>
              </p:nvCxnSpPr>
              <p:spPr>
                <a:xfrm flipH="1">
                  <a:off x="2285669" y="3972272"/>
                  <a:ext cx="265628" cy="620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>
                  <a:off x="2653242" y="3908937"/>
                  <a:ext cx="379744" cy="7752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组合 18"/>
              <p:cNvGrpSpPr/>
              <p:nvPr/>
            </p:nvGrpSpPr>
            <p:grpSpPr>
              <a:xfrm>
                <a:off x="5965841" y="3427298"/>
                <a:ext cx="747317" cy="1255207"/>
                <a:chOff x="2285669" y="3429000"/>
                <a:chExt cx="747317" cy="1255207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2365875" y="3429000"/>
                  <a:ext cx="537039" cy="5712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5" name="直接连接符 24"/>
                <p:cNvCxnSpPr/>
                <p:nvPr/>
              </p:nvCxnSpPr>
              <p:spPr>
                <a:xfrm flipH="1">
                  <a:off x="2285669" y="3972272"/>
                  <a:ext cx="265628" cy="620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>
                  <a:off x="2653242" y="3908937"/>
                  <a:ext cx="379744" cy="7752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组合 19"/>
              <p:cNvGrpSpPr/>
              <p:nvPr/>
            </p:nvGrpSpPr>
            <p:grpSpPr>
              <a:xfrm>
                <a:off x="6914844" y="3427298"/>
                <a:ext cx="747317" cy="1255207"/>
                <a:chOff x="2285669" y="3429000"/>
                <a:chExt cx="747317" cy="1255207"/>
              </a:xfrm>
            </p:grpSpPr>
            <p:sp>
              <p:nvSpPr>
                <p:cNvPr id="21" name="椭圆 20"/>
                <p:cNvSpPr/>
                <p:nvPr/>
              </p:nvSpPr>
              <p:spPr>
                <a:xfrm>
                  <a:off x="2365875" y="3429000"/>
                  <a:ext cx="537039" cy="5712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2" name="直接连接符 21"/>
                <p:cNvCxnSpPr/>
                <p:nvPr/>
              </p:nvCxnSpPr>
              <p:spPr>
                <a:xfrm flipH="1">
                  <a:off x="2285669" y="3972272"/>
                  <a:ext cx="265628" cy="620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2653242" y="3908937"/>
                  <a:ext cx="379744" cy="7752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" name="组合 38"/>
            <p:cNvGrpSpPr/>
            <p:nvPr/>
          </p:nvGrpSpPr>
          <p:grpSpPr>
            <a:xfrm>
              <a:off x="7477828" y="4352806"/>
              <a:ext cx="1492001" cy="340594"/>
              <a:chOff x="8459662" y="3690436"/>
              <a:chExt cx="1747289" cy="630785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9145089" y="3690436"/>
                <a:ext cx="337930" cy="616951"/>
                <a:chOff x="9382539" y="4127327"/>
                <a:chExt cx="337930" cy="616951"/>
              </a:xfrm>
            </p:grpSpPr>
            <p:cxnSp>
              <p:nvCxnSpPr>
                <p:cNvPr id="47" name="直接连接符 46"/>
                <p:cNvCxnSpPr/>
                <p:nvPr/>
              </p:nvCxnSpPr>
              <p:spPr>
                <a:xfrm flipH="1">
                  <a:off x="9382539" y="4134244"/>
                  <a:ext cx="140599" cy="6100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/>
              </p:nvCxnSpPr>
              <p:spPr>
                <a:xfrm>
                  <a:off x="9618375" y="4127327"/>
                  <a:ext cx="102094" cy="52731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/>
              <p:cNvGrpSpPr/>
              <p:nvPr/>
            </p:nvGrpSpPr>
            <p:grpSpPr>
              <a:xfrm>
                <a:off x="9869021" y="3704270"/>
                <a:ext cx="337930" cy="616951"/>
                <a:chOff x="9382539" y="4127327"/>
                <a:chExt cx="337930" cy="616951"/>
              </a:xfrm>
            </p:grpSpPr>
            <p:cxnSp>
              <p:nvCxnSpPr>
                <p:cNvPr id="45" name="直接连接符 44"/>
                <p:cNvCxnSpPr/>
                <p:nvPr/>
              </p:nvCxnSpPr>
              <p:spPr>
                <a:xfrm flipH="1">
                  <a:off x="9382539" y="4134244"/>
                  <a:ext cx="140599" cy="6100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>
                  <a:off x="9618375" y="4127327"/>
                  <a:ext cx="102094" cy="52731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组合 41"/>
              <p:cNvGrpSpPr/>
              <p:nvPr/>
            </p:nvGrpSpPr>
            <p:grpSpPr>
              <a:xfrm>
                <a:off x="8459662" y="3697353"/>
                <a:ext cx="337930" cy="616951"/>
                <a:chOff x="9382539" y="4127327"/>
                <a:chExt cx="337930" cy="616951"/>
              </a:xfrm>
            </p:grpSpPr>
            <p:cxnSp>
              <p:nvCxnSpPr>
                <p:cNvPr id="43" name="直接连接符 42"/>
                <p:cNvCxnSpPr/>
                <p:nvPr/>
              </p:nvCxnSpPr>
              <p:spPr>
                <a:xfrm flipH="1">
                  <a:off x="9382539" y="4134244"/>
                  <a:ext cx="140599" cy="6100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>
                  <a:off x="9618375" y="4127327"/>
                  <a:ext cx="102094" cy="52731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组合 48"/>
            <p:cNvGrpSpPr/>
            <p:nvPr/>
          </p:nvGrpSpPr>
          <p:grpSpPr>
            <a:xfrm>
              <a:off x="2265228" y="5069493"/>
              <a:ext cx="4200886" cy="657090"/>
              <a:chOff x="2298921" y="4578905"/>
              <a:chExt cx="5016279" cy="1128367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2298921" y="4578905"/>
                <a:ext cx="5016279" cy="1096864"/>
                <a:chOff x="2285669" y="3427298"/>
                <a:chExt cx="5376492" cy="1256909"/>
              </a:xfrm>
            </p:grpSpPr>
            <p:grpSp>
              <p:nvGrpSpPr>
                <p:cNvPr id="60" name="组合 59"/>
                <p:cNvGrpSpPr/>
                <p:nvPr/>
              </p:nvGrpSpPr>
              <p:grpSpPr>
                <a:xfrm>
                  <a:off x="2285669" y="3429000"/>
                  <a:ext cx="747317" cy="1255207"/>
                  <a:chOff x="2285669" y="3429000"/>
                  <a:chExt cx="747317" cy="1255207"/>
                </a:xfrm>
              </p:grpSpPr>
              <p:sp>
                <p:nvSpPr>
                  <p:cNvPr id="81" name="椭圆 80"/>
                  <p:cNvSpPr/>
                  <p:nvPr/>
                </p:nvSpPr>
                <p:spPr>
                  <a:xfrm>
                    <a:off x="2365875" y="3429000"/>
                    <a:ext cx="537039" cy="5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2" name="直接连接符 81"/>
                  <p:cNvCxnSpPr/>
                  <p:nvPr/>
                </p:nvCxnSpPr>
                <p:spPr>
                  <a:xfrm flipH="1">
                    <a:off x="2285669" y="3972272"/>
                    <a:ext cx="265628" cy="620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直接连接符 82"/>
                  <p:cNvCxnSpPr/>
                  <p:nvPr/>
                </p:nvCxnSpPr>
                <p:spPr>
                  <a:xfrm>
                    <a:off x="2653242" y="3908937"/>
                    <a:ext cx="379744" cy="7752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组合 60"/>
                <p:cNvGrpSpPr/>
                <p:nvPr/>
              </p:nvGrpSpPr>
              <p:grpSpPr>
                <a:xfrm>
                  <a:off x="3234672" y="3429000"/>
                  <a:ext cx="747317" cy="1255207"/>
                  <a:chOff x="2285669" y="3429000"/>
                  <a:chExt cx="747317" cy="1255207"/>
                </a:xfrm>
              </p:grpSpPr>
              <p:sp>
                <p:nvSpPr>
                  <p:cNvPr id="78" name="椭圆 77"/>
                  <p:cNvSpPr/>
                  <p:nvPr/>
                </p:nvSpPr>
                <p:spPr>
                  <a:xfrm>
                    <a:off x="2365875" y="3429000"/>
                    <a:ext cx="537039" cy="5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79" name="直接连接符 78"/>
                  <p:cNvCxnSpPr/>
                  <p:nvPr/>
                </p:nvCxnSpPr>
                <p:spPr>
                  <a:xfrm flipH="1">
                    <a:off x="2285669" y="3972272"/>
                    <a:ext cx="265628" cy="620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连接符 79"/>
                  <p:cNvCxnSpPr/>
                  <p:nvPr/>
                </p:nvCxnSpPr>
                <p:spPr>
                  <a:xfrm>
                    <a:off x="2653242" y="3908937"/>
                    <a:ext cx="379744" cy="7752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组合 61"/>
                <p:cNvGrpSpPr/>
                <p:nvPr/>
              </p:nvGrpSpPr>
              <p:grpSpPr>
                <a:xfrm>
                  <a:off x="4101898" y="3429000"/>
                  <a:ext cx="747317" cy="1255207"/>
                  <a:chOff x="2285669" y="3429000"/>
                  <a:chExt cx="747317" cy="1255207"/>
                </a:xfrm>
              </p:grpSpPr>
              <p:sp>
                <p:nvSpPr>
                  <p:cNvPr id="75" name="椭圆 74"/>
                  <p:cNvSpPr/>
                  <p:nvPr/>
                </p:nvSpPr>
                <p:spPr>
                  <a:xfrm>
                    <a:off x="2365875" y="3429000"/>
                    <a:ext cx="537039" cy="5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76" name="直接连接符 75"/>
                  <p:cNvCxnSpPr/>
                  <p:nvPr/>
                </p:nvCxnSpPr>
                <p:spPr>
                  <a:xfrm flipH="1">
                    <a:off x="2285669" y="3972272"/>
                    <a:ext cx="265628" cy="620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/>
                  <p:nvPr/>
                </p:nvCxnSpPr>
                <p:spPr>
                  <a:xfrm>
                    <a:off x="2653242" y="3908937"/>
                    <a:ext cx="379744" cy="7752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组合 62"/>
                <p:cNvGrpSpPr/>
                <p:nvPr/>
              </p:nvGrpSpPr>
              <p:grpSpPr>
                <a:xfrm>
                  <a:off x="5050901" y="3429000"/>
                  <a:ext cx="747317" cy="1255207"/>
                  <a:chOff x="2285669" y="3429000"/>
                  <a:chExt cx="747317" cy="1255207"/>
                </a:xfrm>
              </p:grpSpPr>
              <p:sp>
                <p:nvSpPr>
                  <p:cNvPr id="72" name="椭圆 71"/>
                  <p:cNvSpPr/>
                  <p:nvPr/>
                </p:nvSpPr>
                <p:spPr>
                  <a:xfrm>
                    <a:off x="2365875" y="3429000"/>
                    <a:ext cx="537039" cy="5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73" name="直接连接符 72"/>
                  <p:cNvCxnSpPr/>
                  <p:nvPr/>
                </p:nvCxnSpPr>
                <p:spPr>
                  <a:xfrm flipH="1">
                    <a:off x="2285669" y="3972272"/>
                    <a:ext cx="265628" cy="620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/>
                  <p:cNvCxnSpPr/>
                  <p:nvPr/>
                </p:nvCxnSpPr>
                <p:spPr>
                  <a:xfrm>
                    <a:off x="2653242" y="3908937"/>
                    <a:ext cx="379744" cy="7752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" name="组合 63"/>
                <p:cNvGrpSpPr/>
                <p:nvPr/>
              </p:nvGrpSpPr>
              <p:grpSpPr>
                <a:xfrm>
                  <a:off x="5965841" y="3427298"/>
                  <a:ext cx="747317" cy="1255207"/>
                  <a:chOff x="2285669" y="3429000"/>
                  <a:chExt cx="747317" cy="1255207"/>
                </a:xfrm>
              </p:grpSpPr>
              <p:sp>
                <p:nvSpPr>
                  <p:cNvPr id="69" name="椭圆 68"/>
                  <p:cNvSpPr/>
                  <p:nvPr/>
                </p:nvSpPr>
                <p:spPr>
                  <a:xfrm>
                    <a:off x="2365875" y="3429000"/>
                    <a:ext cx="537039" cy="5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70" name="直接连接符 69"/>
                  <p:cNvCxnSpPr/>
                  <p:nvPr/>
                </p:nvCxnSpPr>
                <p:spPr>
                  <a:xfrm flipH="1">
                    <a:off x="2285669" y="3972272"/>
                    <a:ext cx="265628" cy="620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连接符 70"/>
                  <p:cNvCxnSpPr/>
                  <p:nvPr/>
                </p:nvCxnSpPr>
                <p:spPr>
                  <a:xfrm>
                    <a:off x="2653242" y="3908937"/>
                    <a:ext cx="379744" cy="7752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组合 64"/>
                <p:cNvGrpSpPr/>
                <p:nvPr/>
              </p:nvGrpSpPr>
              <p:grpSpPr>
                <a:xfrm>
                  <a:off x="6914844" y="3427298"/>
                  <a:ext cx="747317" cy="1255207"/>
                  <a:chOff x="2285669" y="3429000"/>
                  <a:chExt cx="747317" cy="1255207"/>
                </a:xfrm>
              </p:grpSpPr>
              <p:sp>
                <p:nvSpPr>
                  <p:cNvPr id="66" name="椭圆 65"/>
                  <p:cNvSpPr/>
                  <p:nvPr/>
                </p:nvSpPr>
                <p:spPr>
                  <a:xfrm>
                    <a:off x="2365875" y="3429000"/>
                    <a:ext cx="537039" cy="5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67" name="直接连接符 66"/>
                  <p:cNvCxnSpPr/>
                  <p:nvPr/>
                </p:nvCxnSpPr>
                <p:spPr>
                  <a:xfrm flipH="1">
                    <a:off x="2285669" y="3972272"/>
                    <a:ext cx="265628" cy="620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接连接符 67"/>
                  <p:cNvCxnSpPr/>
                  <p:nvPr/>
                </p:nvCxnSpPr>
                <p:spPr>
                  <a:xfrm>
                    <a:off x="2653242" y="3908937"/>
                    <a:ext cx="379744" cy="7752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1" name="组合 50"/>
              <p:cNvGrpSpPr/>
              <p:nvPr/>
            </p:nvGrpSpPr>
            <p:grpSpPr>
              <a:xfrm>
                <a:off x="5867116" y="5073911"/>
                <a:ext cx="337930" cy="616951"/>
                <a:chOff x="9382539" y="4127327"/>
                <a:chExt cx="337930" cy="616951"/>
              </a:xfrm>
            </p:grpSpPr>
            <p:cxnSp>
              <p:nvCxnSpPr>
                <p:cNvPr id="58" name="直接连接符 57"/>
                <p:cNvCxnSpPr/>
                <p:nvPr/>
              </p:nvCxnSpPr>
              <p:spPr>
                <a:xfrm flipH="1">
                  <a:off x="9382539" y="4134244"/>
                  <a:ext cx="140599" cy="6100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>
                  <a:off x="9618375" y="4127327"/>
                  <a:ext cx="102094" cy="52731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组合 51"/>
              <p:cNvGrpSpPr/>
              <p:nvPr/>
            </p:nvGrpSpPr>
            <p:grpSpPr>
              <a:xfrm>
                <a:off x="6745004" y="5084044"/>
                <a:ext cx="337930" cy="616951"/>
                <a:chOff x="9382539" y="4127327"/>
                <a:chExt cx="337930" cy="616951"/>
              </a:xfrm>
            </p:grpSpPr>
            <p:cxnSp>
              <p:nvCxnSpPr>
                <p:cNvPr id="56" name="直接连接符 55"/>
                <p:cNvCxnSpPr/>
                <p:nvPr/>
              </p:nvCxnSpPr>
              <p:spPr>
                <a:xfrm flipH="1">
                  <a:off x="9382539" y="4134244"/>
                  <a:ext cx="140599" cy="6100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>
                <a:xfrm>
                  <a:off x="9618375" y="4127327"/>
                  <a:ext cx="102094" cy="52731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组合 52"/>
              <p:cNvGrpSpPr/>
              <p:nvPr/>
            </p:nvGrpSpPr>
            <p:grpSpPr>
              <a:xfrm>
                <a:off x="5006332" y="5090321"/>
                <a:ext cx="337930" cy="616951"/>
                <a:chOff x="9382539" y="4127327"/>
                <a:chExt cx="337930" cy="616951"/>
              </a:xfrm>
            </p:grpSpPr>
            <p:cxnSp>
              <p:nvCxnSpPr>
                <p:cNvPr id="54" name="直接连接符 53"/>
                <p:cNvCxnSpPr/>
                <p:nvPr/>
              </p:nvCxnSpPr>
              <p:spPr>
                <a:xfrm flipH="1">
                  <a:off x="9382539" y="4134244"/>
                  <a:ext cx="140599" cy="6100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/>
                <p:cNvCxnSpPr/>
                <p:nvPr/>
              </p:nvCxnSpPr>
              <p:spPr>
                <a:xfrm>
                  <a:off x="9618375" y="4127327"/>
                  <a:ext cx="102094" cy="52731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4" name="直接连接符 83"/>
            <p:cNvCxnSpPr/>
            <p:nvPr/>
          </p:nvCxnSpPr>
          <p:spPr>
            <a:xfrm flipV="1">
              <a:off x="2268687" y="4895717"/>
              <a:ext cx="7563231" cy="3342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7" name="文本框 86"/>
          <p:cNvSpPr txBox="1"/>
          <p:nvPr/>
        </p:nvSpPr>
        <p:spPr>
          <a:xfrm>
            <a:off x="2333771" y="5755744"/>
            <a:ext cx="830320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兔：（</a:t>
            </a:r>
            <a:r>
              <a:rPr lang="en-US" altLang="zh-CN" sz="2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18 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– </a:t>
            </a:r>
            <a:r>
              <a:rPr lang="en-US" altLang="zh-CN" sz="2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6×2</a:t>
            </a:r>
            <a:r>
              <a:rPr lang="zh-CN" altLang="en-US" sz="2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÷2 = 3</a:t>
            </a:r>
            <a:r>
              <a:rPr lang="zh-CN" altLang="en-US" sz="2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（只）   鸡：</a:t>
            </a:r>
            <a:r>
              <a:rPr lang="en-US" altLang="zh-CN" sz="2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 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– </a:t>
            </a:r>
            <a:r>
              <a:rPr lang="en-US" altLang="zh-CN" sz="2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= 3</a:t>
            </a:r>
            <a:r>
              <a:rPr lang="zh-CN" altLang="en-US" sz="2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（只）</a:t>
            </a:r>
            <a:endParaRPr lang="zh-CN" altLang="en-US" sz="22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889510" y="1010330"/>
            <a:ext cx="6598043" cy="806630"/>
            <a:chOff x="2796635" y="1464889"/>
            <a:chExt cx="6598043" cy="80663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3407898" y="2083950"/>
              <a:ext cx="5986780" cy="0"/>
            </a:xfrm>
            <a:prstGeom prst="line">
              <a:avLst/>
            </a:prstGeom>
            <a:ln w="12700">
              <a:solidFill>
                <a:srgbClr val="0143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2796635" y="1801906"/>
              <a:ext cx="445481" cy="469613"/>
              <a:chOff x="2121873" y="1511588"/>
              <a:chExt cx="445481" cy="469613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2121873" y="1511588"/>
                <a:ext cx="363415" cy="363415"/>
              </a:xfrm>
              <a:prstGeom prst="rect">
                <a:avLst/>
              </a:prstGeom>
              <a:solidFill>
                <a:srgbClr val="0143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2321171" y="1735018"/>
                <a:ext cx="246183" cy="246183"/>
              </a:xfrm>
              <a:prstGeom prst="rect">
                <a:avLst/>
              </a:prstGeom>
              <a:solidFill>
                <a:srgbClr val="016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3359347" y="1464889"/>
              <a:ext cx="59500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一、用数学算式求解鸡兔同笼问题</a:t>
              </a:r>
              <a:endParaRPr lang="zh-CN" altLang="en-US" sz="3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775086" y="1987491"/>
            <a:ext cx="2222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解法分析</a:t>
            </a:r>
            <a:endParaRPr lang="zh-CN" altLang="en-US" sz="2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97947" y="277946"/>
            <a:ext cx="3934982" cy="572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课 学习活动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3"/>
          <p:cNvSpPr txBox="1"/>
          <p:nvPr/>
        </p:nvSpPr>
        <p:spPr>
          <a:xfrm>
            <a:off x="1495934" y="3397660"/>
            <a:ext cx="9588765" cy="24500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1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   </a:t>
            </a:r>
            <a:r>
              <a:rPr lang="zh-CN" altLang="en-US" sz="2400" kern="1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en-US" altLang="zh-CN" sz="2400" kern="1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：假设全部是兔。</a:t>
            </a:r>
            <a:endParaRPr lang="zh-CN" altLang="en-US" sz="2400" kern="100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zh-CN" altLang="en-US" sz="2400" kern="100" dirty="0">
                <a:cs typeface="Times New Roman" panose="02020603050405020304" pitchFamily="18" charset="0"/>
              </a:rPr>
              <a:t>      　        鸡：</a:t>
            </a:r>
            <a:r>
              <a:rPr lang="zh-CN" altLang="en-US" sz="2400" kern="100" dirty="0">
                <a:cs typeface="Times New Roman" panose="02020603050405020304" pitchFamily="18" charset="0"/>
                <a:sym typeface="Wingdings" panose="05000000000000000000" pitchFamily="2" charset="2"/>
              </a:rPr>
              <a:t>（ </a:t>
            </a:r>
            <a:r>
              <a:rPr lang="en-US" altLang="zh-CN" sz="2400" kern="100" dirty="0">
                <a:cs typeface="Times New Roman" panose="02020603050405020304" pitchFamily="18" charset="0"/>
              </a:rPr>
              <a:t>35×4 – 94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cs typeface="Times New Roman" panose="02020603050405020304" pitchFamily="18" charset="0"/>
              </a:rPr>
              <a:t>÷2 = 23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（只）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altLang="zh-CN" sz="2400" kern="100" dirty="0">
                <a:cs typeface="Times New Roman" panose="02020603050405020304" pitchFamily="18" charset="0"/>
              </a:rPr>
              <a:t>             </a:t>
            </a:r>
            <a:r>
              <a:rPr lang="zh-CN" altLang="en-US" sz="2400" kern="100" dirty="0">
                <a:cs typeface="Times New Roman" panose="02020603050405020304" pitchFamily="18" charset="0"/>
              </a:rPr>
              <a:t>     兔： </a:t>
            </a:r>
            <a:r>
              <a:rPr lang="en-US" altLang="zh-CN" sz="2400" kern="100" dirty="0">
                <a:cs typeface="Times New Roman" panose="02020603050405020304" pitchFamily="18" charset="0"/>
              </a:rPr>
              <a:t>35 </a:t>
            </a:r>
            <a:r>
              <a:rPr lang="en-US" altLang="zh-CN" sz="2400" dirty="0"/>
              <a:t>–</a:t>
            </a:r>
            <a:r>
              <a:rPr lang="en-US" altLang="zh-CN" sz="2400" kern="100" dirty="0">
                <a:cs typeface="Times New Roman" panose="02020603050405020304" pitchFamily="18" charset="0"/>
              </a:rPr>
              <a:t> 23 = 12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（只）</a:t>
            </a:r>
            <a:endParaRPr lang="zh-CN" altLang="en-US" sz="2400" kern="100" dirty="0">
              <a:cs typeface="Times New Roman" panose="02020603050405020304" pitchFamily="18" charset="0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zh-CN" altLang="en-US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　          方法总结：鸡的数量 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（总头数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×4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– </a:t>
            </a:r>
            <a:r>
              <a:rPr lang="zh-CN" altLang="en-US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总脚数）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÷ 2</a:t>
            </a:r>
            <a:r>
              <a:rPr lang="zh-CN" altLang="en-US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89510" y="1010330"/>
            <a:ext cx="6598043" cy="806630"/>
            <a:chOff x="2796635" y="1464889"/>
            <a:chExt cx="6598043" cy="80663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407898" y="2083950"/>
              <a:ext cx="5986780" cy="0"/>
            </a:xfrm>
            <a:prstGeom prst="line">
              <a:avLst/>
            </a:prstGeom>
            <a:ln w="12700">
              <a:solidFill>
                <a:srgbClr val="0143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2796635" y="1801906"/>
              <a:ext cx="445481" cy="469613"/>
              <a:chOff x="2121873" y="1511588"/>
              <a:chExt cx="445481" cy="469613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121873" y="1511588"/>
                <a:ext cx="363415" cy="363415"/>
              </a:xfrm>
              <a:prstGeom prst="rect">
                <a:avLst/>
              </a:prstGeom>
              <a:solidFill>
                <a:srgbClr val="0143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321171" y="1735018"/>
                <a:ext cx="246183" cy="246183"/>
              </a:xfrm>
              <a:prstGeom prst="rect">
                <a:avLst/>
              </a:prstGeom>
              <a:solidFill>
                <a:srgbClr val="016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3359347" y="1464889"/>
              <a:ext cx="59500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一、用数学算式求解鸡兔同笼问题</a:t>
              </a:r>
              <a:endParaRPr lang="zh-CN" altLang="en-US" sz="3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791310" y="2233081"/>
            <a:ext cx="2222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还原问题规模</a:t>
            </a:r>
            <a:endParaRPr lang="zh-CN" altLang="en-US" sz="2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97947" y="277946"/>
            <a:ext cx="3934982" cy="572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课 学习活动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2143" y="2800944"/>
            <a:ext cx="9373458" cy="490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08330">
              <a:lnSpc>
                <a:spcPts val="3600"/>
              </a:lnSpc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今有鸡兔同笼，上有三十五头，下有九十四足，问鸡兔各几何？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3"/>
          <p:cNvSpPr txBox="1"/>
          <p:nvPr/>
        </p:nvSpPr>
        <p:spPr>
          <a:xfrm>
            <a:off x="2506204" y="2947281"/>
            <a:ext cx="9588765" cy="16163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100"/>
              </a:lnSpc>
              <a:buNone/>
            </a:pPr>
            <a:r>
              <a:rPr lang="zh-CN" altLang="en-US" sz="2400" kern="1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en-US" altLang="zh-CN" sz="2400" kern="1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：假设全部是鸡。</a:t>
            </a:r>
            <a:endParaRPr lang="zh-CN" altLang="en-US" sz="2400" kern="100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kern="100" dirty="0">
                <a:cs typeface="Times New Roman" panose="02020603050405020304" pitchFamily="18" charset="0"/>
              </a:rPr>
              <a:t>兔</a:t>
            </a:r>
            <a:r>
              <a:rPr lang="zh-CN" altLang="en-US" sz="2400" kern="100" dirty="0">
                <a:cs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94–35×2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cs typeface="Times New Roman" panose="02020603050405020304" pitchFamily="18" charset="0"/>
              </a:rPr>
              <a:t>÷2 = 12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（只）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altLang="zh-CN" sz="2400" kern="100" dirty="0">
                <a:cs typeface="Times New Roman" panose="02020603050405020304" pitchFamily="18" charset="0"/>
              </a:rPr>
              <a:t>         </a:t>
            </a:r>
            <a:r>
              <a:rPr lang="zh-CN" altLang="en-US" sz="2400" kern="100" dirty="0">
                <a:cs typeface="Times New Roman" panose="02020603050405020304" pitchFamily="18" charset="0"/>
              </a:rPr>
              <a:t>     鸡：</a:t>
            </a:r>
            <a:r>
              <a:rPr lang="en-US" altLang="zh-CN" sz="2400" kern="100" dirty="0">
                <a:cs typeface="Times New Roman" panose="02020603050405020304" pitchFamily="18" charset="0"/>
              </a:rPr>
              <a:t>35</a:t>
            </a:r>
            <a:r>
              <a:rPr lang="en-US" altLang="zh-CN" sz="2400" dirty="0"/>
              <a:t>–</a:t>
            </a:r>
            <a:r>
              <a:rPr lang="en-US" altLang="zh-CN" sz="2400" kern="100" dirty="0">
                <a:cs typeface="Times New Roman" panose="02020603050405020304" pitchFamily="18" charset="0"/>
              </a:rPr>
              <a:t>12 = 23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（只）</a:t>
            </a:r>
            <a:endParaRPr lang="zh-CN" altLang="en-US" sz="2400" kern="100" dirty="0">
              <a:cs typeface="Times New Roman" panose="02020603050405020304" pitchFamily="18" charset="0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zh-CN" altLang="en-US" sz="2400" kern="100" dirty="0">
                <a:cs typeface="Times New Roman" panose="02020603050405020304" pitchFamily="18" charset="0"/>
              </a:rPr>
              <a:t>     　    方法总结：兔的数量 </a:t>
            </a:r>
            <a:r>
              <a:rPr lang="en-US" altLang="zh-CN" sz="2400" kern="100" dirty="0">
                <a:cs typeface="Times New Roman" panose="02020603050405020304" pitchFamily="18" charset="0"/>
              </a:rPr>
              <a:t>=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（总脚数</a:t>
            </a:r>
            <a:r>
              <a:rPr lang="en-US" altLang="zh-CN" sz="2400" dirty="0"/>
              <a:t>–</a:t>
            </a:r>
            <a:r>
              <a:rPr lang="zh-CN" altLang="en-US" sz="2400" kern="100" dirty="0">
                <a:cs typeface="Times New Roman" panose="02020603050405020304" pitchFamily="18" charset="0"/>
              </a:rPr>
              <a:t>总头数</a:t>
            </a:r>
            <a:r>
              <a:rPr lang="en-US" altLang="zh-CN" sz="2400" kern="100" dirty="0">
                <a:cs typeface="Times New Roman" panose="02020603050405020304" pitchFamily="18" charset="0"/>
              </a:rPr>
              <a:t>×2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cs typeface="Times New Roman" panose="02020603050405020304" pitchFamily="18" charset="0"/>
              </a:rPr>
              <a:t>÷ 2</a:t>
            </a:r>
            <a:endParaRPr lang="en-US" altLang="zh-CN" sz="2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2889510" y="1010330"/>
            <a:ext cx="6598043" cy="806630"/>
            <a:chOff x="2796635" y="1464889"/>
            <a:chExt cx="6598043" cy="80663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407898" y="2083950"/>
              <a:ext cx="5986780" cy="0"/>
            </a:xfrm>
            <a:prstGeom prst="line">
              <a:avLst/>
            </a:prstGeom>
            <a:ln w="12700">
              <a:solidFill>
                <a:srgbClr val="0143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2796635" y="1801906"/>
              <a:ext cx="445481" cy="469613"/>
              <a:chOff x="2121873" y="1511588"/>
              <a:chExt cx="445481" cy="469613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121873" y="1511588"/>
                <a:ext cx="363415" cy="363415"/>
              </a:xfrm>
              <a:prstGeom prst="rect">
                <a:avLst/>
              </a:prstGeom>
              <a:solidFill>
                <a:srgbClr val="0143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321171" y="1735018"/>
                <a:ext cx="246183" cy="246183"/>
              </a:xfrm>
              <a:prstGeom prst="rect">
                <a:avLst/>
              </a:prstGeom>
              <a:solidFill>
                <a:srgbClr val="016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3359347" y="1464889"/>
              <a:ext cx="59500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一、用数学算式求解鸡兔同笼问题</a:t>
              </a:r>
              <a:endParaRPr lang="zh-CN" altLang="en-US" sz="3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副标题 2"/>
          <p:cNvSpPr txBox="1"/>
          <p:nvPr/>
        </p:nvSpPr>
        <p:spPr>
          <a:xfrm>
            <a:off x="97947" y="277946"/>
            <a:ext cx="3934982" cy="572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课 学习活动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06204" y="2233081"/>
            <a:ext cx="2222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还原问题规模</a:t>
            </a:r>
            <a:endParaRPr lang="zh-CN" altLang="en-US" sz="2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228677_3*n_h_i*1_1_1"/>
  <p:tag name="KSO_WM_TEMPLATE_CATEGORY" val="diagram"/>
  <p:tag name="KSO_WM_TEMPLATE_INDEX" val="20228677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commondata" val="eyJoZGlkIjoiNGEwZTM1MmI5ZWQwMjBjYWNjY2NiYzlkY2I1NjIyY2QifQ=="/>
</p:tagLst>
</file>

<file path=ppt/tags/tag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3"/>
  <p:tag name="KSO_WM_UNIT_ID" val="diagram20228677_3*n_h_h_i*1_2_3_3"/>
  <p:tag name="KSO_WM_TEMPLATE_CATEGORY" val="diagram"/>
  <p:tag name="KSO_WM_TEMPLATE_INDEX" val="20228677"/>
  <p:tag name="KSO_WM_UNIT_LAYERLEVEL" val="1_1_1_1"/>
  <p:tag name="KSO_WM_TAG_VERSION" val="1.0"/>
  <p:tag name="KSO_WM_BEAUTIFY_FLAG" val="#wm#"/>
  <p:tag name="KSO_WM_UNIT_FILL_FORE_SCHEMECOLOR_INDEX" val="5"/>
  <p:tag name="KSO_WM_UNIT_FILL_TYPE" val="1"/>
</p:tagLst>
</file>

<file path=ppt/tags/tag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3"/>
  <p:tag name="KSO_WM_UNIT_ID" val="diagram20228677_3*n_h_h_i*1_2_1_3"/>
  <p:tag name="KSO_WM_TEMPLATE_CATEGORY" val="diagram"/>
  <p:tag name="KSO_WM_TEMPLATE_INDEX" val="20228677"/>
  <p:tag name="KSO_WM_UNIT_LAYERLEVEL" val="1_1_1_1"/>
  <p:tag name="KSO_WM_TAG_VERSION" val="1.0"/>
  <p:tag name="KSO_WM_BEAUTIFY_FLAG" val="#wm#"/>
  <p:tag name="KSO_WM_UNIT_FILL_FORE_SCHEMECOLOR_INDEX" val="5"/>
  <p:tag name="KSO_WM_UNI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diagram20228677_3*n_h_i*1_1_2"/>
  <p:tag name="KSO_WM_TEMPLATE_CATEGORY" val="diagram"/>
  <p:tag name="KSO_WM_TEMPLATE_INDEX" val="2022867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3"/>
  <p:tag name="KSO_WM_UNIT_ID" val="diagram20228677_3*n_h_i*1_1_3"/>
  <p:tag name="KSO_WM_TEMPLATE_CATEGORY" val="diagram"/>
  <p:tag name="KSO_WM_TEMPLATE_INDEX" val="2022867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4"/>
  <p:tag name="KSO_WM_UNIT_ID" val="diagram20228677_3*n_h_i*1_1_4"/>
  <p:tag name="KSO_WM_TEMPLATE_CATEGORY" val="diagram"/>
  <p:tag name="KSO_WM_TEMPLATE_INDEX" val="2022867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5"/>
  <p:tag name="KSO_WM_UNIT_ID" val="diagram20228677_3*n_h_i*1_1_5"/>
  <p:tag name="KSO_WM_TEMPLATE_CATEGORY" val="diagram"/>
  <p:tag name="KSO_WM_TEMPLATE_INDEX" val="2022867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2"/>
  <p:tag name="KSO_WM_UNIT_ID" val="diagram20228677_3*n_h_h_i*1_2_2_2"/>
  <p:tag name="KSO_WM_TEMPLATE_CATEGORY" val="diagram"/>
  <p:tag name="KSO_WM_TEMPLATE_INDEX" val="20228677"/>
  <p:tag name="KSO_WM_UNIT_LAYERLEVEL" val="1_1_1_1"/>
  <p:tag name="KSO_WM_TAG_VERSION" val="1.0"/>
  <p:tag name="KSO_WM_BEAUTIFY_FLAG" val="#wm#"/>
  <p:tag name="KSO_WM_UNIT_FILL_FORE_SCHEMECOLOR_INDEX" val="5"/>
  <p:tag name="KSO_WM_UNIT_FILL_TYPE" val="1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2974</Words>
  <Application>WPS 演示</Application>
  <PresentationFormat>宽屏</PresentationFormat>
  <Paragraphs>311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黑体</vt:lpstr>
      <vt:lpstr>华文楷体</vt:lpstr>
      <vt:lpstr>微软雅黑</vt:lpstr>
      <vt:lpstr>Times New Roman</vt:lpstr>
      <vt:lpstr>Calibri</vt:lpstr>
      <vt:lpstr>楷体</vt:lpstr>
      <vt:lpstr>江城圆体 400W</vt:lpstr>
      <vt:lpstr>等线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陈伟玲</dc:creator>
  <cp:lastModifiedBy>Lenovo</cp:lastModifiedBy>
  <cp:revision>201</cp:revision>
  <dcterms:created xsi:type="dcterms:W3CDTF">2020-02-05T11:17:00Z</dcterms:created>
  <dcterms:modified xsi:type="dcterms:W3CDTF">2025-03-18T00:09:35Z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3CF0C8B9AD9745F8A0C28474AD907A0F_12</vt:lpwstr>
  </property>
  <property fmtid="{D5CDD505-2E9C-101B-9397-08002B2CF9AE}" pid="3" name="KSOProductBuildVer">
    <vt:lpwstr>2052-12.1.0.18276</vt:lpwstr>
  </property>
</Properties>
</file>