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30A6-12FD-439B-A4A4-FC1698AF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508CF26-ABD3-478B-8AD3-64B7F62C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63040"/>
            <a:ext cx="11274551" cy="489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76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ex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30A6-12FD-439B-A4A4-FC1698AF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508CF26-ABD3-478B-8AD3-64B7F62C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5467740" cy="489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5524EB-A781-4244-BF7E-1E0F1C7C67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67062" y="1463040"/>
            <a:ext cx="5478655" cy="489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4738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519E-8045-467E-A09A-19DBCD2C7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A31E3-72BC-4E33-98DC-F69C7EE0B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940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30A6-12FD-439B-A4A4-FC1698AF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508CF26-ABD3-478B-8AD3-64B7F62C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11274552" cy="489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5892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AB6DA-60E1-42D4-990F-2E2B43D6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455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9B5AB-C921-4B76-AF9D-B59E3F407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463040"/>
            <a:ext cx="11274551" cy="489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823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Daytona" panose="020B0604030500040204" pitchFamily="34" charset="0"/>
          <a:ea typeface="+mj-ea"/>
          <a:cs typeface="Tunga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aytona" panose="020B0604030500040204" pitchFamily="34" charset="0"/>
          <a:ea typeface="+mn-ea"/>
          <a:cs typeface="Cascadia Mono" panose="020B0609020000020004" pitchFamily="49" charset="0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i="1" kern="1200">
          <a:solidFill>
            <a:schemeClr val="tx1"/>
          </a:solidFill>
          <a:latin typeface="Daytona" panose="020B0604030500040204" pitchFamily="34" charset="0"/>
          <a:ea typeface="+mn-ea"/>
          <a:cs typeface="Cascadia Mono" panose="020B0609020000020004" pitchFamily="49" charset="0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Daytona" panose="020B0604030500040204" pitchFamily="34" charset="0"/>
          <a:ea typeface="+mn-ea"/>
          <a:cs typeface="Cascadia Mono" panose="020B0609020000020004" pitchFamily="49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i="1" kern="1200">
          <a:solidFill>
            <a:schemeClr val="tx1"/>
          </a:solidFill>
          <a:latin typeface="Daytona" panose="020B0604030500040204" pitchFamily="34" charset="0"/>
          <a:ea typeface="+mn-ea"/>
          <a:cs typeface="Cascadia Mono" panose="020B06090200000200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aytona" panose="020B0604030500040204" pitchFamily="34" charset="0"/>
          <a:ea typeface="+mn-ea"/>
          <a:cs typeface="Cascadia Mono" panose="020B06090200000200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g.paxos.com/why-arent-distributed-systems-engineers-working-on-blockchain-technolog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EA1B1882-B22B-44BF-8C31-0F77432D9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126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40909-8FDC-44DE-A14D-860CF9522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5100" dirty="0"/>
              <a:t>Deploy the mission-critical application in seconds and make it globally resistant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E1F44-57CA-4647-B2FB-FBB813A25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24945"/>
            <a:ext cx="9785897" cy="592975"/>
          </a:xfrm>
        </p:spPr>
        <p:txBody>
          <a:bodyPr anchor="ctr">
            <a:normAutofit fontScale="85000" lnSpcReduction="10000"/>
          </a:bodyPr>
          <a:lstStyle/>
          <a:p>
            <a:pPr algn="l"/>
            <a:r>
              <a:rPr lang="sr-Latn-RS" sz="2800" dirty="0"/>
              <a:t>Vladimir Stefanovic, Microsoft Azure MVP, CSA @SuperAdmins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D9B613-921A-4426-BCFE-8F6DF058B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648" y="5575039"/>
            <a:ext cx="2109157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11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49B447FE-DDA9-4B30-828A-59FC5691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609600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2884" y="609601"/>
            <a:ext cx="6858003" cy="5638801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2217950"/>
            <a:ext cx="6103518" cy="464004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18">
            <a:extLst>
              <a:ext uri="{FF2B5EF4-FFF2-40B4-BE49-F238E27FC236}">
                <a16:creationId xmlns:a16="http://schemas.microsoft.com/office/drawing/2014/main" id="{86C3B9CB-4E48-4726-B7B9-9E02F71B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37312">
            <a:off x="565239" y="1211422"/>
            <a:ext cx="4640488" cy="4640488"/>
          </a:xfrm>
          <a:prstGeom prst="ellipse">
            <a:avLst/>
          </a:prstGeom>
          <a:gradFill>
            <a:gsLst>
              <a:gs pos="53000">
                <a:schemeClr val="accent1">
                  <a:alpha val="0"/>
                </a:schemeClr>
              </a:gs>
              <a:gs pos="100000">
                <a:schemeClr val="accent1">
                  <a:lumMod val="40000"/>
                  <a:lumOff val="60000"/>
                  <a:alpha val="1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0"/>
            <a:ext cx="6103519" cy="6870700"/>
          </a:xfrm>
          <a:prstGeom prst="rect">
            <a:avLst/>
          </a:prstGeom>
          <a:gradFill>
            <a:gsLst>
              <a:gs pos="24000">
                <a:schemeClr val="accent1"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C3812-CE10-4269-A495-5DF5CB55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788" y="2654490"/>
            <a:ext cx="4567686" cy="3220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  <a:cs typeface="+mj-cs"/>
              </a:rPr>
              <a:t>A special thank you to the sponsors!</a:t>
            </a: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5C75CD5D-C22B-458C-8E0A-01493031CE4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552" y="1033300"/>
            <a:ext cx="6097094" cy="49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3949E-CE33-4EDF-BD09-966F958C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Who am 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3C0CD5-BB27-4CFE-8728-827351D9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 err="1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vladimir@Azure</a:t>
            </a: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:~$ </a:t>
            </a:r>
            <a:r>
              <a:rPr lang="en-US" b="1" dirty="0" err="1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az</a:t>
            </a:r>
            <a:r>
              <a:rPr lang="en-US" b="1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speaker show –output json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 "</a:t>
            </a:r>
            <a:r>
              <a:rPr lang="en-US" dirty="0" err="1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speakerName</a:t>
            </a: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": "Vladimir Stefanovic",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 "location": "Belgrade, Serbia",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 "titles": "Microsoft MVP, MCT RL",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 "position": „CSA @SuperAdmins",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 „community": „Azure Serbia UG, AzureSaturaday.rs",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  "twitter": "@wladinho31"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282828"/>
                </a:solidFill>
                <a:latin typeface="Consolas" panose="020B0609020204030204" pitchFamily="49" charset="0"/>
                <a:cs typeface="Rubik" panose="02000604000000020004" pitchFamily="2" charset="-79"/>
              </a:rPr>
              <a:t>}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04A408-A328-42E0-80E8-DDBA6D7E6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8124" y="5029247"/>
            <a:ext cx="1463628" cy="14636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6412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23FD-4908-4978-8A61-BD5B33D3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Why we need a geo-redundant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6DD3-3CB7-4A57-B828-8CE078F2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2400"/>
              </a:spcBef>
            </a:pPr>
            <a:r>
              <a:rPr lang="en-US" sz="3200" dirty="0"/>
              <a:t>The business is growing on a global scale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We want to be protected from the region outage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The application must be accessible 24/7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We have enough money to pay for everything </a:t>
            </a:r>
            <a:r>
              <a:rPr lang="en-US" sz="3200" dirty="0">
                <a:sym typeface="Wingdings" panose="05000000000000000000" pitchFamily="2" charset="2"/>
              </a:rPr>
              <a:t></a:t>
            </a:r>
          </a:p>
          <a:p>
            <a:pPr>
              <a:spcBef>
                <a:spcPts val="2400"/>
              </a:spcBef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2400" i="1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400" i="1" dirty="0"/>
              <a:t>** This session is based on the project for South Africa’s </a:t>
            </a:r>
            <a:r>
              <a:rPr lang="en-US" sz="2400" i="1" dirty="0" err="1"/>
              <a:t>medicare</a:t>
            </a:r>
            <a:r>
              <a:rPr lang="en-US" sz="2400" i="1" dirty="0"/>
              <a:t> application </a:t>
            </a:r>
          </a:p>
        </p:txBody>
      </p:sp>
    </p:spTree>
    <p:extLst>
      <p:ext uri="{BB962C8B-B14F-4D97-AF65-F5344CB8AC3E}">
        <p14:creationId xmlns:p14="http://schemas.microsoft.com/office/powerpoint/2010/main" val="380192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D9D7-C532-46EB-984C-595FFD96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Azure services do we need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F2AC-D09D-4A3C-8157-986927638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7077075" cy="489743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3200" dirty="0"/>
              <a:t>In a nutshell, all services are welcome, even VMs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But … Cloud-native services are more comfortable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Infrastructure design depends on the type of application</a:t>
            </a:r>
          </a:p>
          <a:p>
            <a:pPr>
              <a:spcBef>
                <a:spcPts val="2400"/>
              </a:spcBef>
            </a:pPr>
            <a:r>
              <a:rPr lang="en-US" sz="3200" dirty="0"/>
              <a:t>Don't forget on security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5F8BF4-B119-4660-96EE-C4F8AFFC0FC0}"/>
              </a:ext>
            </a:extLst>
          </p:cNvPr>
          <p:cNvGrpSpPr>
            <a:grpSpLocks noChangeAspect="1"/>
          </p:cNvGrpSpPr>
          <p:nvPr/>
        </p:nvGrpSpPr>
        <p:grpSpPr>
          <a:xfrm>
            <a:off x="8720095" y="1279525"/>
            <a:ext cx="1832590" cy="4572000"/>
            <a:chOff x="8541847" y="1616211"/>
            <a:chExt cx="1519076" cy="378983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2B56C5B-588F-4CBD-AE45-C1347D25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8380" y="3401122"/>
              <a:ext cx="476250" cy="47625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A84D584C-592C-4268-9CB7-BD2B4D490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8380" y="4929800"/>
              <a:ext cx="476250" cy="47625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A2F2FEC-00D9-4B71-AA8B-A071116984B5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8866505" y="2067960"/>
              <a:ext cx="434880" cy="1333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B71985-BF64-40CB-B2AE-113B573B4D4E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8866505" y="3877372"/>
              <a:ext cx="476249" cy="12315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133479-2413-4256-951B-2AC2E5FC7F60}"/>
                </a:ext>
              </a:extLst>
            </p:cNvPr>
            <p:cNvGrpSpPr/>
            <p:nvPr/>
          </p:nvGrpSpPr>
          <p:grpSpPr>
            <a:xfrm>
              <a:off x="8541847" y="1616211"/>
              <a:ext cx="1519076" cy="476250"/>
              <a:chOff x="5599066" y="1616861"/>
              <a:chExt cx="1519076" cy="476250"/>
            </a:xfrm>
          </p:grpSpPr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037606FE-32EB-4A5E-B24A-302682C5C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641892" y="1616861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2C88DF37-8F73-4679-AC66-3B31AB994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20479" y="1616861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51631FAE-7BC0-44C4-BCB8-640A388F86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99066" y="1616861"/>
                <a:ext cx="476250" cy="476250"/>
              </a:xfrm>
              <a:prstGeom prst="rect">
                <a:avLst/>
              </a:prstGeom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62A052C-03E0-4D2C-9B00-DD45EDBA9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39510" y="3401122"/>
              <a:ext cx="476250" cy="476250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30A884-56B8-42E0-A55F-3AE3252BFB52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9301385" y="2067960"/>
              <a:ext cx="476250" cy="1333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E02B18-41F6-42C6-BB9B-0002CA23875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9342755" y="3877372"/>
              <a:ext cx="434880" cy="12315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C7AC29C-5673-4A3B-90A7-6AA4445C1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80879" y="4929800"/>
              <a:ext cx="476250" cy="47625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6344D5-98C5-4B89-9F32-A5B5D8DAD7E2}"/>
                </a:ext>
              </a:extLst>
            </p:cNvPr>
            <p:cNvCxnSpPr>
              <a:cxnSpLocks/>
              <a:stCxn id="6" idx="3"/>
              <a:endCxn id="13" idx="1"/>
            </p:cNvCxnSpPr>
            <p:nvPr/>
          </p:nvCxnSpPr>
          <p:spPr>
            <a:xfrm>
              <a:off x="9104630" y="5167925"/>
              <a:ext cx="47624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6474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6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397BED-585B-435F-94DA-07D25E5B8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0ECEA29-24D4-4F6F-8F36-6780606A8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1600" i="1" dirty="0">
                <a:solidFill>
                  <a:srgbClr val="FFC000"/>
                </a:solidFill>
              </a:rPr>
              <a:t>Let see does it will work :)</a:t>
            </a:r>
          </a:p>
        </p:txBody>
      </p:sp>
      <p:pic>
        <p:nvPicPr>
          <p:cNvPr id="1028" name="Picture 4" descr="Diagram&#10;&#10;Description automatically generated">
            <a:extLst>
              <a:ext uri="{FF2B5EF4-FFF2-40B4-BE49-F238E27FC236}">
                <a16:creationId xmlns:a16="http://schemas.microsoft.com/office/drawing/2014/main" id="{359B412A-F7D5-4871-A2FB-C73F83FC8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8" r="5" b="11265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138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05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Daytona</vt:lpstr>
      <vt:lpstr>Segoe UI</vt:lpstr>
      <vt:lpstr>Office Theme</vt:lpstr>
      <vt:lpstr>Deploy the mission-critical application in seconds and make it globally resistant</vt:lpstr>
      <vt:lpstr>A special thank you to the sponsors!</vt:lpstr>
      <vt:lpstr>Who am I</vt:lpstr>
      <vt:lpstr>Why we need a geo-redundant application?</vt:lpstr>
      <vt:lpstr>What Azure services do we need to use?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the mission-critical application in seconds and make it globally resistant</dc:title>
  <dc:creator>Vladimir Stefanović</dc:creator>
  <cp:lastModifiedBy>Vladimir Stefanović</cp:lastModifiedBy>
  <cp:revision>10</cp:revision>
  <dcterms:created xsi:type="dcterms:W3CDTF">2021-01-29T06:45:17Z</dcterms:created>
  <dcterms:modified xsi:type="dcterms:W3CDTF">2021-01-29T08:43:00Z</dcterms:modified>
</cp:coreProperties>
</file>