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6" r:id="rId7"/>
    <p:sldId id="264" r:id="rId8"/>
    <p:sldId id="261" r:id="rId9"/>
    <p:sldId id="262" r:id="rId10"/>
    <p:sldId id="263" r:id="rId11"/>
    <p:sldId id="265" r:id="rId12"/>
    <p:sldId id="267" r:id="rId13"/>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82"/>
    <p:restoredTop sz="94694"/>
  </p:normalViewPr>
  <p:slideViewPr>
    <p:cSldViewPr snapToGrid="0">
      <p:cViewPr varScale="1">
        <p:scale>
          <a:sx n="121" d="100"/>
          <a:sy n="121" d="100"/>
        </p:scale>
        <p:origin x="3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EB185-7551-D040-8F0B-4B4212830F5C}" type="datetimeFigureOut">
              <a:t>08.09.2025</a:t>
            </a:fld>
            <a:endParaRPr lang="en-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FDB69-09C6-154D-8C3D-DAB352FF4464}" type="slidenum">
              <a:t>‹#›</a:t>
            </a:fld>
            <a:endParaRPr lang="en-RO"/>
          </a:p>
        </p:txBody>
      </p:sp>
    </p:spTree>
    <p:extLst>
      <p:ext uri="{BB962C8B-B14F-4D97-AF65-F5344CB8AC3E}">
        <p14:creationId xmlns:p14="http://schemas.microsoft.com/office/powerpoint/2010/main" val="352278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AA8FDB69-09C6-154D-8C3D-DAB352FF4464}" type="slidenum">
              <a:t>12</a:t>
            </a:fld>
            <a:endParaRPr lang="en-RO"/>
          </a:p>
        </p:txBody>
      </p:sp>
    </p:spTree>
    <p:extLst>
      <p:ext uri="{BB962C8B-B14F-4D97-AF65-F5344CB8AC3E}">
        <p14:creationId xmlns:p14="http://schemas.microsoft.com/office/powerpoint/2010/main" val="422059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5C37-5F49-785E-3D8B-3B6764B1DCF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O"/>
          </a:p>
        </p:txBody>
      </p:sp>
      <p:sp>
        <p:nvSpPr>
          <p:cNvPr id="3" name="Subtitle 2">
            <a:extLst>
              <a:ext uri="{FF2B5EF4-FFF2-40B4-BE49-F238E27FC236}">
                <a16:creationId xmlns:a16="http://schemas.microsoft.com/office/drawing/2014/main" id="{0D946845-2128-0B9D-6FE0-45D87CF0D9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O"/>
          </a:p>
        </p:txBody>
      </p:sp>
      <p:sp>
        <p:nvSpPr>
          <p:cNvPr id="4" name="Date Placeholder 3">
            <a:extLst>
              <a:ext uri="{FF2B5EF4-FFF2-40B4-BE49-F238E27FC236}">
                <a16:creationId xmlns:a16="http://schemas.microsoft.com/office/drawing/2014/main" id="{DA50CB4C-C86A-BBF2-2A05-D1AB529DE4EE}"/>
              </a:ext>
            </a:extLst>
          </p:cNvPr>
          <p:cNvSpPr>
            <a:spLocks noGrp="1"/>
          </p:cNvSpPr>
          <p:nvPr>
            <p:ph type="dt" sz="half" idx="10"/>
          </p:nvPr>
        </p:nvSpPr>
        <p:spPr/>
        <p:txBody>
          <a:bodyPr/>
          <a:lstStyle/>
          <a:p>
            <a:fld id="{A98C488E-A6C4-CA48-94EA-1EE5F1EDF191}" type="datetimeFigureOut">
              <a:rPr lang="en-RO" smtClean="0"/>
              <a:t>08.09.2025</a:t>
            </a:fld>
            <a:endParaRPr lang="en-RO"/>
          </a:p>
        </p:txBody>
      </p:sp>
      <p:sp>
        <p:nvSpPr>
          <p:cNvPr id="5" name="Footer Placeholder 4">
            <a:extLst>
              <a:ext uri="{FF2B5EF4-FFF2-40B4-BE49-F238E27FC236}">
                <a16:creationId xmlns:a16="http://schemas.microsoft.com/office/drawing/2014/main" id="{B4E6E754-700D-8ABD-B0D1-BAF5D9A285B4}"/>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D5DE19B5-095C-5942-1F86-23F68FA0843A}"/>
              </a:ext>
            </a:extLst>
          </p:cNvPr>
          <p:cNvSpPr>
            <a:spLocks noGrp="1"/>
          </p:cNvSpPr>
          <p:nvPr>
            <p:ph type="sldNum" sz="quarter" idx="12"/>
          </p:nvPr>
        </p:nvSpPr>
        <p:spPr/>
        <p:txBody>
          <a:bodyPr/>
          <a:lstStyle/>
          <a:p>
            <a:fld id="{D8715C29-EEBB-284C-9832-6690D918DF8A}" type="slidenum">
              <a:rPr lang="en-RO" smtClean="0"/>
              <a:t>‹#›</a:t>
            </a:fld>
            <a:endParaRPr lang="en-RO"/>
          </a:p>
        </p:txBody>
      </p:sp>
    </p:spTree>
    <p:extLst>
      <p:ext uri="{BB962C8B-B14F-4D97-AF65-F5344CB8AC3E}">
        <p14:creationId xmlns:p14="http://schemas.microsoft.com/office/powerpoint/2010/main" val="203670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2BF98-74E3-7C58-83EE-01A8F40C5BC1}"/>
              </a:ext>
            </a:extLst>
          </p:cNvPr>
          <p:cNvSpPr>
            <a:spLocks noGrp="1"/>
          </p:cNvSpPr>
          <p:nvPr>
            <p:ph type="title"/>
          </p:nvPr>
        </p:nvSpPr>
        <p:spPr/>
        <p:txBody>
          <a:bodyPr/>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98533EA7-51BF-6E6A-5EEC-3C19625252C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3333AE70-E23D-D04A-29A0-05DD2ADC29A2}"/>
              </a:ext>
            </a:extLst>
          </p:cNvPr>
          <p:cNvSpPr>
            <a:spLocks noGrp="1"/>
          </p:cNvSpPr>
          <p:nvPr>
            <p:ph type="dt" sz="half" idx="10"/>
          </p:nvPr>
        </p:nvSpPr>
        <p:spPr/>
        <p:txBody>
          <a:bodyPr/>
          <a:lstStyle/>
          <a:p>
            <a:fld id="{A98C488E-A6C4-CA48-94EA-1EE5F1EDF191}" type="datetimeFigureOut">
              <a:rPr lang="en-RO" smtClean="0"/>
              <a:t>08.09.2025</a:t>
            </a:fld>
            <a:endParaRPr lang="en-RO"/>
          </a:p>
        </p:txBody>
      </p:sp>
      <p:sp>
        <p:nvSpPr>
          <p:cNvPr id="5" name="Footer Placeholder 4">
            <a:extLst>
              <a:ext uri="{FF2B5EF4-FFF2-40B4-BE49-F238E27FC236}">
                <a16:creationId xmlns:a16="http://schemas.microsoft.com/office/drawing/2014/main" id="{8B037CA9-145E-7C34-86BD-3C18B5C17983}"/>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46000EAB-A380-09F0-CF97-2D37DA540BD1}"/>
              </a:ext>
            </a:extLst>
          </p:cNvPr>
          <p:cNvSpPr>
            <a:spLocks noGrp="1"/>
          </p:cNvSpPr>
          <p:nvPr>
            <p:ph type="sldNum" sz="quarter" idx="12"/>
          </p:nvPr>
        </p:nvSpPr>
        <p:spPr/>
        <p:txBody>
          <a:bodyPr/>
          <a:lstStyle/>
          <a:p>
            <a:fld id="{D8715C29-EEBB-284C-9832-6690D918DF8A}" type="slidenum">
              <a:rPr lang="en-RO" smtClean="0"/>
              <a:t>‹#›</a:t>
            </a:fld>
            <a:endParaRPr lang="en-RO"/>
          </a:p>
        </p:txBody>
      </p:sp>
    </p:spTree>
    <p:extLst>
      <p:ext uri="{BB962C8B-B14F-4D97-AF65-F5344CB8AC3E}">
        <p14:creationId xmlns:p14="http://schemas.microsoft.com/office/powerpoint/2010/main" val="413535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CAE14E-D64F-6CDB-A066-8A47AB71903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0ACBC42F-0450-89B8-CCA0-92DDBD96888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E572140B-4CCF-6AB1-9595-B5DAACBA90F8}"/>
              </a:ext>
            </a:extLst>
          </p:cNvPr>
          <p:cNvSpPr>
            <a:spLocks noGrp="1"/>
          </p:cNvSpPr>
          <p:nvPr>
            <p:ph type="dt" sz="half" idx="10"/>
          </p:nvPr>
        </p:nvSpPr>
        <p:spPr/>
        <p:txBody>
          <a:bodyPr/>
          <a:lstStyle/>
          <a:p>
            <a:fld id="{A98C488E-A6C4-CA48-94EA-1EE5F1EDF191}" type="datetimeFigureOut">
              <a:rPr lang="en-RO" smtClean="0"/>
              <a:t>08.09.2025</a:t>
            </a:fld>
            <a:endParaRPr lang="en-RO"/>
          </a:p>
        </p:txBody>
      </p:sp>
      <p:sp>
        <p:nvSpPr>
          <p:cNvPr id="5" name="Footer Placeholder 4">
            <a:extLst>
              <a:ext uri="{FF2B5EF4-FFF2-40B4-BE49-F238E27FC236}">
                <a16:creationId xmlns:a16="http://schemas.microsoft.com/office/drawing/2014/main" id="{C3F053C8-892B-5E37-60F8-893ECE4142CB}"/>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B533201E-E747-871A-903B-160DEADA1DA3}"/>
              </a:ext>
            </a:extLst>
          </p:cNvPr>
          <p:cNvSpPr>
            <a:spLocks noGrp="1"/>
          </p:cNvSpPr>
          <p:nvPr>
            <p:ph type="sldNum" sz="quarter" idx="12"/>
          </p:nvPr>
        </p:nvSpPr>
        <p:spPr/>
        <p:txBody>
          <a:bodyPr/>
          <a:lstStyle/>
          <a:p>
            <a:fld id="{D8715C29-EEBB-284C-9832-6690D918DF8A}" type="slidenum">
              <a:rPr lang="en-RO" smtClean="0"/>
              <a:t>‹#›</a:t>
            </a:fld>
            <a:endParaRPr lang="en-RO"/>
          </a:p>
        </p:txBody>
      </p:sp>
    </p:spTree>
    <p:extLst>
      <p:ext uri="{BB962C8B-B14F-4D97-AF65-F5344CB8AC3E}">
        <p14:creationId xmlns:p14="http://schemas.microsoft.com/office/powerpoint/2010/main" val="64189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FFE2-6EC6-4BA1-679F-67E1111FD26B}"/>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F78C77C6-57A1-1509-F38F-6B9C3734343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B40F764D-B9F3-1E91-4773-7ECCF8700EAC}"/>
              </a:ext>
            </a:extLst>
          </p:cNvPr>
          <p:cNvSpPr>
            <a:spLocks noGrp="1"/>
          </p:cNvSpPr>
          <p:nvPr>
            <p:ph type="dt" sz="half" idx="10"/>
          </p:nvPr>
        </p:nvSpPr>
        <p:spPr/>
        <p:txBody>
          <a:bodyPr/>
          <a:lstStyle/>
          <a:p>
            <a:fld id="{A98C488E-A6C4-CA48-94EA-1EE5F1EDF191}" type="datetimeFigureOut">
              <a:rPr lang="en-RO" smtClean="0"/>
              <a:t>08.09.2025</a:t>
            </a:fld>
            <a:endParaRPr lang="en-RO"/>
          </a:p>
        </p:txBody>
      </p:sp>
      <p:sp>
        <p:nvSpPr>
          <p:cNvPr id="5" name="Footer Placeholder 4">
            <a:extLst>
              <a:ext uri="{FF2B5EF4-FFF2-40B4-BE49-F238E27FC236}">
                <a16:creationId xmlns:a16="http://schemas.microsoft.com/office/drawing/2014/main" id="{575BB8A5-8ABB-D0B0-AD3F-C755F290A90C}"/>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8B7867B9-1624-91D1-B36C-7FBAD9DC98A0}"/>
              </a:ext>
            </a:extLst>
          </p:cNvPr>
          <p:cNvSpPr>
            <a:spLocks noGrp="1"/>
          </p:cNvSpPr>
          <p:nvPr>
            <p:ph type="sldNum" sz="quarter" idx="12"/>
          </p:nvPr>
        </p:nvSpPr>
        <p:spPr/>
        <p:txBody>
          <a:bodyPr/>
          <a:lstStyle/>
          <a:p>
            <a:fld id="{D8715C29-EEBB-284C-9832-6690D918DF8A}" type="slidenum">
              <a:rPr lang="en-RO" smtClean="0"/>
              <a:t>‹#›</a:t>
            </a:fld>
            <a:endParaRPr lang="en-RO"/>
          </a:p>
        </p:txBody>
      </p:sp>
    </p:spTree>
    <p:extLst>
      <p:ext uri="{BB962C8B-B14F-4D97-AF65-F5344CB8AC3E}">
        <p14:creationId xmlns:p14="http://schemas.microsoft.com/office/powerpoint/2010/main" val="317675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7B06-1A95-41B9-DBED-158EA4C67E3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O"/>
          </a:p>
        </p:txBody>
      </p:sp>
      <p:sp>
        <p:nvSpPr>
          <p:cNvPr id="3" name="Text Placeholder 2">
            <a:extLst>
              <a:ext uri="{FF2B5EF4-FFF2-40B4-BE49-F238E27FC236}">
                <a16:creationId xmlns:a16="http://schemas.microsoft.com/office/drawing/2014/main" id="{F998512E-9EC5-CF08-DA2E-738437ACA6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C18C577-142A-2B26-F3A7-A4775202C15F}"/>
              </a:ext>
            </a:extLst>
          </p:cNvPr>
          <p:cNvSpPr>
            <a:spLocks noGrp="1"/>
          </p:cNvSpPr>
          <p:nvPr>
            <p:ph type="dt" sz="half" idx="10"/>
          </p:nvPr>
        </p:nvSpPr>
        <p:spPr/>
        <p:txBody>
          <a:bodyPr/>
          <a:lstStyle/>
          <a:p>
            <a:fld id="{A98C488E-A6C4-CA48-94EA-1EE5F1EDF191}" type="datetimeFigureOut">
              <a:rPr lang="en-RO" smtClean="0"/>
              <a:t>08.09.2025</a:t>
            </a:fld>
            <a:endParaRPr lang="en-RO"/>
          </a:p>
        </p:txBody>
      </p:sp>
      <p:sp>
        <p:nvSpPr>
          <p:cNvPr id="5" name="Footer Placeholder 4">
            <a:extLst>
              <a:ext uri="{FF2B5EF4-FFF2-40B4-BE49-F238E27FC236}">
                <a16:creationId xmlns:a16="http://schemas.microsoft.com/office/drawing/2014/main" id="{92EEAC5F-4015-A850-3E0B-9BE1A28C397B}"/>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E8C6C8BA-A78C-F617-0A24-056223626E44}"/>
              </a:ext>
            </a:extLst>
          </p:cNvPr>
          <p:cNvSpPr>
            <a:spLocks noGrp="1"/>
          </p:cNvSpPr>
          <p:nvPr>
            <p:ph type="sldNum" sz="quarter" idx="12"/>
          </p:nvPr>
        </p:nvSpPr>
        <p:spPr/>
        <p:txBody>
          <a:bodyPr/>
          <a:lstStyle/>
          <a:p>
            <a:fld id="{D8715C29-EEBB-284C-9832-6690D918DF8A}" type="slidenum">
              <a:rPr lang="en-RO" smtClean="0"/>
              <a:t>‹#›</a:t>
            </a:fld>
            <a:endParaRPr lang="en-RO"/>
          </a:p>
        </p:txBody>
      </p:sp>
    </p:spTree>
    <p:extLst>
      <p:ext uri="{BB962C8B-B14F-4D97-AF65-F5344CB8AC3E}">
        <p14:creationId xmlns:p14="http://schemas.microsoft.com/office/powerpoint/2010/main" val="1677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CDAA-637B-6745-A145-2A7BB4CBD2DB}"/>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D634D712-8D09-4834-B138-4F9027BCDEA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Content Placeholder 3">
            <a:extLst>
              <a:ext uri="{FF2B5EF4-FFF2-40B4-BE49-F238E27FC236}">
                <a16:creationId xmlns:a16="http://schemas.microsoft.com/office/drawing/2014/main" id="{4C46C19A-0EC3-06CF-B3FE-FCF56A02AA6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Date Placeholder 4">
            <a:extLst>
              <a:ext uri="{FF2B5EF4-FFF2-40B4-BE49-F238E27FC236}">
                <a16:creationId xmlns:a16="http://schemas.microsoft.com/office/drawing/2014/main" id="{F37DB277-740A-8228-B30B-6F672DA23580}"/>
              </a:ext>
            </a:extLst>
          </p:cNvPr>
          <p:cNvSpPr>
            <a:spLocks noGrp="1"/>
          </p:cNvSpPr>
          <p:nvPr>
            <p:ph type="dt" sz="half" idx="10"/>
          </p:nvPr>
        </p:nvSpPr>
        <p:spPr/>
        <p:txBody>
          <a:bodyPr/>
          <a:lstStyle/>
          <a:p>
            <a:fld id="{A98C488E-A6C4-CA48-94EA-1EE5F1EDF191}" type="datetimeFigureOut">
              <a:rPr lang="en-RO" smtClean="0"/>
              <a:t>08.09.2025</a:t>
            </a:fld>
            <a:endParaRPr lang="en-RO"/>
          </a:p>
        </p:txBody>
      </p:sp>
      <p:sp>
        <p:nvSpPr>
          <p:cNvPr id="6" name="Footer Placeholder 5">
            <a:extLst>
              <a:ext uri="{FF2B5EF4-FFF2-40B4-BE49-F238E27FC236}">
                <a16:creationId xmlns:a16="http://schemas.microsoft.com/office/drawing/2014/main" id="{C756983A-DDB6-4E7F-0B04-E301E0E6BFE9}"/>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68FECF91-AC3F-AA6E-A52B-7F31F8488153}"/>
              </a:ext>
            </a:extLst>
          </p:cNvPr>
          <p:cNvSpPr>
            <a:spLocks noGrp="1"/>
          </p:cNvSpPr>
          <p:nvPr>
            <p:ph type="sldNum" sz="quarter" idx="12"/>
          </p:nvPr>
        </p:nvSpPr>
        <p:spPr/>
        <p:txBody>
          <a:bodyPr/>
          <a:lstStyle/>
          <a:p>
            <a:fld id="{D8715C29-EEBB-284C-9832-6690D918DF8A}" type="slidenum">
              <a:rPr lang="en-RO" smtClean="0"/>
              <a:t>‹#›</a:t>
            </a:fld>
            <a:endParaRPr lang="en-RO"/>
          </a:p>
        </p:txBody>
      </p:sp>
    </p:spTree>
    <p:extLst>
      <p:ext uri="{BB962C8B-B14F-4D97-AF65-F5344CB8AC3E}">
        <p14:creationId xmlns:p14="http://schemas.microsoft.com/office/powerpoint/2010/main" val="403957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AE56-11F6-7E6C-A106-82B91EED4012}"/>
              </a:ext>
            </a:extLst>
          </p:cNvPr>
          <p:cNvSpPr>
            <a:spLocks noGrp="1"/>
          </p:cNvSpPr>
          <p:nvPr>
            <p:ph type="title"/>
          </p:nvPr>
        </p:nvSpPr>
        <p:spPr>
          <a:xfrm>
            <a:off x="839788" y="365125"/>
            <a:ext cx="10515600" cy="1325563"/>
          </a:xfrm>
        </p:spPr>
        <p:txBody>
          <a:bodyPr/>
          <a:lstStyle/>
          <a:p>
            <a:r>
              <a:rPr lang="en-GB"/>
              <a:t>Click to edit Master title style</a:t>
            </a:r>
            <a:endParaRPr lang="en-RO"/>
          </a:p>
        </p:txBody>
      </p:sp>
      <p:sp>
        <p:nvSpPr>
          <p:cNvPr id="3" name="Text Placeholder 2">
            <a:extLst>
              <a:ext uri="{FF2B5EF4-FFF2-40B4-BE49-F238E27FC236}">
                <a16:creationId xmlns:a16="http://schemas.microsoft.com/office/drawing/2014/main" id="{8D48D288-C24B-C065-3049-9961D594F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53B5B54-BBF0-3B99-BDEF-9CB237DD2D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Text Placeholder 4">
            <a:extLst>
              <a:ext uri="{FF2B5EF4-FFF2-40B4-BE49-F238E27FC236}">
                <a16:creationId xmlns:a16="http://schemas.microsoft.com/office/drawing/2014/main" id="{075B05A3-AE5B-6BF5-D38D-2B155E9AD6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2F25BB-9396-A44B-860F-000E03BE968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7" name="Date Placeholder 6">
            <a:extLst>
              <a:ext uri="{FF2B5EF4-FFF2-40B4-BE49-F238E27FC236}">
                <a16:creationId xmlns:a16="http://schemas.microsoft.com/office/drawing/2014/main" id="{3567C71A-F48B-54AC-0DEA-C53635C38360}"/>
              </a:ext>
            </a:extLst>
          </p:cNvPr>
          <p:cNvSpPr>
            <a:spLocks noGrp="1"/>
          </p:cNvSpPr>
          <p:nvPr>
            <p:ph type="dt" sz="half" idx="10"/>
          </p:nvPr>
        </p:nvSpPr>
        <p:spPr/>
        <p:txBody>
          <a:bodyPr/>
          <a:lstStyle/>
          <a:p>
            <a:fld id="{A98C488E-A6C4-CA48-94EA-1EE5F1EDF191}" type="datetimeFigureOut">
              <a:rPr lang="en-RO" smtClean="0"/>
              <a:t>08.09.2025</a:t>
            </a:fld>
            <a:endParaRPr lang="en-RO"/>
          </a:p>
        </p:txBody>
      </p:sp>
      <p:sp>
        <p:nvSpPr>
          <p:cNvPr id="8" name="Footer Placeholder 7">
            <a:extLst>
              <a:ext uri="{FF2B5EF4-FFF2-40B4-BE49-F238E27FC236}">
                <a16:creationId xmlns:a16="http://schemas.microsoft.com/office/drawing/2014/main" id="{F5EDC71B-3A3A-EAE4-5D8D-80125FD63AEC}"/>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119ACFFA-9E55-C56C-EE1A-0400E299B2B7}"/>
              </a:ext>
            </a:extLst>
          </p:cNvPr>
          <p:cNvSpPr>
            <a:spLocks noGrp="1"/>
          </p:cNvSpPr>
          <p:nvPr>
            <p:ph type="sldNum" sz="quarter" idx="12"/>
          </p:nvPr>
        </p:nvSpPr>
        <p:spPr/>
        <p:txBody>
          <a:bodyPr/>
          <a:lstStyle/>
          <a:p>
            <a:fld id="{D8715C29-EEBB-284C-9832-6690D918DF8A}" type="slidenum">
              <a:rPr lang="en-RO" smtClean="0"/>
              <a:t>‹#›</a:t>
            </a:fld>
            <a:endParaRPr lang="en-RO"/>
          </a:p>
        </p:txBody>
      </p:sp>
    </p:spTree>
    <p:extLst>
      <p:ext uri="{BB962C8B-B14F-4D97-AF65-F5344CB8AC3E}">
        <p14:creationId xmlns:p14="http://schemas.microsoft.com/office/powerpoint/2010/main" val="168580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AF9C-76E5-3875-28A9-91BFB8E59B4F}"/>
              </a:ext>
            </a:extLst>
          </p:cNvPr>
          <p:cNvSpPr>
            <a:spLocks noGrp="1"/>
          </p:cNvSpPr>
          <p:nvPr>
            <p:ph type="title"/>
          </p:nvPr>
        </p:nvSpPr>
        <p:spPr/>
        <p:txBody>
          <a:bodyPr/>
          <a:lstStyle/>
          <a:p>
            <a:r>
              <a:rPr lang="en-GB"/>
              <a:t>Click to edit Master title style</a:t>
            </a:r>
            <a:endParaRPr lang="en-RO"/>
          </a:p>
        </p:txBody>
      </p:sp>
      <p:sp>
        <p:nvSpPr>
          <p:cNvPr id="3" name="Date Placeholder 2">
            <a:extLst>
              <a:ext uri="{FF2B5EF4-FFF2-40B4-BE49-F238E27FC236}">
                <a16:creationId xmlns:a16="http://schemas.microsoft.com/office/drawing/2014/main" id="{8AF66EC8-C2CE-E9EB-DDB5-DD757A73F47E}"/>
              </a:ext>
            </a:extLst>
          </p:cNvPr>
          <p:cNvSpPr>
            <a:spLocks noGrp="1"/>
          </p:cNvSpPr>
          <p:nvPr>
            <p:ph type="dt" sz="half" idx="10"/>
          </p:nvPr>
        </p:nvSpPr>
        <p:spPr/>
        <p:txBody>
          <a:bodyPr/>
          <a:lstStyle/>
          <a:p>
            <a:fld id="{A98C488E-A6C4-CA48-94EA-1EE5F1EDF191}" type="datetimeFigureOut">
              <a:rPr lang="en-RO" smtClean="0"/>
              <a:t>08.09.2025</a:t>
            </a:fld>
            <a:endParaRPr lang="en-RO"/>
          </a:p>
        </p:txBody>
      </p:sp>
      <p:sp>
        <p:nvSpPr>
          <p:cNvPr id="4" name="Footer Placeholder 3">
            <a:extLst>
              <a:ext uri="{FF2B5EF4-FFF2-40B4-BE49-F238E27FC236}">
                <a16:creationId xmlns:a16="http://schemas.microsoft.com/office/drawing/2014/main" id="{7CF5EEEE-4BC5-2644-1A4B-0D1E687BE187}"/>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270D0EEC-C14E-AAED-D122-E85748C4653D}"/>
              </a:ext>
            </a:extLst>
          </p:cNvPr>
          <p:cNvSpPr>
            <a:spLocks noGrp="1"/>
          </p:cNvSpPr>
          <p:nvPr>
            <p:ph type="sldNum" sz="quarter" idx="12"/>
          </p:nvPr>
        </p:nvSpPr>
        <p:spPr/>
        <p:txBody>
          <a:bodyPr/>
          <a:lstStyle/>
          <a:p>
            <a:fld id="{D8715C29-EEBB-284C-9832-6690D918DF8A}" type="slidenum">
              <a:rPr lang="en-RO" smtClean="0"/>
              <a:t>‹#›</a:t>
            </a:fld>
            <a:endParaRPr lang="en-RO"/>
          </a:p>
        </p:txBody>
      </p:sp>
    </p:spTree>
    <p:extLst>
      <p:ext uri="{BB962C8B-B14F-4D97-AF65-F5344CB8AC3E}">
        <p14:creationId xmlns:p14="http://schemas.microsoft.com/office/powerpoint/2010/main" val="44643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A1F34-16DB-0F96-5A16-F8CA37CBA946}"/>
              </a:ext>
            </a:extLst>
          </p:cNvPr>
          <p:cNvSpPr>
            <a:spLocks noGrp="1"/>
          </p:cNvSpPr>
          <p:nvPr>
            <p:ph type="dt" sz="half" idx="10"/>
          </p:nvPr>
        </p:nvSpPr>
        <p:spPr/>
        <p:txBody>
          <a:bodyPr/>
          <a:lstStyle/>
          <a:p>
            <a:fld id="{A98C488E-A6C4-CA48-94EA-1EE5F1EDF191}" type="datetimeFigureOut">
              <a:rPr lang="en-RO" smtClean="0"/>
              <a:t>08.09.2025</a:t>
            </a:fld>
            <a:endParaRPr lang="en-RO"/>
          </a:p>
        </p:txBody>
      </p:sp>
      <p:sp>
        <p:nvSpPr>
          <p:cNvPr id="3" name="Footer Placeholder 2">
            <a:extLst>
              <a:ext uri="{FF2B5EF4-FFF2-40B4-BE49-F238E27FC236}">
                <a16:creationId xmlns:a16="http://schemas.microsoft.com/office/drawing/2014/main" id="{46B1B0B0-6275-517F-6D33-AC8615ECE60C}"/>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2B22EA01-173D-6518-E6A5-3BD21AB0E0B2}"/>
              </a:ext>
            </a:extLst>
          </p:cNvPr>
          <p:cNvSpPr>
            <a:spLocks noGrp="1"/>
          </p:cNvSpPr>
          <p:nvPr>
            <p:ph type="sldNum" sz="quarter" idx="12"/>
          </p:nvPr>
        </p:nvSpPr>
        <p:spPr/>
        <p:txBody>
          <a:bodyPr/>
          <a:lstStyle/>
          <a:p>
            <a:fld id="{D8715C29-EEBB-284C-9832-6690D918DF8A}" type="slidenum">
              <a:rPr lang="en-RO" smtClean="0"/>
              <a:t>‹#›</a:t>
            </a:fld>
            <a:endParaRPr lang="en-RO"/>
          </a:p>
        </p:txBody>
      </p:sp>
    </p:spTree>
    <p:extLst>
      <p:ext uri="{BB962C8B-B14F-4D97-AF65-F5344CB8AC3E}">
        <p14:creationId xmlns:p14="http://schemas.microsoft.com/office/powerpoint/2010/main" val="406551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A8FF-ECB9-2D00-0385-6710E47077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Content Placeholder 2">
            <a:extLst>
              <a:ext uri="{FF2B5EF4-FFF2-40B4-BE49-F238E27FC236}">
                <a16:creationId xmlns:a16="http://schemas.microsoft.com/office/drawing/2014/main" id="{4A0459D4-5A2A-D803-BB8F-1C14ECDC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Text Placeholder 3">
            <a:extLst>
              <a:ext uri="{FF2B5EF4-FFF2-40B4-BE49-F238E27FC236}">
                <a16:creationId xmlns:a16="http://schemas.microsoft.com/office/drawing/2014/main" id="{E9EF3387-C927-A5E4-4E1B-26A5C2130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9C2AC5-06EF-F2C1-29E0-0FB36DC69223}"/>
              </a:ext>
            </a:extLst>
          </p:cNvPr>
          <p:cNvSpPr>
            <a:spLocks noGrp="1"/>
          </p:cNvSpPr>
          <p:nvPr>
            <p:ph type="dt" sz="half" idx="10"/>
          </p:nvPr>
        </p:nvSpPr>
        <p:spPr/>
        <p:txBody>
          <a:bodyPr/>
          <a:lstStyle/>
          <a:p>
            <a:fld id="{A98C488E-A6C4-CA48-94EA-1EE5F1EDF191}" type="datetimeFigureOut">
              <a:rPr lang="en-RO" smtClean="0"/>
              <a:t>08.09.2025</a:t>
            </a:fld>
            <a:endParaRPr lang="en-RO"/>
          </a:p>
        </p:txBody>
      </p:sp>
      <p:sp>
        <p:nvSpPr>
          <p:cNvPr id="6" name="Footer Placeholder 5">
            <a:extLst>
              <a:ext uri="{FF2B5EF4-FFF2-40B4-BE49-F238E27FC236}">
                <a16:creationId xmlns:a16="http://schemas.microsoft.com/office/drawing/2014/main" id="{4663F813-7500-0875-045B-E0B9B9B6D0B7}"/>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A0626936-341C-27A6-CCB0-A9F2FF2174A5}"/>
              </a:ext>
            </a:extLst>
          </p:cNvPr>
          <p:cNvSpPr>
            <a:spLocks noGrp="1"/>
          </p:cNvSpPr>
          <p:nvPr>
            <p:ph type="sldNum" sz="quarter" idx="12"/>
          </p:nvPr>
        </p:nvSpPr>
        <p:spPr/>
        <p:txBody>
          <a:bodyPr/>
          <a:lstStyle/>
          <a:p>
            <a:fld id="{D8715C29-EEBB-284C-9832-6690D918DF8A}" type="slidenum">
              <a:rPr lang="en-RO" smtClean="0"/>
              <a:t>‹#›</a:t>
            </a:fld>
            <a:endParaRPr lang="en-RO"/>
          </a:p>
        </p:txBody>
      </p:sp>
    </p:spTree>
    <p:extLst>
      <p:ext uri="{BB962C8B-B14F-4D97-AF65-F5344CB8AC3E}">
        <p14:creationId xmlns:p14="http://schemas.microsoft.com/office/powerpoint/2010/main" val="2362916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BA7F-7586-D22D-A7DD-E623B2CC0C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Picture Placeholder 2">
            <a:extLst>
              <a:ext uri="{FF2B5EF4-FFF2-40B4-BE49-F238E27FC236}">
                <a16:creationId xmlns:a16="http://schemas.microsoft.com/office/drawing/2014/main" id="{E1C7A524-B06F-7A3B-ED9B-8F848674CB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O"/>
          </a:p>
        </p:txBody>
      </p:sp>
      <p:sp>
        <p:nvSpPr>
          <p:cNvPr id="4" name="Text Placeholder 3">
            <a:extLst>
              <a:ext uri="{FF2B5EF4-FFF2-40B4-BE49-F238E27FC236}">
                <a16:creationId xmlns:a16="http://schemas.microsoft.com/office/drawing/2014/main" id="{67E1B103-0F0C-CAF9-6D64-6CF449DF4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459230-0F75-62BE-8390-85B8FB0422DB}"/>
              </a:ext>
            </a:extLst>
          </p:cNvPr>
          <p:cNvSpPr>
            <a:spLocks noGrp="1"/>
          </p:cNvSpPr>
          <p:nvPr>
            <p:ph type="dt" sz="half" idx="10"/>
          </p:nvPr>
        </p:nvSpPr>
        <p:spPr/>
        <p:txBody>
          <a:bodyPr/>
          <a:lstStyle/>
          <a:p>
            <a:fld id="{A98C488E-A6C4-CA48-94EA-1EE5F1EDF191}" type="datetimeFigureOut">
              <a:rPr lang="en-RO" smtClean="0"/>
              <a:t>08.09.2025</a:t>
            </a:fld>
            <a:endParaRPr lang="en-RO"/>
          </a:p>
        </p:txBody>
      </p:sp>
      <p:sp>
        <p:nvSpPr>
          <p:cNvPr id="6" name="Footer Placeholder 5">
            <a:extLst>
              <a:ext uri="{FF2B5EF4-FFF2-40B4-BE49-F238E27FC236}">
                <a16:creationId xmlns:a16="http://schemas.microsoft.com/office/drawing/2014/main" id="{6E47C9BA-D69E-FB9B-FA35-CFD6BC1533EC}"/>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F62BF1E8-350E-2215-354C-1B7CF8B31E88}"/>
              </a:ext>
            </a:extLst>
          </p:cNvPr>
          <p:cNvSpPr>
            <a:spLocks noGrp="1"/>
          </p:cNvSpPr>
          <p:nvPr>
            <p:ph type="sldNum" sz="quarter" idx="12"/>
          </p:nvPr>
        </p:nvSpPr>
        <p:spPr/>
        <p:txBody>
          <a:bodyPr/>
          <a:lstStyle/>
          <a:p>
            <a:fld id="{D8715C29-EEBB-284C-9832-6690D918DF8A}" type="slidenum">
              <a:rPr lang="en-RO" smtClean="0"/>
              <a:t>‹#›</a:t>
            </a:fld>
            <a:endParaRPr lang="en-RO"/>
          </a:p>
        </p:txBody>
      </p:sp>
    </p:spTree>
    <p:extLst>
      <p:ext uri="{BB962C8B-B14F-4D97-AF65-F5344CB8AC3E}">
        <p14:creationId xmlns:p14="http://schemas.microsoft.com/office/powerpoint/2010/main" val="509729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5EFD0B-8411-0186-DC9B-7EBBA862B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O"/>
          </a:p>
        </p:txBody>
      </p:sp>
      <p:sp>
        <p:nvSpPr>
          <p:cNvPr id="3" name="Text Placeholder 2">
            <a:extLst>
              <a:ext uri="{FF2B5EF4-FFF2-40B4-BE49-F238E27FC236}">
                <a16:creationId xmlns:a16="http://schemas.microsoft.com/office/drawing/2014/main" id="{0890BE0E-BC2F-245B-0A1D-9D5D7E8753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757AC825-2D7E-C8AA-FC20-D22694A71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C488E-A6C4-CA48-94EA-1EE5F1EDF191}" type="datetimeFigureOut">
              <a:rPr lang="en-RO" smtClean="0"/>
              <a:t>08.09.2025</a:t>
            </a:fld>
            <a:endParaRPr lang="en-RO"/>
          </a:p>
        </p:txBody>
      </p:sp>
      <p:sp>
        <p:nvSpPr>
          <p:cNvPr id="5" name="Footer Placeholder 4">
            <a:extLst>
              <a:ext uri="{FF2B5EF4-FFF2-40B4-BE49-F238E27FC236}">
                <a16:creationId xmlns:a16="http://schemas.microsoft.com/office/drawing/2014/main" id="{8D237AC9-A600-238D-FF8D-CCE544D3C9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O"/>
          </a:p>
        </p:txBody>
      </p:sp>
      <p:sp>
        <p:nvSpPr>
          <p:cNvPr id="6" name="Slide Number Placeholder 5">
            <a:extLst>
              <a:ext uri="{FF2B5EF4-FFF2-40B4-BE49-F238E27FC236}">
                <a16:creationId xmlns:a16="http://schemas.microsoft.com/office/drawing/2014/main" id="{A9785B1D-4EA2-D7B3-5898-24C7A8566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15C29-EEBB-284C-9832-6690D918DF8A}" type="slidenum">
              <a:rPr lang="en-RO" smtClean="0"/>
              <a:t>‹#›</a:t>
            </a:fld>
            <a:endParaRPr lang="en-RO"/>
          </a:p>
        </p:txBody>
      </p:sp>
    </p:spTree>
    <p:extLst>
      <p:ext uri="{BB962C8B-B14F-4D97-AF65-F5344CB8AC3E}">
        <p14:creationId xmlns:p14="http://schemas.microsoft.com/office/powerpoint/2010/main" val="2185022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0C1F802-386D-DFC9-7BA4-16281A724FC4}"/>
              </a:ext>
            </a:extLst>
          </p:cNvPr>
          <p:cNvSpPr>
            <a:spLocks noGrp="1"/>
          </p:cNvSpPr>
          <p:nvPr>
            <p:ph type="ctrTitle"/>
          </p:nvPr>
        </p:nvSpPr>
        <p:spPr>
          <a:xfrm>
            <a:off x="1524000" y="576289"/>
            <a:ext cx="9144000" cy="1663699"/>
          </a:xfrm>
        </p:spPr>
        <p:txBody>
          <a:bodyPr>
            <a:normAutofit fontScale="90000"/>
          </a:bodyPr>
          <a:lstStyle/>
          <a:p>
            <a:r>
              <a:rPr lang="en-GB" b="1" dirty="0">
                <a:latin typeface="Arial Rounded MT Bold" charset="0"/>
                <a:ea typeface="Arial Rounded MT Bold" charset="0"/>
                <a:cs typeface="Arial Rounded MT Bold" charset="0"/>
              </a:rPr>
              <a:t>Detection and control of liquid level in a tank</a:t>
            </a:r>
            <a:endParaRPr lang="en-GB" dirty="0">
              <a:latin typeface="Arial Rounded MT Bold" charset="0"/>
              <a:ea typeface="Arial Rounded MT Bold" charset="0"/>
              <a:cs typeface="Arial Rounded MT Bold" charset="0"/>
            </a:endParaRPr>
          </a:p>
        </p:txBody>
      </p:sp>
      <p:sp>
        <p:nvSpPr>
          <p:cNvPr id="7" name="Subtitle 2">
            <a:extLst>
              <a:ext uri="{FF2B5EF4-FFF2-40B4-BE49-F238E27FC236}">
                <a16:creationId xmlns:a16="http://schemas.microsoft.com/office/drawing/2014/main" id="{DEBC0377-54B3-509D-FA19-B8E151E82C72}"/>
              </a:ext>
            </a:extLst>
          </p:cNvPr>
          <p:cNvSpPr>
            <a:spLocks noGrp="1"/>
          </p:cNvSpPr>
          <p:nvPr>
            <p:ph type="subTitle" idx="1"/>
          </p:nvPr>
        </p:nvSpPr>
        <p:spPr>
          <a:xfrm>
            <a:off x="179882" y="3429000"/>
            <a:ext cx="11737298" cy="3428999"/>
          </a:xfrm>
        </p:spPr>
        <p:txBody>
          <a:bodyPr>
            <a:normAutofit/>
          </a:bodyPr>
          <a:lstStyle/>
          <a:p>
            <a:r>
              <a:rPr lang="en-GB" sz="4400" b="1" dirty="0"/>
              <a:t>Project Theme No. 15</a:t>
            </a:r>
          </a:p>
          <a:p>
            <a:r>
              <a:rPr lang="en-US" sz="2600" b="1" dirty="0"/>
              <a:t>				</a:t>
            </a:r>
          </a:p>
          <a:p>
            <a:pPr algn="l"/>
            <a:r>
              <a:rPr lang="en-US" sz="3000" b="1" dirty="0"/>
              <a:t>Students:						 	</a:t>
            </a:r>
            <a:r>
              <a:rPr lang="en-GB" sz="3000" b="1" dirty="0"/>
              <a:t> 		Supervisor</a:t>
            </a:r>
            <a:r>
              <a:rPr lang="en-GB" sz="3000" dirty="0">
                <a:effectLst/>
              </a:rPr>
              <a:t> </a:t>
            </a:r>
            <a:r>
              <a:rPr lang="en-US" sz="3000" b="1" dirty="0"/>
              <a:t>:</a:t>
            </a:r>
            <a:endParaRPr lang="en-GB" sz="3000" dirty="0"/>
          </a:p>
          <a:p>
            <a:pPr algn="l"/>
            <a:r>
              <a:rPr lang="en-US" sz="3000" b="1" dirty="0"/>
              <a:t>Vlad Gabriel POPESCU 		                   </a:t>
            </a:r>
            <a:r>
              <a:rPr lang="en-GB" sz="3000" b="1" dirty="0"/>
              <a:t>Teacher: </a:t>
            </a:r>
            <a:r>
              <a:rPr lang="en-US" sz="3000" b="1" dirty="0" err="1"/>
              <a:t>Nicolae</a:t>
            </a:r>
            <a:r>
              <a:rPr lang="en-US" sz="3000" b="1" dirty="0"/>
              <a:t> </a:t>
            </a:r>
            <a:r>
              <a:rPr lang="en-US" sz="3000" b="1" dirty="0" err="1"/>
              <a:t>Alexandru</a:t>
            </a:r>
            <a:r>
              <a:rPr lang="en-US" sz="3000" b="1" dirty="0"/>
              <a:t> GUZU</a:t>
            </a:r>
          </a:p>
          <a:p>
            <a:endParaRPr lang="en-US" dirty="0"/>
          </a:p>
        </p:txBody>
      </p:sp>
      <p:sp>
        <p:nvSpPr>
          <p:cNvPr id="8" name="Subtitle 2">
            <a:extLst>
              <a:ext uri="{FF2B5EF4-FFF2-40B4-BE49-F238E27FC236}">
                <a16:creationId xmlns:a16="http://schemas.microsoft.com/office/drawing/2014/main" id="{23D85B3D-4C22-4561-66F6-598670060942}"/>
              </a:ext>
            </a:extLst>
          </p:cNvPr>
          <p:cNvSpPr txBox="1">
            <a:spLocks/>
          </p:cNvSpPr>
          <p:nvPr/>
        </p:nvSpPr>
        <p:spPr>
          <a:xfrm>
            <a:off x="879512" y="2461345"/>
            <a:ext cx="9936649" cy="4850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RO" sz="3200" b="1" i="1" dirty="0">
                <a:effectLst/>
                <a:latin typeface="Arial Rounded MT Bold" panose="020F0704030504030204" pitchFamily="34" charset="77"/>
                <a:ea typeface="Calibri" panose="020F0502020204030204" pitchFamily="34" charset="0"/>
                <a:cs typeface="Times New Roman" panose="02020603050405020304" pitchFamily="18" charset="0"/>
              </a:rPr>
              <a:t>A Project using Intel Galileo Gen 2</a:t>
            </a:r>
            <a:r>
              <a:rPr lang="en-RO" sz="3200" b="1" i="1" dirty="0">
                <a:effectLst/>
                <a:latin typeface="Arial Rounded MT Bold" panose="020F0704030504030204" pitchFamily="34" charset="77"/>
              </a:rPr>
              <a:t> </a:t>
            </a:r>
            <a:endParaRPr lang="en-US" sz="3200" b="1" i="1" dirty="0">
              <a:latin typeface="Arial Rounded MT Bold" panose="020F0704030504030204" pitchFamily="34" charset="77"/>
            </a:endParaRPr>
          </a:p>
        </p:txBody>
      </p:sp>
    </p:spTree>
    <p:extLst>
      <p:ext uri="{BB962C8B-B14F-4D97-AF65-F5344CB8AC3E}">
        <p14:creationId xmlns:p14="http://schemas.microsoft.com/office/powerpoint/2010/main" val="363062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6E4B-60A1-0A7D-08D6-1304C2EC17DA}"/>
              </a:ext>
            </a:extLst>
          </p:cNvPr>
          <p:cNvSpPr>
            <a:spLocks noGrp="1"/>
          </p:cNvSpPr>
          <p:nvPr>
            <p:ph type="title"/>
          </p:nvPr>
        </p:nvSpPr>
        <p:spPr>
          <a:xfrm>
            <a:off x="838200" y="35342"/>
            <a:ext cx="10515600" cy="564265"/>
          </a:xfrm>
        </p:spPr>
        <p:txBody>
          <a:bodyPr>
            <a:normAutofit/>
          </a:bodyPr>
          <a:lstStyle/>
          <a:p>
            <a:pPr algn="ctr"/>
            <a:r>
              <a:rPr lang="en-US" sz="2800" b="1" dirty="0">
                <a:effectLst/>
                <a:latin typeface="Arial Rounded MT Bold" panose="020F0704030504030204" pitchFamily="34" charset="77"/>
                <a:ea typeface="Calibri" panose="020F0502020204030204" pitchFamily="34" charset="0"/>
                <a:cs typeface="Times New Roman" panose="02020603050405020304" pitchFamily="18" charset="0"/>
              </a:rPr>
              <a:t>Programming the microcontroller</a:t>
            </a:r>
            <a:r>
              <a:rPr lang="en-US" sz="2800" dirty="0">
                <a:effectLst/>
                <a:latin typeface="Arial Rounded MT Bold" panose="020F0704030504030204" pitchFamily="34" charset="77"/>
                <a:ea typeface="Calibri" panose="020F0502020204030204" pitchFamily="34" charset="0"/>
                <a:cs typeface="Times New Roman" panose="02020603050405020304" pitchFamily="18" charset="0"/>
              </a:rPr>
              <a:t> - </a:t>
            </a:r>
            <a:r>
              <a:rPr lang="en-US" sz="2800" b="1" dirty="0">
                <a:effectLst/>
                <a:latin typeface="Arial Rounded MT Bold" panose="020F0704030504030204" pitchFamily="34" charset="77"/>
                <a:ea typeface="Calibri" panose="020F0502020204030204" pitchFamily="34" charset="0"/>
                <a:cs typeface="Times New Roman" panose="02020603050405020304" pitchFamily="18" charset="0"/>
              </a:rPr>
              <a:t>Pseudo-code</a:t>
            </a:r>
            <a:endParaRPr lang="en-RO" sz="2800" dirty="0">
              <a:latin typeface="Arial Rounded MT Bold" panose="020F0704030504030204" pitchFamily="34" charset="77"/>
            </a:endParaRPr>
          </a:p>
        </p:txBody>
      </p:sp>
      <p:sp>
        <p:nvSpPr>
          <p:cNvPr id="3" name="Content Placeholder 2">
            <a:extLst>
              <a:ext uri="{FF2B5EF4-FFF2-40B4-BE49-F238E27FC236}">
                <a16:creationId xmlns:a16="http://schemas.microsoft.com/office/drawing/2014/main" id="{7A7FE591-0FDB-7FD5-0FA5-BCF98F8301A9}"/>
              </a:ext>
            </a:extLst>
          </p:cNvPr>
          <p:cNvSpPr>
            <a:spLocks noGrp="1"/>
          </p:cNvSpPr>
          <p:nvPr>
            <p:ph idx="1"/>
          </p:nvPr>
        </p:nvSpPr>
        <p:spPr>
          <a:xfrm>
            <a:off x="133662" y="599606"/>
            <a:ext cx="11918429" cy="6223051"/>
          </a:xfrm>
        </p:spPr>
        <p:txBody>
          <a:bodyPr numCol="2">
            <a:normAutofit fontScale="25000" lnSpcReduction="20000"/>
          </a:bodyPr>
          <a:lstStyle/>
          <a:p>
            <a:pPr marL="0" indent="0">
              <a:lnSpc>
                <a:spcPct val="105000"/>
              </a:lnSpc>
              <a:spcAft>
                <a:spcPts val="800"/>
              </a:spcAft>
              <a:buNone/>
            </a:pPr>
            <a:r>
              <a:rPr lang="en-US" sz="7200" kern="150" dirty="0">
                <a:effectLst/>
                <a:latin typeface="Calibri" panose="020F0502020204030204" pitchFamily="34" charset="0"/>
                <a:ea typeface="Calibri" panose="020F0502020204030204" pitchFamily="34" charset="0"/>
                <a:cs typeface="Times New Roman" panose="02020603050405020304" pitchFamily="18" charset="0"/>
              </a:rPr>
              <a:t>       </a:t>
            </a:r>
            <a:r>
              <a:rPr lang="en-US" sz="8000" kern="150" dirty="0">
                <a:effectLst/>
                <a:latin typeface="Calibri" panose="020F0502020204030204" pitchFamily="34" charset="0"/>
                <a:ea typeface="Calibri" panose="020F0502020204030204" pitchFamily="34" charset="0"/>
                <a:cs typeface="Times New Roman" panose="02020603050405020304" pitchFamily="18" charset="0"/>
              </a:rPr>
              <a:t>Outlines the logical flow of the program to manage sensor readings, pump activation, and display updates.</a:t>
            </a:r>
            <a:endParaRPr lang="en-RO" sz="80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RO" sz="8000" kern="150" dirty="0">
                <a:effectLst/>
                <a:latin typeface="Calibri" panose="020F0502020204030204" pitchFamily="34" charset="0"/>
                <a:ea typeface="Calibri" panose="020F0502020204030204" pitchFamily="34" charset="0"/>
                <a:cs typeface="Times New Roman" panose="02020603050405020304" pitchFamily="18" charset="0"/>
              </a:rPr>
              <a:t>1. Initialize the system.</a:t>
            </a:r>
          </a:p>
          <a:p>
            <a:pPr marL="0" indent="0">
              <a:buNone/>
            </a:pPr>
            <a:r>
              <a:rPr lang="en-RO" sz="8000" kern="150" dirty="0">
                <a:effectLst/>
                <a:latin typeface="Calibri" panose="020F0502020204030204" pitchFamily="34" charset="0"/>
                <a:ea typeface="Calibri" panose="020F0502020204030204" pitchFamily="34" charset="0"/>
                <a:cs typeface="Times New Roman" panose="02020603050405020304" pitchFamily="18" charset="0"/>
              </a:rPr>
              <a:t>2. Wait for the START button to be pressed.</a:t>
            </a:r>
          </a:p>
          <a:p>
            <a:pPr marL="0" indent="0">
              <a:buNone/>
            </a:pPr>
            <a:r>
              <a:rPr lang="en-RO" sz="8000" kern="150" dirty="0">
                <a:effectLst/>
                <a:latin typeface="Calibri" panose="020F0502020204030204" pitchFamily="34" charset="0"/>
                <a:ea typeface="Calibri" panose="020F0502020204030204" pitchFamily="34" charset="0"/>
                <a:cs typeface="Times New Roman" panose="02020603050405020304" pitchFamily="18" charset="0"/>
              </a:rPr>
              <a:t>3. Read the analog values from the conductivity sensors.</a:t>
            </a:r>
          </a:p>
          <a:p>
            <a:pPr marL="0" indent="0">
              <a:buNone/>
            </a:pPr>
            <a:r>
              <a:rPr lang="en-RO" sz="8000" kern="150" dirty="0">
                <a:effectLst/>
                <a:latin typeface="Calibri" panose="020F0502020204030204" pitchFamily="34" charset="0"/>
                <a:ea typeface="Calibri" panose="020F0502020204030204" pitchFamily="34" charset="0"/>
                <a:cs typeface="Times New Roman" panose="02020603050405020304" pitchFamily="18" charset="0"/>
              </a:rPr>
              <a:t>4. Determine the current liquid level based on sensor readings.</a:t>
            </a:r>
          </a:p>
          <a:p>
            <a:pPr marL="0" indent="0">
              <a:buNone/>
            </a:pPr>
            <a:r>
              <a:rPr lang="en-RO" sz="8000" kern="150" dirty="0">
                <a:effectLst/>
                <a:latin typeface="Calibri" panose="020F0502020204030204" pitchFamily="34" charset="0"/>
                <a:ea typeface="Calibri" panose="020F0502020204030204" pitchFamily="34" charset="0"/>
                <a:cs typeface="Times New Roman" panose="02020603050405020304" pitchFamily="18" charset="0"/>
              </a:rPr>
              <a:t>5. Display the liquid level on the seven-segment display.</a:t>
            </a:r>
          </a:p>
          <a:p>
            <a:pPr marL="0" indent="0">
              <a:buNone/>
            </a:pPr>
            <a:r>
              <a:rPr lang="en-RO" sz="8000" kern="150" dirty="0">
                <a:effectLst/>
                <a:latin typeface="Calibri" panose="020F0502020204030204" pitchFamily="34" charset="0"/>
                <a:ea typeface="Calibri" panose="020F0502020204030204" pitchFamily="34" charset="0"/>
                <a:cs typeface="Times New Roman" panose="02020603050405020304" pitchFamily="18" charset="0"/>
              </a:rPr>
              <a:t>6. Check if the liquid level is at the preset default level:</a:t>
            </a:r>
          </a:p>
          <a:p>
            <a:pPr marL="0" indent="0">
              <a:buNone/>
            </a:pPr>
            <a:r>
              <a:rPr lang="en-RO" sz="8000" kern="150" dirty="0">
                <a:effectLst/>
                <a:latin typeface="Calibri" panose="020F0502020204030204" pitchFamily="34" charset="0"/>
                <a:ea typeface="Calibri" panose="020F0502020204030204" pitchFamily="34" charset="0"/>
                <a:cs typeface="Times New Roman" panose="02020603050405020304" pitchFamily="18" charset="0"/>
              </a:rPr>
              <a:t>    - If below, activate the pump to transfer liquid from the second tank.</a:t>
            </a:r>
          </a:p>
          <a:p>
            <a:pPr marL="0" indent="0">
              <a:buNone/>
            </a:pPr>
            <a:r>
              <a:rPr lang="en-RO" sz="8000" kern="150" dirty="0">
                <a:effectLst/>
                <a:latin typeface="Calibri" panose="020F0502020204030204" pitchFamily="34" charset="0"/>
                <a:ea typeface="Calibri" panose="020F0502020204030204" pitchFamily="34" charset="0"/>
                <a:cs typeface="Times New Roman" panose="02020603050405020304" pitchFamily="18" charset="0"/>
              </a:rPr>
              <a:t>    - If above, deactivate the pump.</a:t>
            </a:r>
          </a:p>
          <a:p>
            <a:pPr marL="0" indent="0">
              <a:buNone/>
            </a:pPr>
            <a:r>
              <a:rPr lang="en-RO" sz="8000" kern="150" dirty="0">
                <a:effectLst/>
                <a:latin typeface="Calibri" panose="020F0502020204030204" pitchFamily="34" charset="0"/>
                <a:ea typeface="Calibri" panose="020F0502020204030204" pitchFamily="34" charset="0"/>
                <a:cs typeface="Times New Roman" panose="02020603050405020304" pitchFamily="18" charset="0"/>
              </a:rPr>
              <a:t>7. Use the buzzer to signal if the level is too high or too low.</a:t>
            </a:r>
          </a:p>
          <a:p>
            <a:pPr marL="0" indent="0">
              <a:buNone/>
            </a:pPr>
            <a:r>
              <a:rPr lang="en-RO" sz="8000" kern="150" dirty="0">
                <a:effectLst/>
                <a:latin typeface="Calibri" panose="020F0502020204030204" pitchFamily="34" charset="0"/>
                <a:ea typeface="Calibri" panose="020F0502020204030204" pitchFamily="34" charset="0"/>
                <a:cs typeface="Times New Roman" panose="02020603050405020304" pitchFamily="18" charset="0"/>
              </a:rPr>
              <a:t>8. Continuously monitor the liquid level and update the display.</a:t>
            </a:r>
          </a:p>
          <a:p>
            <a:pPr marL="0" indent="0">
              <a:buNone/>
            </a:pPr>
            <a:endParaRPr lang="en-US" sz="8000" b="1" dirty="0">
              <a:effectLst/>
              <a:latin typeface="Arial Rounded MT Bold" panose="020F0704030504030204" pitchFamily="34" charset="77"/>
              <a:ea typeface="Calibri" panose="020F0502020204030204" pitchFamily="34" charset="0"/>
              <a:cs typeface="Times New Roman" panose="02020603050405020304" pitchFamily="18" charset="0"/>
            </a:endParaRPr>
          </a:p>
          <a:p>
            <a:pPr marL="0" indent="0">
              <a:buNone/>
            </a:pPr>
            <a:endParaRPr lang="en-US" sz="8000" b="1" dirty="0">
              <a:latin typeface="Arial Rounded MT Bold" panose="020F0704030504030204" pitchFamily="34" charset="77"/>
              <a:ea typeface="Calibri" panose="020F0502020204030204" pitchFamily="34" charset="0"/>
              <a:cs typeface="Times New Roman" panose="02020603050405020304" pitchFamily="18" charset="0"/>
            </a:endParaRPr>
          </a:p>
          <a:p>
            <a:pPr marL="0" indent="0">
              <a:buNone/>
            </a:pPr>
            <a:r>
              <a:rPr lang="en-US" sz="8000" b="1" dirty="0">
                <a:effectLst/>
                <a:latin typeface="Arial Rounded MT Bold" panose="020F0704030504030204" pitchFamily="34" charset="77"/>
                <a:ea typeface="Calibri" panose="020F0502020204030204" pitchFamily="34" charset="0"/>
                <a:cs typeface="Times New Roman" panose="02020603050405020304" pitchFamily="18" charset="0"/>
              </a:rPr>
              <a:t>  </a:t>
            </a:r>
          </a:p>
          <a:p>
            <a:pPr marL="0" indent="0">
              <a:buNone/>
            </a:pPr>
            <a:endParaRPr lang="en-US" sz="8000" b="1" dirty="0">
              <a:latin typeface="Arial Rounded MT Bold" panose="020F0704030504030204" pitchFamily="34" charset="77"/>
              <a:ea typeface="Calibri" panose="020F0502020204030204" pitchFamily="34" charset="0"/>
              <a:cs typeface="Times New Roman" panose="02020603050405020304" pitchFamily="18" charset="0"/>
            </a:endParaRPr>
          </a:p>
          <a:p>
            <a:pPr marL="0" indent="0">
              <a:buNone/>
            </a:pPr>
            <a:endParaRPr lang="en-US" sz="8000" b="1" dirty="0">
              <a:latin typeface="Arial Rounded MT Bold" panose="020F0704030504030204" pitchFamily="34" charset="77"/>
              <a:ea typeface="Calibri" panose="020F0502020204030204" pitchFamily="34" charset="0"/>
              <a:cs typeface="Times New Roman" panose="02020603050405020304" pitchFamily="18" charset="0"/>
            </a:endParaRPr>
          </a:p>
          <a:p>
            <a:pPr marL="0" indent="0">
              <a:buNone/>
            </a:pPr>
            <a:r>
              <a:rPr lang="en-US" sz="6800" b="1" kern="150" dirty="0">
                <a:effectLst/>
                <a:latin typeface="Calibri" panose="020F0502020204030204" pitchFamily="34" charset="0"/>
                <a:ea typeface="Calibri" panose="020F0502020204030204" pitchFamily="34" charset="0"/>
                <a:cs typeface="Times New Roman" panose="02020603050405020304" pitchFamily="18" charset="0"/>
              </a:rPr>
              <a:t>BEGIN</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SET </a:t>
            </a:r>
            <a:r>
              <a:rPr lang="en-US" sz="6800" kern="150" dirty="0" err="1">
                <a:effectLst/>
                <a:latin typeface="Calibri" panose="020F0502020204030204" pitchFamily="34" charset="0"/>
                <a:ea typeface="Calibri" panose="020F0502020204030204" pitchFamily="34" charset="0"/>
                <a:cs typeface="Times New Roman" panose="02020603050405020304" pitchFamily="18" charset="0"/>
              </a:rPr>
              <a:t>default_level</a:t>
            </a: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 0</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SET </a:t>
            </a:r>
            <a:r>
              <a:rPr lang="en-US" sz="6800" kern="150" dirty="0" err="1">
                <a:effectLst/>
                <a:latin typeface="Calibri" panose="020F0502020204030204" pitchFamily="34" charset="0"/>
                <a:ea typeface="Calibri" panose="020F0502020204030204" pitchFamily="34" charset="0"/>
                <a:cs typeface="Times New Roman" panose="02020603050405020304" pitchFamily="18" charset="0"/>
              </a:rPr>
              <a:t>current_level</a:t>
            </a: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 0</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a:t>
            </a:r>
            <a:r>
              <a:rPr lang="en-US" sz="6800" b="1" kern="150" dirty="0">
                <a:effectLst/>
                <a:latin typeface="Calibri" panose="020F0502020204030204" pitchFamily="34" charset="0"/>
                <a:ea typeface="Calibri" panose="020F0502020204030204" pitchFamily="34" charset="0"/>
                <a:cs typeface="Times New Roman" panose="02020603050405020304" pitchFamily="18" charset="0"/>
              </a:rPr>
              <a:t>WHILE</a:t>
            </a: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START button is not pressed</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WAIT</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b="1" kern="150" dirty="0">
                <a:effectLst/>
                <a:latin typeface="Calibri" panose="020F0502020204030204" pitchFamily="34" charset="0"/>
                <a:ea typeface="Calibri" panose="020F0502020204030204" pitchFamily="34" charset="0"/>
                <a:cs typeface="Times New Roman" panose="02020603050405020304" pitchFamily="18" charset="0"/>
              </a:rPr>
              <a:t>            ON </a:t>
            </a: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START button pressed</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READ all conductivity sensors</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UPDATE </a:t>
            </a:r>
            <a:r>
              <a:rPr lang="en-US" sz="6800" kern="150" dirty="0" err="1">
                <a:effectLst/>
                <a:latin typeface="Calibri" panose="020F0502020204030204" pitchFamily="34" charset="0"/>
                <a:ea typeface="Calibri" panose="020F0502020204030204" pitchFamily="34" charset="0"/>
                <a:cs typeface="Times New Roman" panose="02020603050405020304" pitchFamily="18" charset="0"/>
              </a:rPr>
              <a:t>current_level</a:t>
            </a: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based on sensor readings</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DISPLAY </a:t>
            </a:r>
            <a:r>
              <a:rPr lang="en-US" sz="6800" kern="150" dirty="0" err="1">
                <a:effectLst/>
                <a:latin typeface="Calibri" panose="020F0502020204030204" pitchFamily="34" charset="0"/>
                <a:ea typeface="Calibri" panose="020F0502020204030204" pitchFamily="34" charset="0"/>
                <a:cs typeface="Times New Roman" panose="02020603050405020304" pitchFamily="18" charset="0"/>
              </a:rPr>
              <a:t>current_level</a:t>
            </a: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on seven-segment display</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a:t>
            </a:r>
            <a:r>
              <a:rPr lang="en-US" sz="6800" b="1" kern="150" dirty="0">
                <a:effectLst/>
                <a:latin typeface="Calibri" panose="020F0502020204030204" pitchFamily="34" charset="0"/>
                <a:ea typeface="Calibri" panose="020F0502020204030204" pitchFamily="34" charset="0"/>
                <a:cs typeface="Times New Roman" panose="02020603050405020304" pitchFamily="18" charset="0"/>
              </a:rPr>
              <a:t>IF</a:t>
            </a: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a:t>
            </a:r>
            <a:r>
              <a:rPr lang="en-US" sz="6800" kern="150" dirty="0" err="1">
                <a:effectLst/>
                <a:latin typeface="Calibri" panose="020F0502020204030204" pitchFamily="34" charset="0"/>
                <a:ea typeface="Calibri" panose="020F0502020204030204" pitchFamily="34" charset="0"/>
                <a:cs typeface="Times New Roman" panose="02020603050405020304" pitchFamily="18" charset="0"/>
              </a:rPr>
              <a:t>current_level</a:t>
            </a: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&lt; </a:t>
            </a:r>
            <a:r>
              <a:rPr lang="en-US" sz="6800" kern="150" dirty="0" err="1">
                <a:effectLst/>
                <a:latin typeface="Calibri" panose="020F0502020204030204" pitchFamily="34" charset="0"/>
                <a:ea typeface="Calibri" panose="020F0502020204030204" pitchFamily="34" charset="0"/>
                <a:cs typeface="Times New Roman" panose="02020603050405020304" pitchFamily="18" charset="0"/>
              </a:rPr>
              <a:t>default_level</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ACTIVATE pump</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b="1" kern="150" dirty="0">
                <a:effectLst/>
                <a:latin typeface="Calibri" panose="020F0502020204030204" pitchFamily="34" charset="0"/>
                <a:ea typeface="Calibri" panose="020F0502020204030204" pitchFamily="34" charset="0"/>
                <a:cs typeface="Times New Roman" panose="02020603050405020304" pitchFamily="18" charset="0"/>
              </a:rPr>
              <a:t>          ELSE</a:t>
            </a:r>
            <a:endParaRPr lang="en-RO" sz="6800" b="1"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DEACTIVATE pump</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b="1" kern="150" dirty="0">
                <a:effectLst/>
                <a:latin typeface="Calibri" panose="020F0502020204030204" pitchFamily="34" charset="0"/>
                <a:ea typeface="Calibri" panose="020F0502020204030204" pitchFamily="34" charset="0"/>
                <a:cs typeface="Times New Roman" panose="02020603050405020304" pitchFamily="18" charset="0"/>
              </a:rPr>
              <a:t>         IF </a:t>
            </a:r>
            <a:r>
              <a:rPr lang="en-US" sz="6800" kern="150" dirty="0" err="1">
                <a:effectLst/>
                <a:latin typeface="Calibri" panose="020F0502020204030204" pitchFamily="34" charset="0"/>
                <a:ea typeface="Calibri" panose="020F0502020204030204" pitchFamily="34" charset="0"/>
                <a:cs typeface="Times New Roman" panose="02020603050405020304" pitchFamily="18" charset="0"/>
              </a:rPr>
              <a:t>current_level</a:t>
            </a: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is too high OR too low</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ACTIVATE buzzer</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b="1" kern="150" dirty="0">
                <a:effectLst/>
                <a:latin typeface="Calibri" panose="020F0502020204030204" pitchFamily="34" charset="0"/>
                <a:ea typeface="Calibri" panose="020F0502020204030204" pitchFamily="34" charset="0"/>
                <a:cs typeface="Times New Roman" panose="02020603050405020304" pitchFamily="18" charset="0"/>
              </a:rPr>
              <a:t>         ELSE</a:t>
            </a:r>
            <a:endParaRPr lang="en-RO" sz="6800" b="1"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DEACTIVATE buzzer</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a:t>
            </a:r>
            <a:r>
              <a:rPr lang="en-US" sz="6800" b="1" kern="150" dirty="0">
                <a:effectLst/>
                <a:latin typeface="Calibri" panose="020F0502020204030204" pitchFamily="34" charset="0"/>
                <a:ea typeface="Calibri" panose="020F0502020204030204" pitchFamily="34" charset="0"/>
                <a:cs typeface="Times New Roman" panose="02020603050405020304" pitchFamily="18" charset="0"/>
              </a:rPr>
              <a:t>END IF</a:t>
            </a:r>
            <a:endParaRPr lang="en-RO" sz="6800" b="1"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kern="150" dirty="0">
                <a:effectLst/>
                <a:latin typeface="Calibri" panose="020F0502020204030204" pitchFamily="34" charset="0"/>
                <a:ea typeface="Calibri" panose="020F0502020204030204" pitchFamily="34" charset="0"/>
                <a:cs typeface="Times New Roman" panose="02020603050405020304" pitchFamily="18" charset="0"/>
              </a:rPr>
              <a:t>      </a:t>
            </a:r>
            <a:r>
              <a:rPr lang="en-US" sz="6800" b="1" kern="150" dirty="0">
                <a:effectLst/>
                <a:latin typeface="Calibri" panose="020F0502020204030204" pitchFamily="34" charset="0"/>
                <a:ea typeface="Calibri" panose="020F0502020204030204" pitchFamily="34" charset="0"/>
                <a:cs typeface="Times New Roman" panose="02020603050405020304" pitchFamily="18" charset="0"/>
              </a:rPr>
              <a:t>END WHILE</a:t>
            </a:r>
            <a:endParaRPr lang="en-RO" sz="6800" b="1"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6800" b="1" kern="150" dirty="0">
                <a:effectLst/>
                <a:latin typeface="Calibri" panose="020F0502020204030204" pitchFamily="34" charset="0"/>
                <a:ea typeface="Calibri" panose="020F0502020204030204" pitchFamily="34" charset="0"/>
                <a:cs typeface="Times New Roman" panose="02020603050405020304" pitchFamily="18" charset="0"/>
              </a:rPr>
              <a:t>END</a:t>
            </a:r>
            <a:endParaRPr lang="en-RO" sz="6800" kern="150" dirty="0">
              <a:effectLst/>
              <a:latin typeface="Calibri" panose="020F0502020204030204" pitchFamily="34" charset="0"/>
              <a:ea typeface="Calibri" panose="020F0502020204030204" pitchFamily="34" charset="0"/>
              <a:cs typeface="Times New Roman" panose="02020603050405020304" pitchFamily="18" charset="0"/>
            </a:endParaRPr>
          </a:p>
          <a:p>
            <a:endParaRPr lang="en-RO" dirty="0"/>
          </a:p>
        </p:txBody>
      </p:sp>
    </p:spTree>
    <p:extLst>
      <p:ext uri="{BB962C8B-B14F-4D97-AF65-F5344CB8AC3E}">
        <p14:creationId xmlns:p14="http://schemas.microsoft.com/office/powerpoint/2010/main" val="145992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9C7664-2C52-8D08-E738-32B1FC50890E}"/>
              </a:ext>
            </a:extLst>
          </p:cNvPr>
          <p:cNvSpPr>
            <a:spLocks noGrp="1"/>
          </p:cNvSpPr>
          <p:nvPr>
            <p:ph type="title"/>
          </p:nvPr>
        </p:nvSpPr>
        <p:spPr>
          <a:xfrm>
            <a:off x="838200" y="144739"/>
            <a:ext cx="10515600" cy="553189"/>
          </a:xfrm>
        </p:spPr>
        <p:txBody>
          <a:bodyPr>
            <a:noAutofit/>
          </a:bodyPr>
          <a:lstStyle/>
          <a:p>
            <a:pPr algn="ctr"/>
            <a:r>
              <a:rPr lang="en-US" sz="3600" b="1" kern="150" dirty="0">
                <a:effectLst/>
                <a:latin typeface="Calibri" panose="020F0502020204030204" pitchFamily="34" charset="0"/>
                <a:ea typeface="Calibri" panose="020F0502020204030204" pitchFamily="34" charset="0"/>
                <a:cs typeface="Calibri" panose="020F0502020204030204" pitchFamily="34" charset="0"/>
              </a:rPr>
              <a:t>Sources and References </a:t>
            </a:r>
            <a:endParaRPr lang="en-US" sz="3600" dirty="0">
              <a:latin typeface="Arial Rounded MT Bold" charset="0"/>
              <a:ea typeface="Arial Rounded MT Bold" charset="0"/>
              <a:cs typeface="Arial Rounded MT Bold" charset="0"/>
            </a:endParaRPr>
          </a:p>
        </p:txBody>
      </p:sp>
      <p:sp>
        <p:nvSpPr>
          <p:cNvPr id="5" name="Content Placeholder 2">
            <a:extLst>
              <a:ext uri="{FF2B5EF4-FFF2-40B4-BE49-F238E27FC236}">
                <a16:creationId xmlns:a16="http://schemas.microsoft.com/office/drawing/2014/main" id="{5521F367-E7BD-8F1C-D3E5-E2DB9E5F2604}"/>
              </a:ext>
            </a:extLst>
          </p:cNvPr>
          <p:cNvSpPr>
            <a:spLocks noGrp="1"/>
          </p:cNvSpPr>
          <p:nvPr>
            <p:ph idx="1"/>
          </p:nvPr>
        </p:nvSpPr>
        <p:spPr>
          <a:xfrm>
            <a:off x="210589" y="697928"/>
            <a:ext cx="11770821" cy="6015333"/>
          </a:xfrm>
        </p:spPr>
        <p:txBody>
          <a:bodyPr>
            <a:normAutofit fontScale="25000" lnSpcReduction="20000"/>
          </a:bodyPr>
          <a:lstStyle/>
          <a:p>
            <a:r>
              <a:rPr lang="en-US" sz="1800" kern="150" dirty="0">
                <a:effectLst/>
                <a:latin typeface="Calibri" panose="020F0502020204030204" pitchFamily="34" charset="0"/>
                <a:ea typeface="Calibri" panose="020F0502020204030204" pitchFamily="34" charset="0"/>
                <a:cs typeface="Calibri" panose="020F0502020204030204" pitchFamily="34" charset="0"/>
              </a:rPr>
              <a:t> </a:t>
            </a:r>
            <a:endParaRPr lang="en-RO" sz="1800" kern="15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00"/>
              </a:spcBef>
            </a:pPr>
            <a:r>
              <a:rPr lang="en-US" sz="11200" b="1" kern="150" dirty="0">
                <a:effectLst/>
                <a:latin typeface="Calibri" panose="020F0502020204030204" pitchFamily="34" charset="0"/>
                <a:ea typeface="Calibri" panose="020F0502020204030204" pitchFamily="34" charset="0"/>
                <a:cs typeface="Calibri" panose="020F0502020204030204" pitchFamily="34" charset="0"/>
              </a:rPr>
              <a:t>Datasheets</a:t>
            </a:r>
            <a:r>
              <a:rPr lang="en-US" sz="11200" kern="150" dirty="0">
                <a:effectLst/>
                <a:latin typeface="Calibri" panose="020F0502020204030204" pitchFamily="34" charset="0"/>
                <a:ea typeface="Calibri" panose="020F0502020204030204" pitchFamily="34" charset="0"/>
                <a:cs typeface="Calibri" panose="020F0502020204030204" pitchFamily="34" charset="0"/>
              </a:rPr>
              <a:t>: Conductivity Sensors, Intel Galileo Gen 2.</a:t>
            </a:r>
          </a:p>
          <a:p>
            <a:pPr>
              <a:spcBef>
                <a:spcPts val="400"/>
              </a:spcBef>
            </a:pPr>
            <a:r>
              <a:rPr lang="en-US" sz="11200" b="1" kern="150" dirty="0">
                <a:effectLst/>
                <a:latin typeface="Calibri" panose="020F0502020204030204" pitchFamily="34" charset="0"/>
                <a:ea typeface="Calibri" panose="020F0502020204030204" pitchFamily="34" charset="0"/>
                <a:cs typeface="Calibri" panose="020F0502020204030204" pitchFamily="34" charset="0"/>
              </a:rPr>
              <a:t>Arduino Documentation</a:t>
            </a:r>
            <a:r>
              <a:rPr lang="en-US" sz="11200" kern="150" dirty="0">
                <a:effectLst/>
                <a:latin typeface="Calibri" panose="020F0502020204030204" pitchFamily="34" charset="0"/>
                <a:ea typeface="Calibri" panose="020F0502020204030204" pitchFamily="34" charset="0"/>
                <a:cs typeface="Calibri" panose="020F0502020204030204" pitchFamily="34" charset="0"/>
              </a:rPr>
              <a:t>: [Arduino](https://</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www.arduino.cc</a:t>
            </a:r>
            <a:r>
              <a:rPr lang="en-US" sz="11200" kern="150" dirty="0">
                <a:effectLst/>
                <a:latin typeface="Calibri" panose="020F0502020204030204" pitchFamily="34" charset="0"/>
                <a:ea typeface="Calibri" panose="020F0502020204030204" pitchFamily="34" charset="0"/>
                <a:cs typeface="Calibri" panose="020F0502020204030204" pitchFamily="34" charset="0"/>
              </a:rPr>
              <a:t>).</a:t>
            </a:r>
          </a:p>
          <a:p>
            <a:pPr>
              <a:spcBef>
                <a:spcPts val="400"/>
              </a:spcBef>
            </a:pPr>
            <a:r>
              <a:rPr lang="en-US" sz="11200" b="1" kern="150" dirty="0">
                <a:effectLst/>
                <a:latin typeface="Calibri" panose="020F0502020204030204" pitchFamily="34" charset="0"/>
                <a:ea typeface="Calibri" panose="020F0502020204030204" pitchFamily="34" charset="0"/>
                <a:cs typeface="Calibri" panose="020F0502020204030204" pitchFamily="34" charset="0"/>
              </a:rPr>
              <a:t>Microcontroller Programming</a:t>
            </a:r>
            <a:r>
              <a:rPr lang="en-US" sz="11200" kern="150" dirty="0">
                <a:effectLst/>
                <a:latin typeface="Calibri" panose="020F0502020204030204" pitchFamily="34" charset="0"/>
                <a:ea typeface="Calibri" panose="020F0502020204030204" pitchFamily="34" charset="0"/>
                <a:cs typeface="Calibri" panose="020F0502020204030204" pitchFamily="34" charset="0"/>
              </a:rPr>
              <a:t>: "Programming Interactivity" by Joshua Noble.</a:t>
            </a:r>
          </a:p>
          <a:p>
            <a:pPr>
              <a:spcBef>
                <a:spcPts val="400"/>
              </a:spcBef>
            </a:pPr>
            <a:r>
              <a:rPr lang="en-US" sz="11200" b="1" kern="150" dirty="0">
                <a:effectLst/>
                <a:latin typeface="Calibri" panose="020F0502020204030204" pitchFamily="34" charset="0"/>
                <a:ea typeface="Calibri" panose="020F0502020204030204" pitchFamily="34" charset="0"/>
                <a:cs typeface="Calibri" panose="020F0502020204030204" pitchFamily="34" charset="0"/>
              </a:rPr>
              <a:t>Control Systems: </a:t>
            </a:r>
            <a:r>
              <a:rPr lang="en-US" sz="11200" kern="150" dirty="0">
                <a:effectLst/>
                <a:latin typeface="Calibri" panose="020F0502020204030204" pitchFamily="34" charset="0"/>
                <a:ea typeface="Calibri" panose="020F0502020204030204" pitchFamily="34" charset="0"/>
                <a:cs typeface="Calibri" panose="020F0502020204030204" pitchFamily="34" charset="0"/>
              </a:rPr>
              <a:t>"Automatic Control Systems" by Benjamin C. Kuo.</a:t>
            </a:r>
          </a:p>
          <a:p>
            <a:pPr>
              <a:spcBef>
                <a:spcPts val="400"/>
              </a:spcBef>
            </a:pPr>
            <a:r>
              <a:rPr lang="en-US" sz="11200" b="1" kern="150" dirty="0">
                <a:effectLst/>
                <a:latin typeface="Calibri" panose="020F0502020204030204" pitchFamily="34" charset="0"/>
                <a:ea typeface="Calibri" panose="020F0502020204030204" pitchFamily="34" charset="0"/>
                <a:cs typeface="Calibri" panose="020F0502020204030204" pitchFamily="34" charset="0"/>
              </a:rPr>
              <a:t>Electronic Circuit Design: </a:t>
            </a:r>
            <a:r>
              <a:rPr lang="en-US" sz="9600" kern="150" dirty="0">
                <a:effectLst/>
                <a:latin typeface="Calibri" panose="020F0502020204030204" pitchFamily="34" charset="0"/>
                <a:ea typeface="Calibri" panose="020F0502020204030204" pitchFamily="34" charset="0"/>
                <a:cs typeface="Calibri" panose="020F0502020204030204" pitchFamily="34" charset="0"/>
              </a:rPr>
              <a:t>"The Art of Electronics" by Paul Horowitz and Winfield Hill.</a:t>
            </a:r>
          </a:p>
          <a:p>
            <a:pPr>
              <a:spcBef>
                <a:spcPts val="400"/>
              </a:spcBef>
            </a:pPr>
            <a:r>
              <a:rPr lang="en-GB" sz="11200" kern="150" dirty="0" err="1">
                <a:effectLst/>
                <a:latin typeface="Calibri" panose="020F0502020204030204" pitchFamily="34" charset="0"/>
                <a:ea typeface="Calibri" panose="020F0502020204030204" pitchFamily="34" charset="0"/>
                <a:cs typeface="Calibri" panose="020F0502020204030204" pitchFamily="34" charset="0"/>
              </a:rPr>
              <a:t>Sistem</a:t>
            </a:r>
            <a:r>
              <a:rPr lang="en-GB" sz="11200" kern="150" dirty="0">
                <a:effectLst/>
                <a:latin typeface="Calibri" panose="020F0502020204030204" pitchFamily="34" charset="0"/>
                <a:ea typeface="Calibri" panose="020F0502020204030204" pitchFamily="34" charset="0"/>
                <a:cs typeface="Calibri" panose="020F0502020204030204" pitchFamily="34" charset="0"/>
              </a:rPr>
              <a:t> automat de </a:t>
            </a:r>
            <a:r>
              <a:rPr lang="en-GB" sz="11200" kern="150" dirty="0" err="1">
                <a:effectLst/>
                <a:latin typeface="Calibri" panose="020F0502020204030204" pitchFamily="34" charset="0"/>
                <a:ea typeface="Calibri" panose="020F0502020204030204" pitchFamily="34" charset="0"/>
                <a:cs typeface="Calibri" panose="020F0502020204030204" pitchFamily="34" charset="0"/>
              </a:rPr>
              <a:t>monitorizare</a:t>
            </a:r>
            <a:r>
              <a:rPr lang="en-GB" sz="11200" kern="150" dirty="0">
                <a:effectLst/>
                <a:latin typeface="Calibri" panose="020F0502020204030204" pitchFamily="34" charset="0"/>
                <a:ea typeface="Calibri" panose="020F0502020204030204" pitchFamily="34" charset="0"/>
                <a:cs typeface="Calibri" panose="020F0502020204030204" pitchFamily="34" charset="0"/>
              </a:rPr>
              <a:t> </a:t>
            </a:r>
            <a:r>
              <a:rPr lang="en-GB" sz="11200" kern="150" dirty="0" err="1">
                <a:effectLst/>
                <a:latin typeface="Calibri" panose="020F0502020204030204" pitchFamily="34" charset="0"/>
                <a:ea typeface="Calibri" panose="020F0502020204030204" pitchFamily="34" charset="0"/>
                <a:cs typeface="Calibri" panose="020F0502020204030204" pitchFamily="34" charset="0"/>
              </a:rPr>
              <a:t>si</a:t>
            </a:r>
            <a:r>
              <a:rPr lang="en-GB" sz="11200" kern="150" dirty="0">
                <a:effectLst/>
                <a:latin typeface="Calibri" panose="020F0502020204030204" pitchFamily="34" charset="0"/>
                <a:ea typeface="Calibri" panose="020F0502020204030204" pitchFamily="34" charset="0"/>
                <a:cs typeface="Calibri" panose="020F0502020204030204" pitchFamily="34" charset="0"/>
              </a:rPr>
              <a:t> </a:t>
            </a:r>
            <a:r>
              <a:rPr lang="en-GB" sz="11200" kern="150" dirty="0" err="1">
                <a:effectLst/>
                <a:latin typeface="Calibri" panose="020F0502020204030204" pitchFamily="34" charset="0"/>
                <a:ea typeface="Calibri" panose="020F0502020204030204" pitchFamily="34" charset="0"/>
                <a:cs typeface="Calibri" panose="020F0502020204030204" pitchFamily="34" charset="0"/>
              </a:rPr>
              <a:t>dozare</a:t>
            </a:r>
            <a:r>
              <a:rPr lang="en-GB" sz="11200" kern="150" dirty="0">
                <a:effectLst/>
                <a:latin typeface="Calibri" panose="020F0502020204030204" pitchFamily="34" charset="0"/>
                <a:ea typeface="Calibri" panose="020F0502020204030204" pitchFamily="34" charset="0"/>
                <a:cs typeface="Calibri" panose="020F0502020204030204" pitchFamily="34" charset="0"/>
              </a:rPr>
              <a:t> a </a:t>
            </a:r>
            <a:r>
              <a:rPr lang="en-GB" sz="11200" kern="150" dirty="0" err="1">
                <a:effectLst/>
                <a:latin typeface="Calibri" panose="020F0502020204030204" pitchFamily="34" charset="0"/>
                <a:ea typeface="Calibri" panose="020F0502020204030204" pitchFamily="34" charset="0"/>
                <a:cs typeface="Calibri" panose="020F0502020204030204" pitchFamily="34" charset="0"/>
              </a:rPr>
              <a:t>apei</a:t>
            </a:r>
            <a:r>
              <a:rPr lang="en-GB" sz="11200" kern="150" dirty="0">
                <a:effectLst/>
                <a:latin typeface="Calibri" panose="020F0502020204030204" pitchFamily="34" charset="0"/>
                <a:ea typeface="Calibri" panose="020F0502020204030204" pitchFamily="34" charset="0"/>
                <a:cs typeface="Calibri" panose="020F0502020204030204" pitchFamily="34" charset="0"/>
              </a:rPr>
              <a:t> din </a:t>
            </a:r>
            <a:r>
              <a:rPr lang="en-GB" sz="11200" kern="150" dirty="0" err="1">
                <a:effectLst/>
                <a:latin typeface="Calibri" panose="020F0502020204030204" pitchFamily="34" charset="0"/>
                <a:ea typeface="Calibri" panose="020F0502020204030204" pitchFamily="34" charset="0"/>
                <a:cs typeface="Calibri" panose="020F0502020204030204" pitchFamily="34" charset="0"/>
              </a:rPr>
              <a:t>bazin</a:t>
            </a:r>
            <a:r>
              <a:rPr lang="en-GB" sz="11200" kern="150" dirty="0">
                <a:effectLst/>
                <a:latin typeface="Calibri" panose="020F0502020204030204" pitchFamily="34" charset="0"/>
                <a:ea typeface="Calibri" panose="020F0502020204030204" pitchFamily="34" charset="0"/>
                <a:cs typeface="Calibri" panose="020F0502020204030204" pitchFamily="34" charset="0"/>
              </a:rPr>
              <a:t>,  Bogdan SMARAND</a:t>
            </a:r>
          </a:p>
          <a:p>
            <a:pPr>
              <a:spcBef>
                <a:spcPts val="400"/>
              </a:spcBef>
            </a:pPr>
            <a:r>
              <a:rPr lang="en-US" sz="11200" kern="150" dirty="0" err="1">
                <a:effectLst/>
                <a:latin typeface="Calibri" panose="020F0502020204030204" pitchFamily="34" charset="0"/>
                <a:ea typeface="Calibri" panose="020F0502020204030204" pitchFamily="34" charset="0"/>
                <a:cs typeface="Calibri" panose="020F0502020204030204" pitchFamily="34" charset="0"/>
              </a:rPr>
              <a:t>Principiile</a:t>
            </a:r>
            <a:r>
              <a:rPr lang="en-US" sz="11200" kern="150" dirty="0">
                <a:effectLst/>
                <a:latin typeface="Calibri" panose="020F0502020204030204" pitchFamily="34" charset="0"/>
                <a:ea typeface="Calibri" panose="020F0502020204030204" pitchFamily="34" charset="0"/>
                <a:cs typeface="Calibri" panose="020F0502020204030204" pitchFamily="34" charset="0"/>
              </a:rPr>
              <a:t> </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fizice</a:t>
            </a:r>
            <a:r>
              <a:rPr lang="en-US" sz="11200" kern="150" dirty="0">
                <a:effectLst/>
                <a:latin typeface="Calibri" panose="020F0502020204030204" pitchFamily="34" charset="0"/>
                <a:ea typeface="Calibri" panose="020F0502020204030204" pitchFamily="34" charset="0"/>
                <a:cs typeface="Calibri" panose="020F0502020204030204" pitchFamily="34" charset="0"/>
              </a:rPr>
              <a:t> ale </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senzorilor</a:t>
            </a:r>
            <a:r>
              <a:rPr lang="en-US" sz="11200" kern="150" dirty="0">
                <a:effectLst/>
                <a:latin typeface="Calibri" panose="020F0502020204030204" pitchFamily="34" charset="0"/>
                <a:ea typeface="Calibri" panose="020F0502020204030204" pitchFamily="34" charset="0"/>
                <a:cs typeface="Calibri" panose="020F0502020204030204" pitchFamily="34" charset="0"/>
              </a:rPr>
              <a:t> </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și</a:t>
            </a:r>
            <a:r>
              <a:rPr lang="en-US" sz="11200" kern="150" dirty="0">
                <a:effectLst/>
                <a:latin typeface="Calibri" panose="020F0502020204030204" pitchFamily="34" charset="0"/>
                <a:ea typeface="Calibri" panose="020F0502020204030204" pitchFamily="34" charset="0"/>
                <a:cs typeface="Calibri" panose="020F0502020204030204" pitchFamily="34" charset="0"/>
              </a:rPr>
              <a:t> </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traductoarelor</a:t>
            </a:r>
            <a:r>
              <a:rPr lang="en-GB" sz="11200" kern="150" dirty="0">
                <a:effectLst/>
                <a:latin typeface="Calibri" panose="020F0502020204030204" pitchFamily="34" charset="0"/>
                <a:ea typeface="Calibri" panose="020F0502020204030204" pitchFamily="34" charset="0"/>
                <a:cs typeface="Calibri" panose="020F0502020204030204" pitchFamily="34" charset="0"/>
              </a:rPr>
              <a:t>, </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Hotinceanu</a:t>
            </a:r>
            <a:r>
              <a:rPr lang="en-US" sz="11200" kern="150" dirty="0">
                <a:effectLst/>
                <a:latin typeface="Calibri" panose="020F0502020204030204" pitchFamily="34" charset="0"/>
                <a:ea typeface="Calibri" panose="020F0502020204030204" pitchFamily="34" charset="0"/>
                <a:cs typeface="Calibri" panose="020F0502020204030204" pitchFamily="34" charset="0"/>
              </a:rPr>
              <a:t> M. </a:t>
            </a:r>
          </a:p>
          <a:p>
            <a:pPr>
              <a:spcBef>
                <a:spcPts val="400"/>
              </a:spcBef>
            </a:pPr>
            <a:r>
              <a:rPr lang="en-US" sz="11200" kern="150" dirty="0" err="1">
                <a:effectLst/>
                <a:latin typeface="Calibri" panose="020F0502020204030204" pitchFamily="34" charset="0"/>
                <a:ea typeface="Calibri" panose="020F0502020204030204" pitchFamily="34" charset="0"/>
                <a:cs typeface="Calibri" panose="020F0502020204030204" pitchFamily="34" charset="0"/>
              </a:rPr>
              <a:t>Măsurători</a:t>
            </a:r>
            <a:r>
              <a:rPr lang="en-US" sz="11200" kern="150" dirty="0">
                <a:effectLst/>
                <a:latin typeface="Calibri" panose="020F0502020204030204" pitchFamily="34" charset="0"/>
                <a:ea typeface="Calibri" panose="020F0502020204030204" pitchFamily="34" charset="0"/>
                <a:cs typeface="Calibri" panose="020F0502020204030204" pitchFamily="34" charset="0"/>
              </a:rPr>
              <a:t> de Nivel </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și</a:t>
            </a:r>
            <a:r>
              <a:rPr lang="en-US" sz="11200" kern="150" dirty="0">
                <a:effectLst/>
                <a:latin typeface="Calibri" panose="020F0502020204030204" pitchFamily="34" charset="0"/>
                <a:ea typeface="Calibri" panose="020F0502020204030204" pitchFamily="34" charset="0"/>
                <a:cs typeface="Calibri" panose="020F0502020204030204" pitchFamily="34" charset="0"/>
              </a:rPr>
              <a:t> Debit </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în</a:t>
            </a:r>
            <a:r>
              <a:rPr lang="en-US" sz="11200" kern="150" dirty="0">
                <a:effectLst/>
                <a:latin typeface="Calibri" panose="020F0502020204030204" pitchFamily="34" charset="0"/>
                <a:ea typeface="Calibri" panose="020F0502020204030204" pitchFamily="34" charset="0"/>
                <a:cs typeface="Calibri" panose="020F0502020204030204" pitchFamily="34" charset="0"/>
              </a:rPr>
              <a:t> </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Procese</a:t>
            </a:r>
            <a:r>
              <a:rPr lang="en-US" sz="11200" kern="150" dirty="0">
                <a:effectLst/>
                <a:latin typeface="Calibri" panose="020F0502020204030204" pitchFamily="34" charset="0"/>
                <a:ea typeface="Calibri" panose="020F0502020204030204" pitchFamily="34" charset="0"/>
                <a:cs typeface="Calibri" panose="020F0502020204030204" pitchFamily="34" charset="0"/>
              </a:rPr>
              <a:t> de </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Umplere</a:t>
            </a:r>
            <a:r>
              <a:rPr lang="en-US" sz="11200" kern="150" dirty="0">
                <a:effectLst/>
                <a:latin typeface="Calibri" panose="020F0502020204030204" pitchFamily="34" charset="0"/>
                <a:ea typeface="Calibri" panose="020F0502020204030204" pitchFamily="34" charset="0"/>
                <a:cs typeface="Calibri" panose="020F0502020204030204" pitchFamily="34" charset="0"/>
              </a:rPr>
              <a:t>, Clara </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Robu</a:t>
            </a:r>
            <a:r>
              <a:rPr lang="en-US" sz="11200" kern="150" dirty="0">
                <a:effectLst/>
                <a:latin typeface="Calibri" panose="020F0502020204030204" pitchFamily="34" charset="0"/>
                <a:ea typeface="Calibri" panose="020F0502020204030204" pitchFamily="34" charset="0"/>
                <a:cs typeface="Calibri" panose="020F0502020204030204" pitchFamily="34" charset="0"/>
              </a:rPr>
              <a:t>, 2020.</a:t>
            </a:r>
            <a:endParaRPr lang="en-RO" sz="11200" kern="15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00"/>
              </a:spcBef>
            </a:pPr>
            <a:r>
              <a:rPr lang="en-GB" sz="11200" kern="150" dirty="0" err="1">
                <a:effectLst/>
                <a:latin typeface="Calibri" panose="020F0502020204030204" pitchFamily="34" charset="0"/>
                <a:ea typeface="Calibri" panose="020F0502020204030204" pitchFamily="34" charset="0"/>
                <a:cs typeface="Calibri" panose="020F0502020204030204" pitchFamily="34" charset="0"/>
              </a:rPr>
              <a:t>Traductoare</a:t>
            </a:r>
            <a:r>
              <a:rPr lang="en-GB" sz="11200" kern="150" dirty="0">
                <a:effectLst/>
                <a:latin typeface="Calibri" panose="020F0502020204030204" pitchFamily="34" charset="0"/>
                <a:ea typeface="Calibri" panose="020F0502020204030204" pitchFamily="34" charset="0"/>
                <a:cs typeface="Calibri" panose="020F0502020204030204" pitchFamily="34" charset="0"/>
              </a:rPr>
              <a:t> </a:t>
            </a:r>
            <a:r>
              <a:rPr lang="en-GB" sz="11200" kern="150" dirty="0" err="1">
                <a:effectLst/>
                <a:latin typeface="Calibri" panose="020F0502020204030204" pitchFamily="34" charset="0"/>
                <a:ea typeface="Calibri" panose="020F0502020204030204" pitchFamily="34" charset="0"/>
                <a:cs typeface="Calibri" panose="020F0502020204030204" pitchFamily="34" charset="0"/>
              </a:rPr>
              <a:t>şi</a:t>
            </a:r>
            <a:r>
              <a:rPr lang="en-GB" sz="11200" kern="150" dirty="0">
                <a:effectLst/>
                <a:latin typeface="Calibri" panose="020F0502020204030204" pitchFamily="34" charset="0"/>
                <a:ea typeface="Calibri" panose="020F0502020204030204" pitchFamily="34" charset="0"/>
                <a:cs typeface="Calibri" panose="020F0502020204030204" pitchFamily="34" charset="0"/>
              </a:rPr>
              <a:t> </a:t>
            </a:r>
            <a:r>
              <a:rPr lang="en-GB" sz="11200" kern="150" dirty="0" err="1">
                <a:effectLst/>
                <a:latin typeface="Calibri" panose="020F0502020204030204" pitchFamily="34" charset="0"/>
                <a:ea typeface="Calibri" panose="020F0502020204030204" pitchFamily="34" charset="0"/>
                <a:cs typeface="Calibri" panose="020F0502020204030204" pitchFamily="34" charset="0"/>
              </a:rPr>
              <a:t>instrumentaţie</a:t>
            </a:r>
            <a:r>
              <a:rPr lang="en-GB" sz="11200" kern="150" dirty="0">
                <a:effectLst/>
                <a:latin typeface="Calibri" panose="020F0502020204030204" pitchFamily="34" charset="0"/>
                <a:ea typeface="Calibri" panose="020F0502020204030204" pitchFamily="34" charset="0"/>
                <a:cs typeface="Calibri" panose="020F0502020204030204" pitchFamily="34" charset="0"/>
              </a:rPr>
              <a:t> </a:t>
            </a:r>
            <a:r>
              <a:rPr lang="en-GB" sz="11200" kern="150" dirty="0" err="1">
                <a:effectLst/>
                <a:latin typeface="Calibri" panose="020F0502020204030204" pitchFamily="34" charset="0"/>
                <a:ea typeface="Calibri" panose="020F0502020204030204" pitchFamily="34" charset="0"/>
                <a:cs typeface="Calibri" panose="020F0502020204030204" pitchFamily="34" charset="0"/>
              </a:rPr>
              <a:t>virtuală</a:t>
            </a:r>
            <a:r>
              <a:rPr lang="en-GB" sz="11200" kern="150" dirty="0">
                <a:effectLst/>
                <a:latin typeface="Calibri" panose="020F0502020204030204" pitchFamily="34" charset="0"/>
                <a:ea typeface="Calibri" panose="020F0502020204030204" pitchFamily="34" charset="0"/>
                <a:cs typeface="Calibri" panose="020F0502020204030204" pitchFamily="34" charset="0"/>
              </a:rPr>
              <a:t>, Valentin </a:t>
            </a:r>
            <a:r>
              <a:rPr lang="en-GB" sz="11200" kern="150" dirty="0" err="1">
                <a:effectLst/>
                <a:latin typeface="Calibri" panose="020F0502020204030204" pitchFamily="34" charset="0"/>
                <a:ea typeface="Calibri" panose="020F0502020204030204" pitchFamily="34" charset="0"/>
                <a:cs typeface="Calibri" panose="020F0502020204030204" pitchFamily="34" charset="0"/>
              </a:rPr>
              <a:t>Sgarciu</a:t>
            </a:r>
            <a:r>
              <a:rPr lang="en-GB" sz="11200" kern="150" dirty="0">
                <a:effectLst/>
                <a:latin typeface="Calibri" panose="020F0502020204030204" pitchFamily="34" charset="0"/>
                <a:ea typeface="Calibri" panose="020F0502020204030204" pitchFamily="34" charset="0"/>
                <a:cs typeface="Calibri" panose="020F0502020204030204" pitchFamily="34" charset="0"/>
              </a:rPr>
              <a:t>, </a:t>
            </a:r>
            <a:endParaRPr lang="en-RO" sz="11200" kern="15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00"/>
              </a:spcBef>
            </a:pPr>
            <a:r>
              <a:rPr lang="en-US" sz="11200" kern="150" dirty="0">
                <a:effectLst/>
                <a:latin typeface="Calibri" panose="020F0502020204030204" pitchFamily="34" charset="0"/>
                <a:ea typeface="Calibri" panose="020F0502020204030204" pitchFamily="34" charset="0"/>
                <a:cs typeface="Calibri" panose="020F0502020204030204" pitchFamily="34" charset="0"/>
              </a:rPr>
              <a:t>http://</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www.deekshith.in</a:t>
            </a:r>
            <a:r>
              <a:rPr lang="en-US" sz="11200" kern="150" dirty="0">
                <a:effectLst/>
                <a:latin typeface="Calibri" panose="020F0502020204030204" pitchFamily="34" charset="0"/>
                <a:ea typeface="Calibri" panose="020F0502020204030204" pitchFamily="34" charset="0"/>
                <a:cs typeface="Calibri" panose="020F0502020204030204" pitchFamily="34" charset="0"/>
              </a:rPr>
              <a:t>/2012/04/automatic-water-level-controller-</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with.html</a:t>
            </a:r>
            <a:endParaRPr lang="en-RO" sz="11200" kern="15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00"/>
              </a:spcBef>
            </a:pPr>
            <a:r>
              <a:rPr lang="en-US" sz="11200" kern="150" dirty="0">
                <a:effectLst/>
                <a:latin typeface="Calibri" panose="020F0502020204030204" pitchFamily="34" charset="0"/>
                <a:ea typeface="Calibri" panose="020F0502020204030204" pitchFamily="34" charset="0"/>
                <a:cs typeface="Calibri" panose="020F0502020204030204" pitchFamily="34" charset="0"/>
              </a:rPr>
              <a:t>https://</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www.bitmi.ro</a:t>
            </a:r>
            <a:r>
              <a:rPr lang="en-US" sz="11200" kern="150" dirty="0">
                <a:effectLst/>
                <a:latin typeface="Calibri" panose="020F0502020204030204" pitchFamily="34" charset="0"/>
                <a:ea typeface="Calibri" panose="020F0502020204030204" pitchFamily="34" charset="0"/>
                <a:cs typeface="Calibri" panose="020F0502020204030204" pitchFamily="34" charset="0"/>
              </a:rPr>
              <a:t>/electronica</a:t>
            </a:r>
            <a:endParaRPr lang="en-RO" sz="11200" kern="15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00"/>
              </a:spcBef>
            </a:pPr>
            <a:r>
              <a:rPr lang="en-US" sz="11200" kern="150" dirty="0">
                <a:effectLst/>
                <a:latin typeface="Calibri" panose="020F0502020204030204" pitchFamily="34" charset="0"/>
                <a:ea typeface="Calibri" panose="020F0502020204030204" pitchFamily="34" charset="0"/>
                <a:cs typeface="Calibri" panose="020F0502020204030204" pitchFamily="34" charset="0"/>
              </a:rPr>
              <a:t>https://</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www.robofun.ro</a:t>
            </a:r>
            <a:r>
              <a:rPr lang="en-US" sz="11200" kern="150" dirty="0">
                <a:effectLst/>
                <a:latin typeface="Calibri" panose="020F0502020204030204" pitchFamily="34" charset="0"/>
                <a:ea typeface="Calibri" panose="020F0502020204030204" pitchFamily="34" charset="0"/>
                <a:cs typeface="Calibri" panose="020F0502020204030204" pitchFamily="34" charset="0"/>
              </a:rPr>
              <a:t> </a:t>
            </a:r>
            <a:endParaRPr lang="en-RO" sz="11200" kern="15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00"/>
              </a:spcBef>
            </a:pPr>
            <a:r>
              <a:rPr lang="en-US" sz="11200" kern="150" dirty="0">
                <a:effectLst/>
                <a:latin typeface="Calibri" panose="020F0502020204030204" pitchFamily="34" charset="0"/>
                <a:ea typeface="Calibri" panose="020F0502020204030204" pitchFamily="34" charset="0"/>
                <a:cs typeface="Calibri" panose="020F0502020204030204" pitchFamily="34" charset="0"/>
              </a:rPr>
              <a:t>https://</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learn.adafruit.com</a:t>
            </a:r>
            <a:r>
              <a:rPr lang="en-US" sz="11200" kern="150" dirty="0">
                <a:effectLst/>
                <a:latin typeface="Calibri" panose="020F0502020204030204" pitchFamily="34" charset="0"/>
                <a:ea typeface="Calibri" panose="020F0502020204030204" pitchFamily="34" charset="0"/>
                <a:cs typeface="Calibri" panose="020F0502020204030204" pitchFamily="34" charset="0"/>
              </a:rPr>
              <a:t>/character-lcds/wiring-a-character-lcd</a:t>
            </a:r>
            <a:endParaRPr lang="en-RO" sz="11200" kern="15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00"/>
              </a:spcBef>
            </a:pPr>
            <a:r>
              <a:rPr lang="en-US" sz="11200" kern="150" dirty="0">
                <a:effectLst/>
                <a:latin typeface="Calibri" panose="020F0502020204030204" pitchFamily="34" charset="0"/>
                <a:ea typeface="Calibri" panose="020F0502020204030204" pitchFamily="34" charset="0"/>
                <a:cs typeface="Calibri" panose="020F0502020204030204" pitchFamily="34" charset="0"/>
              </a:rPr>
              <a:t>https://</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www.sigmanortec.ro</a:t>
            </a:r>
            <a:r>
              <a:rPr lang="en-US" sz="11200" kern="150" dirty="0">
                <a:effectLst/>
                <a:latin typeface="Calibri" panose="020F0502020204030204" pitchFamily="34" charset="0"/>
                <a:ea typeface="Calibri" panose="020F0502020204030204" pitchFamily="34" charset="0"/>
                <a:cs typeface="Calibri" panose="020F0502020204030204" pitchFamily="34" charset="0"/>
              </a:rPr>
              <a:t>/LCD-2004-Display-Albastru-p135163856</a:t>
            </a:r>
            <a:endParaRPr lang="en-RO" sz="11200" kern="15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00"/>
              </a:spcBef>
            </a:pPr>
            <a:r>
              <a:rPr lang="en-US" sz="11200" kern="150" dirty="0">
                <a:effectLst/>
                <a:latin typeface="Calibri" panose="020F0502020204030204" pitchFamily="34" charset="0"/>
                <a:ea typeface="Calibri" panose="020F0502020204030204" pitchFamily="34" charset="0"/>
                <a:cs typeface="Calibri" panose="020F0502020204030204" pitchFamily="34" charset="0"/>
              </a:rPr>
              <a:t>https://</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www.sigmanortec.ro</a:t>
            </a:r>
            <a:r>
              <a:rPr lang="en-US" sz="11200" kern="150" dirty="0">
                <a:effectLst/>
                <a:latin typeface="Calibri" panose="020F0502020204030204" pitchFamily="34" charset="0"/>
                <a:ea typeface="Calibri" panose="020F0502020204030204" pitchFamily="34" charset="0"/>
                <a:cs typeface="Calibri" panose="020F0502020204030204" pitchFamily="34" charset="0"/>
              </a:rPr>
              <a:t>/Senzor-nivel-apa-lichid-p125423486</a:t>
            </a:r>
            <a:endParaRPr lang="en-RO" sz="11200" kern="15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00"/>
              </a:spcBef>
            </a:pPr>
            <a:r>
              <a:rPr lang="en-US" sz="11200" kern="150" dirty="0">
                <a:effectLst/>
                <a:latin typeface="Calibri" panose="020F0502020204030204" pitchFamily="34" charset="0"/>
                <a:ea typeface="Calibri" panose="020F0502020204030204" pitchFamily="34" charset="0"/>
                <a:cs typeface="Calibri" panose="020F0502020204030204" pitchFamily="34" charset="0"/>
              </a:rPr>
              <a:t>https://</a:t>
            </a:r>
            <a:r>
              <a:rPr lang="en-US" sz="11200" kern="150" dirty="0" err="1">
                <a:effectLst/>
                <a:latin typeface="Calibri" panose="020F0502020204030204" pitchFamily="34" charset="0"/>
                <a:ea typeface="Calibri" panose="020F0502020204030204" pitchFamily="34" charset="0"/>
                <a:cs typeface="Calibri" panose="020F0502020204030204" pitchFamily="34" charset="0"/>
              </a:rPr>
              <a:t>fritzing.org</a:t>
            </a:r>
            <a:r>
              <a:rPr lang="en-US" sz="11200" kern="150" dirty="0">
                <a:effectLst/>
                <a:latin typeface="Calibri" panose="020F0502020204030204" pitchFamily="34" charset="0"/>
                <a:ea typeface="Calibri" panose="020F0502020204030204" pitchFamily="34" charset="0"/>
                <a:cs typeface="Calibri" panose="020F0502020204030204" pitchFamily="34" charset="0"/>
              </a:rPr>
              <a:t>/projects/flow-meter</a:t>
            </a:r>
            <a:endParaRPr lang="en-US" sz="11200" dirty="0"/>
          </a:p>
        </p:txBody>
      </p:sp>
    </p:spTree>
    <p:extLst>
      <p:ext uri="{BB962C8B-B14F-4D97-AF65-F5344CB8AC3E}">
        <p14:creationId xmlns:p14="http://schemas.microsoft.com/office/powerpoint/2010/main" val="3653334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1">
            <a:extLst>
              <a:ext uri="{FF2B5EF4-FFF2-40B4-BE49-F238E27FC236}">
                <a16:creationId xmlns:a16="http://schemas.microsoft.com/office/drawing/2014/main" id="{935BB6FA-7928-3CFF-BC9C-737DC3282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662979"/>
            <a:ext cx="3857272" cy="295722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2">
            <a:extLst>
              <a:ext uri="{FF2B5EF4-FFF2-40B4-BE49-F238E27FC236}">
                <a16:creationId xmlns:a16="http://schemas.microsoft.com/office/drawing/2014/main" id="{C35BA2D1-8850-E40E-6201-B8DF0D9A6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270" y="662979"/>
            <a:ext cx="4064975" cy="3064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3">
            <a:extLst>
              <a:ext uri="{FF2B5EF4-FFF2-40B4-BE49-F238E27FC236}">
                <a16:creationId xmlns:a16="http://schemas.microsoft.com/office/drawing/2014/main" id="{A31CAFC6-F4BF-3F2B-B8C1-5905126CD8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246" y="635586"/>
            <a:ext cx="3941381" cy="298461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6">
            <a:extLst>
              <a:ext uri="{FF2B5EF4-FFF2-40B4-BE49-F238E27FC236}">
                <a16:creationId xmlns:a16="http://schemas.microsoft.com/office/drawing/2014/main" id="{E53D4F63-199A-6B2B-778B-0DC747E6F0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603610"/>
            <a:ext cx="3857272" cy="30888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7">
            <a:extLst>
              <a:ext uri="{FF2B5EF4-FFF2-40B4-BE49-F238E27FC236}">
                <a16:creationId xmlns:a16="http://schemas.microsoft.com/office/drawing/2014/main" id="{62AB6683-10A7-F80A-37C6-D12D4B0EA4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7271" y="3576217"/>
            <a:ext cx="4064976" cy="3088831"/>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8">
            <a:extLst>
              <a:ext uri="{FF2B5EF4-FFF2-40B4-BE49-F238E27FC236}">
                <a16:creationId xmlns:a16="http://schemas.microsoft.com/office/drawing/2014/main" id="{B4FA6B28-4D3C-E183-AD49-3E537E2C19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2247" y="3603609"/>
            <a:ext cx="3941380" cy="30548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2BFCF44-2C1D-C3B9-DCE0-D13CD01FAF67}"/>
              </a:ext>
            </a:extLst>
          </p:cNvPr>
          <p:cNvSpPr>
            <a:spLocks noChangeArrowheads="1"/>
          </p:cNvSpPr>
          <p:nvPr/>
        </p:nvSpPr>
        <p:spPr bwMode="auto">
          <a:xfrm>
            <a:off x="2676362" y="25112"/>
            <a:ext cx="758092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RO" sz="32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Pictures with the stages of the project</a:t>
            </a:r>
            <a:endParaRPr kumimoji="0" lang="en-US" altLang="en-RO" sz="3200" b="0" i="0" u="none" strike="noStrike" cap="none" normalizeH="0" baseline="0">
              <a:ln>
                <a:noFill/>
              </a:ln>
              <a:solidFill>
                <a:schemeClr val="tx1"/>
              </a:solidFill>
              <a:effectLst/>
              <a:latin typeface="Arial" panose="020B0604020202020204" pitchFamily="34" charset="0"/>
            </a:endParaRPr>
          </a:p>
        </p:txBody>
      </p:sp>
      <p:sp>
        <p:nvSpPr>
          <p:cNvPr id="5" name="Rectangle 8">
            <a:extLst>
              <a:ext uri="{FF2B5EF4-FFF2-40B4-BE49-F238E27FC236}">
                <a16:creationId xmlns:a16="http://schemas.microsoft.com/office/drawing/2014/main" id="{0E16FDD5-ACD6-5476-B6F5-FEE6BDBBE1AD}"/>
              </a:ext>
            </a:extLst>
          </p:cNvPr>
          <p:cNvSpPr>
            <a:spLocks noChangeArrowheads="1"/>
          </p:cNvSpPr>
          <p:nvPr/>
        </p:nvSpPr>
        <p:spPr bwMode="auto">
          <a:xfrm>
            <a:off x="0" y="328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RO" sz="1200" b="0" i="0" u="none" strike="noStrike" cap="none" normalizeH="0" baseline="0">
                <a:ln>
                  <a:noFill/>
                </a:ln>
                <a:solidFill>
                  <a:srgbClr val="000000"/>
                </a:solidFill>
                <a:effectLst/>
                <a:latin typeface="-webkit-standard"/>
                <a:ea typeface="Calibri" panose="020F0502020204030204" pitchFamily="34" charset="0"/>
                <a:cs typeface="Times New Roman" panose="02020603050405020304" pitchFamily="18" charset="0"/>
              </a:rPr>
              <a:t> </a:t>
            </a:r>
            <a:endParaRPr kumimoji="0" lang="en-US" altLang="en-RO" sz="1800" b="0" i="0" u="none" strike="noStrike" cap="none" normalizeH="0" baseline="0">
              <a:ln>
                <a:noFill/>
              </a:ln>
              <a:solidFill>
                <a:schemeClr val="tx1"/>
              </a:solidFill>
              <a:effectLst/>
              <a:latin typeface="Arial" panose="020B0604020202020204" pitchFamily="34" charset="0"/>
            </a:endParaRPr>
          </a:p>
        </p:txBody>
      </p:sp>
      <p:sp>
        <p:nvSpPr>
          <p:cNvPr id="6" name="Rectangle 9">
            <a:extLst>
              <a:ext uri="{FF2B5EF4-FFF2-40B4-BE49-F238E27FC236}">
                <a16:creationId xmlns:a16="http://schemas.microsoft.com/office/drawing/2014/main" id="{9B959AF9-551A-0E60-C651-A1E647EAEBC0}"/>
              </a:ext>
            </a:extLst>
          </p:cNvPr>
          <p:cNvSpPr>
            <a:spLocks noChangeArrowheads="1"/>
          </p:cNvSpPr>
          <p:nvPr/>
        </p:nvSpPr>
        <p:spPr bwMode="auto">
          <a:xfrm>
            <a:off x="0" y="6083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RO"/>
          </a:p>
        </p:txBody>
      </p:sp>
      <p:sp>
        <p:nvSpPr>
          <p:cNvPr id="7" name="Rectangle 10">
            <a:extLst>
              <a:ext uri="{FF2B5EF4-FFF2-40B4-BE49-F238E27FC236}">
                <a16:creationId xmlns:a16="http://schemas.microsoft.com/office/drawing/2014/main" id="{2DDD5CF1-D032-D8FA-2268-7A9DF62075A0}"/>
              </a:ext>
            </a:extLst>
          </p:cNvPr>
          <p:cNvSpPr>
            <a:spLocks noChangeArrowheads="1"/>
          </p:cNvSpPr>
          <p:nvPr/>
        </p:nvSpPr>
        <p:spPr bwMode="auto">
          <a:xfrm>
            <a:off x="0" y="9144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RO" sz="1200" b="0" i="0" u="none" strike="noStrike" cap="none" normalizeH="0" baseline="0">
                <a:ln>
                  <a:noFill/>
                </a:ln>
                <a:solidFill>
                  <a:srgbClr val="000000"/>
                </a:solidFill>
                <a:effectLst/>
                <a:latin typeface="-webkit-standard"/>
                <a:ea typeface="Calibri" panose="020F0502020204030204" pitchFamily="34" charset="0"/>
                <a:cs typeface="Times New Roman" panose="02020603050405020304" pitchFamily="18" charset="0"/>
              </a:rPr>
              <a:t> </a:t>
            </a:r>
            <a:endParaRPr kumimoji="0" lang="en-US" altLang="en-RO" sz="1800" b="0" i="0" u="none" strike="noStrike" cap="none" normalizeH="0" baseline="0">
              <a:ln>
                <a:noFill/>
              </a:ln>
              <a:solidFill>
                <a:schemeClr val="tx1"/>
              </a:solidFill>
              <a:effectLst/>
              <a:latin typeface="Arial" panose="020B0604020202020204" pitchFamily="34" charset="0"/>
            </a:endParaRPr>
          </a:p>
        </p:txBody>
      </p:sp>
      <p:sp>
        <p:nvSpPr>
          <p:cNvPr id="8" name="Rectangle 11">
            <a:extLst>
              <a:ext uri="{FF2B5EF4-FFF2-40B4-BE49-F238E27FC236}">
                <a16:creationId xmlns:a16="http://schemas.microsoft.com/office/drawing/2014/main" id="{8630B96E-07B9-8336-8276-F7805F737EC2}"/>
              </a:ext>
            </a:extLst>
          </p:cNvPr>
          <p:cNvSpPr>
            <a:spLocks noChangeArrowheads="1"/>
          </p:cNvSpPr>
          <p:nvPr/>
        </p:nvSpPr>
        <p:spPr bwMode="auto">
          <a:xfrm>
            <a:off x="0" y="11747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RO"/>
          </a:p>
        </p:txBody>
      </p:sp>
      <p:sp>
        <p:nvSpPr>
          <p:cNvPr id="9" name="Rectangle 12">
            <a:extLst>
              <a:ext uri="{FF2B5EF4-FFF2-40B4-BE49-F238E27FC236}">
                <a16:creationId xmlns:a16="http://schemas.microsoft.com/office/drawing/2014/main" id="{93BBEA72-8D8B-61FB-1251-932B72100ED3}"/>
              </a:ext>
            </a:extLst>
          </p:cNvPr>
          <p:cNvSpPr>
            <a:spLocks noChangeArrowheads="1"/>
          </p:cNvSpPr>
          <p:nvPr/>
        </p:nvSpPr>
        <p:spPr bwMode="auto">
          <a:xfrm>
            <a:off x="0" y="15074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RO" sz="1200" b="0" i="0" u="none" strike="noStrike" cap="none" normalizeH="0" baseline="0">
                <a:ln>
                  <a:noFill/>
                </a:ln>
                <a:solidFill>
                  <a:srgbClr val="000000"/>
                </a:solidFill>
                <a:effectLst/>
                <a:latin typeface="-webkit-standard"/>
                <a:ea typeface="Calibri" panose="020F0502020204030204" pitchFamily="34" charset="0"/>
                <a:cs typeface="Times New Roman" panose="02020603050405020304" pitchFamily="18" charset="0"/>
              </a:rPr>
              <a:t> </a:t>
            </a:r>
            <a:endParaRPr kumimoji="0" lang="en-US" altLang="en-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271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B3C392-5B88-6F3C-6392-5977DCA0ADE3}"/>
              </a:ext>
            </a:extLst>
          </p:cNvPr>
          <p:cNvSpPr>
            <a:spLocks noGrp="1"/>
          </p:cNvSpPr>
          <p:nvPr>
            <p:ph type="title"/>
          </p:nvPr>
        </p:nvSpPr>
        <p:spPr>
          <a:xfrm>
            <a:off x="838200" y="0"/>
            <a:ext cx="10515600" cy="636814"/>
          </a:xfrm>
        </p:spPr>
        <p:txBody>
          <a:bodyPr>
            <a:normAutofit fontScale="90000"/>
          </a:bodyPr>
          <a:lstStyle/>
          <a:p>
            <a:pPr algn="ctr"/>
            <a:br>
              <a:rPr lang="en-US" b="1" dirty="0"/>
            </a:br>
            <a:r>
              <a:rPr lang="en-US" sz="3600" b="1" dirty="0">
                <a:latin typeface="Arial Rounded MT Bold" charset="0"/>
                <a:ea typeface="Arial Rounded MT Bold" charset="0"/>
                <a:cs typeface="Arial Rounded MT Bold" charset="0"/>
              </a:rPr>
              <a:t> </a:t>
            </a:r>
            <a:r>
              <a:rPr lang="en-US" sz="3100" b="1" dirty="0">
                <a:latin typeface="Arial Rounded MT Bold" charset="0"/>
                <a:ea typeface="Arial Rounded MT Bold" charset="0"/>
                <a:cs typeface="Arial Rounded MT Bold" charset="0"/>
              </a:rPr>
              <a:t>Project Description - Recommended components </a:t>
            </a:r>
            <a:br>
              <a:rPr lang="en-US" sz="3100" b="1" dirty="0">
                <a:latin typeface="Arial Rounded MT Bold" charset="0"/>
                <a:ea typeface="Arial Rounded MT Bold" charset="0"/>
                <a:cs typeface="Arial Rounded MT Bold" charset="0"/>
              </a:rPr>
            </a:br>
            <a:r>
              <a:rPr lang="en-US" sz="3100" b="1" dirty="0">
                <a:latin typeface="Arial Rounded MT Bold" charset="0"/>
                <a:ea typeface="Arial Rounded MT Bold" charset="0"/>
                <a:cs typeface="Arial Rounded MT Bold" charset="0"/>
              </a:rPr>
              <a:t>Types of connections - Project Requirement </a:t>
            </a:r>
            <a:br>
              <a:rPr lang="en-GB" sz="3100" dirty="0"/>
            </a:br>
            <a:endParaRPr lang="en-US" sz="3100" dirty="0"/>
          </a:p>
        </p:txBody>
      </p:sp>
      <p:graphicFrame>
        <p:nvGraphicFramePr>
          <p:cNvPr id="5" name="Content Placeholder 3">
            <a:extLst>
              <a:ext uri="{FF2B5EF4-FFF2-40B4-BE49-F238E27FC236}">
                <a16:creationId xmlns:a16="http://schemas.microsoft.com/office/drawing/2014/main" id="{672F6F8C-A73A-187F-6597-FF6758F91599}"/>
              </a:ext>
            </a:extLst>
          </p:cNvPr>
          <p:cNvGraphicFramePr>
            <a:graphicFrameLocks noGrp="1"/>
          </p:cNvGraphicFramePr>
          <p:nvPr>
            <p:ph idx="1"/>
            <p:extLst>
              <p:ext uri="{D42A27DB-BD31-4B8C-83A1-F6EECF244321}">
                <p14:modId xmlns:p14="http://schemas.microsoft.com/office/powerpoint/2010/main" val="1555637376"/>
              </p:ext>
            </p:extLst>
          </p:nvPr>
        </p:nvGraphicFramePr>
        <p:xfrm>
          <a:off x="332014" y="753291"/>
          <a:ext cx="11527972" cy="6035040"/>
        </p:xfrm>
        <a:graphic>
          <a:graphicData uri="http://schemas.openxmlformats.org/drawingml/2006/table">
            <a:tbl>
              <a:tblPr firstRow="1" bandRow="1">
                <a:tableStyleId>{5C22544A-7EE6-4342-B048-85BDC9FD1C3A}</a:tableStyleId>
              </a:tblPr>
              <a:tblGrid>
                <a:gridCol w="6754586">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996043">
                  <a:extLst>
                    <a:ext uri="{9D8B030D-6E8A-4147-A177-3AD203B41FA5}">
                      <a16:colId xmlns:a16="http://schemas.microsoft.com/office/drawing/2014/main" val="20002"/>
                    </a:ext>
                  </a:extLst>
                </a:gridCol>
                <a:gridCol w="2177143">
                  <a:extLst>
                    <a:ext uri="{9D8B030D-6E8A-4147-A177-3AD203B41FA5}">
                      <a16:colId xmlns:a16="http://schemas.microsoft.com/office/drawing/2014/main" val="20003"/>
                    </a:ext>
                  </a:extLst>
                </a:gridCol>
              </a:tblGrid>
              <a:tr h="636351">
                <a:tc>
                  <a:txBody>
                    <a:bodyPr/>
                    <a:lstStyle/>
                    <a:p>
                      <a:pPr algn="ctr"/>
                      <a:r>
                        <a:rPr lang="en-US" sz="2000" b="1" dirty="0">
                          <a:latin typeface="Arial Rounded MT Bold" charset="0"/>
                          <a:ea typeface="Arial Rounded MT Bold" charset="0"/>
                          <a:cs typeface="Arial Rounded MT Bold" charset="0"/>
                        </a:rPr>
                        <a:t>Project Description </a:t>
                      </a:r>
                      <a:endParaRPr lang="en-US" sz="2000" dirty="0"/>
                    </a:p>
                  </a:txBody>
                  <a:tcPr anchor="ctr"/>
                </a:tc>
                <a:tc>
                  <a:txBody>
                    <a:bodyPr/>
                    <a:lstStyle/>
                    <a:p>
                      <a:pPr algn="ctr"/>
                      <a:r>
                        <a:rPr lang="en-US" sz="2000" b="1" dirty="0" err="1">
                          <a:latin typeface="Arial Rounded MT Bold" charset="0"/>
                          <a:ea typeface="Arial Rounded MT Bold" charset="0"/>
                          <a:cs typeface="Arial Rounded MT Bold" charset="0"/>
                        </a:rPr>
                        <a:t>Compon</a:t>
                      </a:r>
                      <a:r>
                        <a:rPr lang="en-US" sz="2000" b="1" dirty="0">
                          <a:latin typeface="Arial Rounded MT Bold" charset="0"/>
                          <a:ea typeface="Arial Rounded MT Bold" charset="0"/>
                          <a:cs typeface="Arial Rounded MT Bold" charset="0"/>
                        </a:rPr>
                        <a:t>.</a:t>
                      </a:r>
                      <a:endParaRPr lang="en-US" sz="2000" dirty="0"/>
                    </a:p>
                  </a:txBody>
                  <a:tcPr anchor="ctr"/>
                </a:tc>
                <a:tc>
                  <a:txBody>
                    <a:bodyPr/>
                    <a:lstStyle/>
                    <a:p>
                      <a:pPr algn="ctr"/>
                      <a:r>
                        <a:rPr lang="en-US" sz="2000" b="1" dirty="0">
                          <a:latin typeface="Arial Rounded MT Bold" charset="0"/>
                          <a:ea typeface="Arial Rounded MT Bold" charset="0"/>
                          <a:cs typeface="Arial Rounded MT Bold" charset="0"/>
                        </a:rPr>
                        <a:t>Types </a:t>
                      </a:r>
                      <a:r>
                        <a:rPr lang="en-US" sz="2000" b="1" dirty="0" err="1">
                          <a:latin typeface="Arial Rounded MT Bold" charset="0"/>
                          <a:ea typeface="Arial Rounded MT Bold" charset="0"/>
                          <a:cs typeface="Arial Rounded MT Bold" charset="0"/>
                        </a:rPr>
                        <a:t>conne</a:t>
                      </a:r>
                      <a:endParaRPr lang="en-US" sz="2000" dirty="0"/>
                    </a:p>
                  </a:txBody>
                  <a:tcPr anchor="ctr"/>
                </a:tc>
                <a:tc>
                  <a:txBody>
                    <a:bodyPr/>
                    <a:lstStyle/>
                    <a:p>
                      <a:pPr algn="ctr"/>
                      <a:r>
                        <a:rPr lang="en-US" sz="2000" b="1" dirty="0">
                          <a:latin typeface="Arial Rounded MT Bold" charset="0"/>
                          <a:ea typeface="Arial Rounded MT Bold" charset="0"/>
                          <a:cs typeface="Arial Rounded MT Bold" charset="0"/>
                        </a:rPr>
                        <a:t>Types of connections </a:t>
                      </a:r>
                      <a:endParaRPr lang="en-US" sz="2000" dirty="0"/>
                    </a:p>
                  </a:txBody>
                  <a:tcPr anchor="ctr"/>
                </a:tc>
                <a:extLst>
                  <a:ext uri="{0D108BD9-81ED-4DB2-BD59-A6C34878D82A}">
                    <a16:rowId xmlns:a16="http://schemas.microsoft.com/office/drawing/2014/main" val="10000"/>
                  </a:ext>
                </a:extLst>
              </a:tr>
              <a:tr h="680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kern="1200" dirty="0">
                          <a:solidFill>
                            <a:schemeClr val="dk1"/>
                          </a:solidFill>
                          <a:effectLst/>
                          <a:latin typeface="+mn-lt"/>
                          <a:ea typeface="+mn-ea"/>
                          <a:cs typeface="+mn-cs"/>
                        </a:rPr>
                        <a:t>A </a:t>
                      </a:r>
                      <a:r>
                        <a:rPr lang="pt-BR" sz="2000" b="1" kern="1200" dirty="0" err="1">
                          <a:solidFill>
                            <a:schemeClr val="dk1"/>
                          </a:solidFill>
                          <a:effectLst/>
                          <a:latin typeface="+mn-lt"/>
                          <a:ea typeface="+mn-ea"/>
                          <a:cs typeface="+mn-cs"/>
                        </a:rPr>
                        <a:t>device</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will</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be</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developed</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to</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detect</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the</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liquid</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level</a:t>
                      </a:r>
                      <a:r>
                        <a:rPr lang="pt-BR" sz="2000" b="1" kern="1200" dirty="0">
                          <a:solidFill>
                            <a:schemeClr val="dk1"/>
                          </a:solidFill>
                          <a:effectLst/>
                          <a:latin typeface="+mn-lt"/>
                          <a:ea typeface="+mn-ea"/>
                          <a:cs typeface="+mn-cs"/>
                        </a:rPr>
                        <a:t> in a 7-level </a:t>
                      </a:r>
                      <a:r>
                        <a:rPr lang="pt-BR" sz="2000" b="1" kern="1200" dirty="0" err="1">
                          <a:solidFill>
                            <a:schemeClr val="dk1"/>
                          </a:solidFill>
                          <a:effectLst/>
                          <a:latin typeface="+mn-lt"/>
                          <a:ea typeface="+mn-ea"/>
                          <a:cs typeface="+mn-cs"/>
                        </a:rPr>
                        <a:t>tank</a:t>
                      </a:r>
                      <a:r>
                        <a:rPr lang="pt-BR" sz="2000" b="1" kern="1200" dirty="0">
                          <a:solidFill>
                            <a:schemeClr val="dk1"/>
                          </a:solidFill>
                          <a:effectLst/>
                          <a:latin typeface="+mn-lt"/>
                          <a:ea typeface="+mn-ea"/>
                          <a:cs typeface="+mn-cs"/>
                        </a:rPr>
                        <a:t>. </a:t>
                      </a:r>
                      <a:endParaRPr lang="en-US" sz="20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kern="1200" dirty="0" err="1">
                          <a:solidFill>
                            <a:schemeClr val="dk1"/>
                          </a:solidFill>
                          <a:effectLst/>
                          <a:latin typeface="+mn-lt"/>
                          <a:ea typeface="+mn-ea"/>
                          <a:cs typeface="+mn-cs"/>
                        </a:rPr>
                        <a:t>Breadboard</a:t>
                      </a:r>
                      <a:endParaRPr lang="en-GB" sz="2000" b="1" kern="1200" dirty="0">
                        <a:solidFill>
                          <a:schemeClr val="dk1"/>
                        </a:solidFill>
                        <a:effectLst/>
                        <a:latin typeface="+mn-lt"/>
                        <a:ea typeface="+mn-ea"/>
                        <a:cs typeface="+mn-cs"/>
                      </a:endParaRPr>
                    </a:p>
                    <a:p>
                      <a:pPr algn="ctr"/>
                      <a:endParaRPr lang="en-US" sz="2000" b="1" dirty="0"/>
                    </a:p>
                  </a:txBody>
                  <a:tcPr anchor="ctr"/>
                </a:tc>
                <a:tc>
                  <a:txBody>
                    <a:bodyPr/>
                    <a:lstStyle/>
                    <a:p>
                      <a:pPr algn="ctr"/>
                      <a:r>
                        <a:rPr lang="en-US" sz="2000" b="1" dirty="0"/>
                        <a:t>5V</a:t>
                      </a:r>
                    </a:p>
                    <a:p>
                      <a:pPr algn="ctr"/>
                      <a:endParaRPr lang="en-US" sz="2000" b="1" dirty="0"/>
                    </a:p>
                  </a:txBody>
                  <a:tcPr anchor="ctr"/>
                </a:tc>
                <a:tc>
                  <a:txBody>
                    <a:bodyPr/>
                    <a:lstStyle/>
                    <a:p>
                      <a:pPr algn="ctr"/>
                      <a:r>
                        <a:rPr lang="en-US" sz="2000" b="1" dirty="0"/>
                        <a:t>Wiring</a:t>
                      </a:r>
                    </a:p>
                    <a:p>
                      <a:pPr algn="ctr"/>
                      <a:endParaRPr lang="en-US" sz="2000" b="1" dirty="0"/>
                    </a:p>
                  </a:txBody>
                  <a:tcPr anchor="ctr"/>
                </a:tc>
                <a:extLst>
                  <a:ext uri="{0D108BD9-81ED-4DB2-BD59-A6C34878D82A}">
                    <a16:rowId xmlns:a16="http://schemas.microsoft.com/office/drawing/2014/main" val="10001"/>
                  </a:ext>
                </a:extLst>
              </a:tr>
              <a:tr h="909073">
                <a:tc>
                  <a:txBody>
                    <a:bodyPr/>
                    <a:lstStyle/>
                    <a:p>
                      <a:pPr algn="ctr"/>
                      <a:r>
                        <a:rPr lang="pt-BR" sz="2000" b="1" kern="1200" dirty="0">
                          <a:solidFill>
                            <a:schemeClr val="dk1"/>
                          </a:solidFill>
                          <a:effectLst/>
                          <a:latin typeface="+mn-lt"/>
                          <a:ea typeface="+mn-ea"/>
                          <a:cs typeface="+mn-cs"/>
                        </a:rPr>
                        <a:t>The </a:t>
                      </a:r>
                      <a:r>
                        <a:rPr lang="pt-BR" sz="2000" b="1" kern="1200" dirty="0" err="1">
                          <a:solidFill>
                            <a:schemeClr val="dk1"/>
                          </a:solidFill>
                          <a:effectLst/>
                          <a:latin typeface="+mn-lt"/>
                          <a:ea typeface="+mn-ea"/>
                          <a:cs typeface="+mn-cs"/>
                        </a:rPr>
                        <a:t>device</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will</a:t>
                      </a:r>
                      <a:r>
                        <a:rPr lang="pt-BR" sz="2000" b="1" kern="1200" dirty="0">
                          <a:solidFill>
                            <a:schemeClr val="dk1"/>
                          </a:solidFill>
                          <a:effectLst/>
                          <a:latin typeface="+mn-lt"/>
                          <a:ea typeface="+mn-ea"/>
                          <a:cs typeface="+mn-cs"/>
                        </a:rPr>
                        <a:t> start </a:t>
                      </a:r>
                      <a:r>
                        <a:rPr lang="pt-BR" sz="2000" b="1" kern="1200" dirty="0" err="1">
                          <a:solidFill>
                            <a:schemeClr val="dk1"/>
                          </a:solidFill>
                          <a:effectLst/>
                          <a:latin typeface="+mn-lt"/>
                          <a:ea typeface="+mn-ea"/>
                          <a:cs typeface="+mn-cs"/>
                        </a:rPr>
                        <a:t>when</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the</a:t>
                      </a:r>
                      <a:r>
                        <a:rPr lang="pt-BR" sz="2000" b="1" kern="1200" dirty="0">
                          <a:solidFill>
                            <a:schemeClr val="dk1"/>
                          </a:solidFill>
                          <a:effectLst/>
                          <a:latin typeface="+mn-lt"/>
                          <a:ea typeface="+mn-ea"/>
                          <a:cs typeface="+mn-cs"/>
                        </a:rPr>
                        <a:t> START </a:t>
                      </a:r>
                      <a:r>
                        <a:rPr lang="pt-BR" sz="2000" b="1" kern="1200" dirty="0" err="1">
                          <a:solidFill>
                            <a:schemeClr val="dk1"/>
                          </a:solidFill>
                          <a:effectLst/>
                          <a:latin typeface="+mn-lt"/>
                          <a:ea typeface="+mn-ea"/>
                          <a:cs typeface="+mn-cs"/>
                        </a:rPr>
                        <a:t>button</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is</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pressed</a:t>
                      </a:r>
                      <a:r>
                        <a:rPr lang="pt-BR" sz="2000" b="1" kern="1200" dirty="0">
                          <a:solidFill>
                            <a:schemeClr val="dk1"/>
                          </a:solidFill>
                          <a:effectLst/>
                          <a:latin typeface="+mn-lt"/>
                          <a:ea typeface="+mn-ea"/>
                          <a:cs typeface="+mn-cs"/>
                        </a:rPr>
                        <a:t>. It </a:t>
                      </a:r>
                      <a:r>
                        <a:rPr lang="pt-BR" sz="2000" b="1" kern="1200" dirty="0" err="1">
                          <a:solidFill>
                            <a:schemeClr val="dk1"/>
                          </a:solidFill>
                          <a:effectLst/>
                          <a:latin typeface="+mn-lt"/>
                          <a:ea typeface="+mn-ea"/>
                          <a:cs typeface="+mn-cs"/>
                        </a:rPr>
                        <a:t>will</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be</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controlled</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by</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seven</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conductivity</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sensors</a:t>
                      </a:r>
                      <a:r>
                        <a:rPr lang="en-GB" sz="2000" b="1" dirty="0">
                          <a:effectLst/>
                        </a:rPr>
                        <a:t> </a:t>
                      </a:r>
                      <a:endParaRPr lang="en-US" sz="20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kern="1200" dirty="0" err="1">
                          <a:solidFill>
                            <a:schemeClr val="dk1"/>
                          </a:solidFill>
                          <a:effectLst/>
                          <a:latin typeface="+mn-lt"/>
                          <a:ea typeface="+mn-ea"/>
                          <a:cs typeface="+mn-cs"/>
                        </a:rPr>
                        <a:t>Conductivity</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sensors</a:t>
                      </a:r>
                      <a:endParaRPr lang="en-US" sz="2000" b="1"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kern="1200" dirty="0">
                          <a:solidFill>
                            <a:schemeClr val="dk1"/>
                          </a:solidFill>
                          <a:effectLst/>
                          <a:latin typeface="+mn-lt"/>
                          <a:ea typeface="+mn-ea"/>
                          <a:cs typeface="+mn-cs"/>
                        </a:rPr>
                        <a:t>Digital/</a:t>
                      </a:r>
                    </a:p>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kern="1200" dirty="0" err="1">
                          <a:solidFill>
                            <a:schemeClr val="dk1"/>
                          </a:solidFill>
                          <a:effectLst/>
                          <a:latin typeface="+mn-lt"/>
                          <a:ea typeface="+mn-ea"/>
                          <a:cs typeface="+mn-cs"/>
                        </a:rPr>
                        <a:t>Analogue</a:t>
                      </a:r>
                      <a:endParaRPr lang="pt-BR" sz="2000" b="1"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I</a:t>
                      </a:r>
                      <a:r>
                        <a:rPr lang="pt-BR" sz="2000" b="1" kern="1200" dirty="0">
                          <a:solidFill>
                            <a:schemeClr val="dk1"/>
                          </a:solidFill>
                          <a:effectLst/>
                          <a:latin typeface="+mn-lt"/>
                          <a:ea typeface="+mn-ea"/>
                          <a:cs typeface="+mn-cs"/>
                        </a:rPr>
                        <a:t>/O</a:t>
                      </a:r>
                      <a:endParaRPr lang="en-US" sz="2000" b="1" dirty="0"/>
                    </a:p>
                  </a:txBody>
                  <a:tcPr anchor="ctr"/>
                </a:tc>
                <a:tc rowSpan="2">
                  <a:txBody>
                    <a:bodyPr/>
                    <a:lstStyle/>
                    <a:p>
                      <a:pPr algn="ctr"/>
                      <a:r>
                        <a:rPr lang="en-US" sz="2000" b="1" dirty="0"/>
                        <a:t>Pseudo-code (software diagram) to exemplify the logic of the approach.</a:t>
                      </a:r>
                    </a:p>
                    <a:p>
                      <a:pPr algn="ctr"/>
                      <a:endParaRPr lang="en-US" sz="2000" b="1" dirty="0"/>
                    </a:p>
                  </a:txBody>
                  <a:tcPr anchor="ctr"/>
                </a:tc>
                <a:extLst>
                  <a:ext uri="{0D108BD9-81ED-4DB2-BD59-A6C34878D82A}">
                    <a16:rowId xmlns:a16="http://schemas.microsoft.com/office/drawing/2014/main" val="10002"/>
                  </a:ext>
                </a:extLst>
              </a:tr>
              <a:tr h="953627">
                <a:tc>
                  <a:txBody>
                    <a:bodyPr/>
                    <a:lstStyle/>
                    <a:p>
                      <a:pPr algn="ctr"/>
                      <a:r>
                        <a:rPr lang="en-US" sz="2000" b="1" dirty="0"/>
                        <a:t>The detected water level will be displayed on a seven-segment display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kern="1200" dirty="0" err="1">
                          <a:solidFill>
                            <a:schemeClr val="dk1"/>
                          </a:solidFill>
                          <a:effectLst/>
                          <a:latin typeface="+mn-lt"/>
                          <a:ea typeface="+mn-ea"/>
                          <a:cs typeface="+mn-cs"/>
                        </a:rPr>
                        <a:t>Control</a:t>
                      </a:r>
                      <a:r>
                        <a:rPr lang="pt-BR" sz="2000" b="1" kern="1200" dirty="0">
                          <a:solidFill>
                            <a:schemeClr val="dk1"/>
                          </a:solidFill>
                          <a:effectLst/>
                          <a:latin typeface="+mn-lt"/>
                          <a:ea typeface="+mn-ea"/>
                          <a:cs typeface="+mn-cs"/>
                        </a:rPr>
                        <a:t> relay</a:t>
                      </a:r>
                      <a:endParaRPr lang="en-US" sz="2000" b="1" dirty="0"/>
                    </a:p>
                  </a:txBody>
                  <a:tcPr anchor="ctr"/>
                </a:tc>
                <a:tc vMerge="1">
                  <a:txBody>
                    <a:bodyPr/>
                    <a:lstStyle/>
                    <a:p>
                      <a:pPr algn="ctr"/>
                      <a:endParaRPr lang="en-US" sz="2000" b="1" dirty="0"/>
                    </a:p>
                  </a:txBody>
                  <a:tcPr anchor="ctr"/>
                </a:tc>
                <a:tc vMerge="1">
                  <a:txBody>
                    <a:bodyPr/>
                    <a:lstStyle/>
                    <a:p>
                      <a:pPr algn="ctr"/>
                      <a:endParaRPr lang="en-US" sz="2400" b="1" dirty="0"/>
                    </a:p>
                  </a:txBody>
                  <a:tcPr/>
                </a:tc>
                <a:extLst>
                  <a:ext uri="{0D108BD9-81ED-4DB2-BD59-A6C34878D82A}">
                    <a16:rowId xmlns:a16="http://schemas.microsoft.com/office/drawing/2014/main" val="10003"/>
                  </a:ext>
                </a:extLst>
              </a:tr>
              <a:tr h="680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kern="1200" dirty="0" err="1">
                          <a:solidFill>
                            <a:schemeClr val="dk1"/>
                          </a:solidFill>
                          <a:effectLst/>
                          <a:latin typeface="+mn-lt"/>
                          <a:ea typeface="+mn-ea"/>
                          <a:cs typeface="+mn-cs"/>
                        </a:rPr>
                        <a:t>You</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will</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be</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able</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to</a:t>
                      </a:r>
                      <a:r>
                        <a:rPr lang="pt-BR" sz="2000" b="1" kern="1200" dirty="0">
                          <a:solidFill>
                            <a:schemeClr val="dk1"/>
                          </a:solidFill>
                          <a:effectLst/>
                          <a:latin typeface="+mn-lt"/>
                          <a:ea typeface="+mn-ea"/>
                          <a:cs typeface="+mn-cs"/>
                        </a:rPr>
                        <a:t> set </a:t>
                      </a:r>
                      <a:r>
                        <a:rPr lang="pt-BR" sz="2000" b="1" kern="1200" dirty="0" err="1">
                          <a:solidFill>
                            <a:schemeClr val="dk1"/>
                          </a:solidFill>
                          <a:effectLst/>
                          <a:latin typeface="+mn-lt"/>
                          <a:ea typeface="+mn-ea"/>
                          <a:cs typeface="+mn-cs"/>
                        </a:rPr>
                        <a:t>any</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of</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the</a:t>
                      </a:r>
                      <a:r>
                        <a:rPr lang="pt-BR" sz="2000" b="1" kern="1200" dirty="0">
                          <a:solidFill>
                            <a:schemeClr val="dk1"/>
                          </a:solidFill>
                          <a:effectLst/>
                          <a:latin typeface="+mn-lt"/>
                          <a:ea typeface="+mn-ea"/>
                          <a:cs typeface="+mn-cs"/>
                        </a:rPr>
                        <a:t> 7 </a:t>
                      </a:r>
                      <a:r>
                        <a:rPr lang="pt-BR" sz="2000" b="1" kern="1200" dirty="0" err="1">
                          <a:solidFill>
                            <a:schemeClr val="dk1"/>
                          </a:solidFill>
                          <a:effectLst/>
                          <a:latin typeface="+mn-lt"/>
                          <a:ea typeface="+mn-ea"/>
                          <a:cs typeface="+mn-cs"/>
                        </a:rPr>
                        <a:t>levels</a:t>
                      </a:r>
                      <a:r>
                        <a:rPr lang="pt-BR" sz="2000" b="1" kern="1200" dirty="0">
                          <a:solidFill>
                            <a:schemeClr val="dk1"/>
                          </a:solidFill>
                          <a:effectLst/>
                          <a:latin typeface="+mn-lt"/>
                          <a:ea typeface="+mn-ea"/>
                          <a:cs typeface="+mn-cs"/>
                        </a:rPr>
                        <a:t> as a default </a:t>
                      </a:r>
                      <a:r>
                        <a:rPr lang="pt-BR" sz="2000" b="1" kern="1200" dirty="0" err="1">
                          <a:solidFill>
                            <a:schemeClr val="dk1"/>
                          </a:solidFill>
                          <a:effectLst/>
                          <a:latin typeface="+mn-lt"/>
                          <a:ea typeface="+mn-ea"/>
                          <a:cs typeface="+mn-cs"/>
                        </a:rPr>
                        <a:t>level</a:t>
                      </a:r>
                      <a:r>
                        <a:rPr lang="pt-BR" sz="2000" b="1" kern="1200" dirty="0">
                          <a:solidFill>
                            <a:schemeClr val="dk1"/>
                          </a:solidFill>
                          <a:effectLst/>
                          <a:latin typeface="+mn-lt"/>
                          <a:ea typeface="+mn-ea"/>
                          <a:cs typeface="+mn-cs"/>
                        </a:rPr>
                        <a:t>. </a:t>
                      </a:r>
                      <a:endParaRPr lang="en-US" sz="20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kern="1200" dirty="0" err="1">
                          <a:solidFill>
                            <a:schemeClr val="dk1"/>
                          </a:solidFill>
                          <a:effectLst/>
                          <a:latin typeface="+mn-lt"/>
                          <a:ea typeface="+mn-ea"/>
                          <a:cs typeface="+mn-cs"/>
                        </a:rPr>
                        <a:t>Push</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button</a:t>
                      </a:r>
                      <a:endParaRPr lang="en-US" sz="20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b="1" kern="1200" dirty="0">
                          <a:solidFill>
                            <a:schemeClr val="dk1"/>
                          </a:solidFill>
                          <a:effectLst/>
                          <a:latin typeface="+mn-lt"/>
                          <a:ea typeface="+mn-ea"/>
                          <a:cs typeface="+mn-cs"/>
                        </a:rPr>
                        <a:t>GND</a:t>
                      </a:r>
                      <a:endParaRPr lang="en-US" sz="2000" b="1" dirty="0"/>
                    </a:p>
                    <a:p>
                      <a:pPr algn="ctr"/>
                      <a:endParaRPr lang="en-US" sz="2000" b="1" dirty="0"/>
                    </a:p>
                  </a:txBody>
                  <a:tcPr anchor="ctr"/>
                </a:tc>
                <a:tc>
                  <a:txBody>
                    <a:bodyPr/>
                    <a:lstStyle/>
                    <a:p>
                      <a:pPr algn="ctr"/>
                      <a:r>
                        <a:rPr lang="en-US" sz="2000" b="1"/>
                        <a:t>Realization of the wiring diagram </a:t>
                      </a:r>
                      <a:endParaRPr lang="en-US" sz="2000" b="1" dirty="0"/>
                    </a:p>
                  </a:txBody>
                  <a:tcPr anchor="ctr"/>
                </a:tc>
                <a:extLst>
                  <a:ext uri="{0D108BD9-81ED-4DB2-BD59-A6C34878D82A}">
                    <a16:rowId xmlns:a16="http://schemas.microsoft.com/office/drawing/2014/main" val="10004"/>
                  </a:ext>
                </a:extLst>
              </a:tr>
              <a:tr h="680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kern="1200" dirty="0">
                          <a:solidFill>
                            <a:schemeClr val="dk1"/>
                          </a:solidFill>
                          <a:effectLst/>
                          <a:latin typeface="+mn-lt"/>
                          <a:ea typeface="+mn-ea"/>
                          <a:cs typeface="+mn-cs"/>
                        </a:rPr>
                        <a:t>A </a:t>
                      </a:r>
                      <a:r>
                        <a:rPr lang="pt-BR" sz="2000" b="1" kern="1200" dirty="0" err="1">
                          <a:solidFill>
                            <a:schemeClr val="dk1"/>
                          </a:solidFill>
                          <a:effectLst/>
                          <a:latin typeface="+mn-lt"/>
                          <a:ea typeface="+mn-ea"/>
                          <a:cs typeface="+mn-cs"/>
                        </a:rPr>
                        <a:t>second</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tank</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will</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be</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used</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to</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keep</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the</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liquid</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at</a:t>
                      </a:r>
                      <a:r>
                        <a:rPr lang="pt-BR" sz="2000" b="1" kern="1200" dirty="0">
                          <a:solidFill>
                            <a:schemeClr val="dk1"/>
                          </a:solidFill>
                          <a:effectLst/>
                          <a:latin typeface="+mn-lt"/>
                          <a:ea typeface="+mn-ea"/>
                          <a:cs typeface="+mn-cs"/>
                        </a:rPr>
                        <a:t> a </a:t>
                      </a:r>
                      <a:r>
                        <a:rPr lang="pt-BR" sz="2000" b="1" kern="1200" dirty="0" err="1">
                          <a:solidFill>
                            <a:schemeClr val="dk1"/>
                          </a:solidFill>
                          <a:effectLst/>
                          <a:latin typeface="+mn-lt"/>
                          <a:ea typeface="+mn-ea"/>
                          <a:cs typeface="+mn-cs"/>
                        </a:rPr>
                        <a:t>preset</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level</a:t>
                      </a:r>
                      <a:r>
                        <a:rPr lang="pt-BR" sz="2000" b="1" kern="1200" dirty="0">
                          <a:solidFill>
                            <a:schemeClr val="dk1"/>
                          </a:solidFill>
                          <a:effectLst/>
                          <a:latin typeface="+mn-lt"/>
                          <a:ea typeface="+mn-ea"/>
                          <a:cs typeface="+mn-cs"/>
                        </a:rPr>
                        <a:t>. </a:t>
                      </a:r>
                      <a:endParaRPr lang="en-US" sz="2000" b="1" dirty="0"/>
                    </a:p>
                  </a:txBody>
                  <a:tcPr anchor="ctr"/>
                </a:tc>
                <a:tc>
                  <a:txBody>
                    <a:bodyPr/>
                    <a:lstStyle/>
                    <a:p>
                      <a:pPr algn="ctr"/>
                      <a:r>
                        <a:rPr lang="en-US" sz="2000" b="1" dirty="0"/>
                        <a:t>LCD</a:t>
                      </a:r>
                      <a:r>
                        <a:rPr lang="en-US" sz="2000" b="1" baseline="0" dirty="0"/>
                        <a:t>  DISPLAY</a:t>
                      </a:r>
                      <a:endParaRPr lang="en-US" sz="2000" b="1" dirty="0"/>
                    </a:p>
                  </a:txBody>
                  <a:tcPr anchor="ctr"/>
                </a:tc>
                <a:tc>
                  <a:txBody>
                    <a:bodyPr/>
                    <a:lstStyle/>
                    <a:p>
                      <a:pPr algn="ctr"/>
                      <a:endParaRPr lang="en-US" sz="2000" b="1" dirty="0"/>
                    </a:p>
                  </a:txBody>
                  <a:tcPr anchor="ctr"/>
                </a:tc>
                <a:tc>
                  <a:txBody>
                    <a:bodyPr/>
                    <a:lstStyle/>
                    <a:p>
                      <a:pPr algn="ctr"/>
                      <a:r>
                        <a:rPr lang="en-US" sz="2000" b="1" dirty="0"/>
                        <a:t>Realization of the wiring diagram </a:t>
                      </a:r>
                    </a:p>
                  </a:txBody>
                  <a:tcPr anchor="ctr"/>
                </a:tc>
                <a:extLst>
                  <a:ext uri="{0D108BD9-81ED-4DB2-BD59-A6C34878D82A}">
                    <a16:rowId xmlns:a16="http://schemas.microsoft.com/office/drawing/2014/main" val="10005"/>
                  </a:ext>
                </a:extLst>
              </a:tr>
              <a:tr h="459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t>The transfer between the two tanks will be done with a pump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kern="1200" dirty="0" err="1">
                          <a:solidFill>
                            <a:schemeClr val="dk1"/>
                          </a:solidFill>
                          <a:effectLst/>
                          <a:latin typeface="+mn-lt"/>
                          <a:ea typeface="+mn-ea"/>
                          <a:cs typeface="+mn-cs"/>
                        </a:rPr>
                        <a:t>Pump</a:t>
                      </a:r>
                      <a:endParaRPr lang="en-US" sz="2000" b="1" dirty="0"/>
                    </a:p>
                  </a:txBody>
                  <a:tcPr anchor="ctr"/>
                </a:tc>
                <a:tc>
                  <a:txBody>
                    <a:bodyPr/>
                    <a:lstStyle/>
                    <a:p>
                      <a:pPr algn="ctr"/>
                      <a:endParaRPr lang="en-US" sz="2000" b="1"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kern="1200" dirty="0" err="1">
                          <a:solidFill>
                            <a:schemeClr val="dk1"/>
                          </a:solidFill>
                          <a:effectLst/>
                          <a:latin typeface="+mn-lt"/>
                          <a:ea typeface="+mn-ea"/>
                          <a:cs typeface="+mn-cs"/>
                        </a:rPr>
                        <a:t>Code</a:t>
                      </a:r>
                      <a:r>
                        <a:rPr lang="pt-BR" sz="2000" b="1" kern="1200" dirty="0">
                          <a:solidFill>
                            <a:schemeClr val="dk1"/>
                          </a:solidFill>
                          <a:effectLst/>
                          <a:latin typeface="+mn-lt"/>
                          <a:ea typeface="+mn-ea"/>
                          <a:cs typeface="+mn-cs"/>
                        </a:rPr>
                        <a:t> in Intel </a:t>
                      </a:r>
                      <a:r>
                        <a:rPr lang="pt-BR" sz="2000" b="1" kern="1200" dirty="0" err="1">
                          <a:solidFill>
                            <a:schemeClr val="dk1"/>
                          </a:solidFill>
                          <a:effectLst/>
                          <a:latin typeface="+mn-lt"/>
                          <a:ea typeface="+mn-ea"/>
                          <a:cs typeface="+mn-cs"/>
                        </a:rPr>
                        <a:t>Galileo</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compatible</a:t>
                      </a:r>
                      <a:r>
                        <a:rPr lang="pt-BR" sz="2000" b="1" kern="1200" dirty="0">
                          <a:solidFill>
                            <a:schemeClr val="dk1"/>
                          </a:solidFill>
                          <a:effectLst/>
                          <a:latin typeface="+mn-lt"/>
                          <a:ea typeface="+mn-ea"/>
                          <a:cs typeface="+mn-cs"/>
                        </a:rPr>
                        <a:t> </a:t>
                      </a:r>
                      <a:r>
                        <a:rPr lang="pt-BR" sz="2000" b="1" kern="1200" dirty="0" err="1">
                          <a:solidFill>
                            <a:schemeClr val="dk1"/>
                          </a:solidFill>
                          <a:effectLst/>
                          <a:latin typeface="+mn-lt"/>
                          <a:ea typeface="+mn-ea"/>
                          <a:cs typeface="+mn-cs"/>
                        </a:rPr>
                        <a:t>language</a:t>
                      </a:r>
                      <a:endParaRPr lang="en-GB" sz="2000" b="1" kern="1200" dirty="0">
                        <a:solidFill>
                          <a:schemeClr val="dk1"/>
                        </a:solidFill>
                        <a:effectLst/>
                        <a:latin typeface="+mn-lt"/>
                        <a:ea typeface="+mn-ea"/>
                        <a:cs typeface="+mn-cs"/>
                      </a:endParaRPr>
                    </a:p>
                    <a:p>
                      <a:pPr algn="ctr"/>
                      <a:endParaRPr lang="en-US" sz="2000" b="1" dirty="0"/>
                    </a:p>
                  </a:txBody>
                  <a:tcPr anchor="ctr"/>
                </a:tc>
                <a:extLst>
                  <a:ext uri="{0D108BD9-81ED-4DB2-BD59-A6C34878D82A}">
                    <a16:rowId xmlns:a16="http://schemas.microsoft.com/office/drawing/2014/main" val="10006"/>
                  </a:ext>
                </a:extLst>
              </a:tr>
              <a:tr h="811943">
                <a:tc>
                  <a:txBody>
                    <a:bodyPr/>
                    <a:lstStyle/>
                    <a:p>
                      <a:pPr algn="ctr"/>
                      <a:r>
                        <a:rPr lang="en-US" sz="2000" b="1" dirty="0"/>
                        <a:t>Bonus: a buzzer will signal if the level in the pot is high/low.</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kern="1200" dirty="0" err="1">
                          <a:solidFill>
                            <a:schemeClr val="dk1"/>
                          </a:solidFill>
                          <a:effectLst/>
                          <a:latin typeface="+mn-lt"/>
                          <a:ea typeface="+mn-ea"/>
                          <a:cs typeface="+mn-cs"/>
                        </a:rPr>
                        <a:t>Resistors</a:t>
                      </a:r>
                      <a:endParaRPr lang="en-US" sz="2000" b="1" dirty="0"/>
                    </a:p>
                  </a:txBody>
                  <a:tcPr anchor="ctr"/>
                </a:tc>
                <a:tc>
                  <a:txBody>
                    <a:bodyPr/>
                    <a:lstStyle/>
                    <a:p>
                      <a:pPr algn="ctr"/>
                      <a:endParaRPr lang="en-US" sz="2000" b="1" dirty="0"/>
                    </a:p>
                  </a:txBody>
                  <a:tcPr anchor="ctr"/>
                </a:tc>
                <a:tc vMerge="1">
                  <a:txBody>
                    <a:bodyPr/>
                    <a:lstStyle/>
                    <a:p>
                      <a:pPr algn="ctr"/>
                      <a:endParaRPr lang="en-US"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0508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821DA-C46D-77F8-81EF-D7C175FFBD0F}"/>
              </a:ext>
            </a:extLst>
          </p:cNvPr>
          <p:cNvSpPr>
            <a:spLocks noGrp="1"/>
          </p:cNvSpPr>
          <p:nvPr>
            <p:ph idx="1"/>
          </p:nvPr>
        </p:nvSpPr>
        <p:spPr>
          <a:xfrm>
            <a:off x="149902" y="239843"/>
            <a:ext cx="12042098" cy="6760564"/>
          </a:xfrm>
        </p:spPr>
        <p:txBody>
          <a:bodyPr>
            <a:normAutofit fontScale="92500"/>
          </a:bodyPr>
          <a:lstStyle/>
          <a:p>
            <a:pPr marL="342900" indent="-342900" algn="just">
              <a:buFont typeface="Symbol" pitchFamily="2" charset="2"/>
              <a:buChar char=""/>
            </a:pPr>
            <a:r>
              <a:rPr lang="en-US" sz="3600" kern="150" dirty="0">
                <a:effectLst/>
                <a:latin typeface="Calibri" panose="020F0502020204030204" pitchFamily="34" charset="0"/>
                <a:ea typeface="Calibri" panose="020F0502020204030204" pitchFamily="34" charset="0"/>
                <a:cs typeface="Times New Roman" panose="02020603050405020304" pitchFamily="18" charset="0"/>
              </a:rPr>
              <a:t>Development of a device to detect the min, max levels and control the liquid level in tank</a:t>
            </a:r>
            <a:r>
              <a:rPr lang="en-US" sz="3600" kern="150" dirty="0">
                <a:latin typeface="Calibri" panose="020F0502020204030204" pitchFamily="34" charset="0"/>
                <a:ea typeface="Calibri" panose="020F0502020204030204" pitchFamily="34" charset="0"/>
                <a:cs typeface="Times New Roman" panose="02020603050405020304" pitchFamily="18" charset="0"/>
              </a:rPr>
              <a:t> with conductivity sensors;</a:t>
            </a:r>
            <a:endParaRPr lang="en-RO" sz="3600" kern="1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r>
              <a:rPr lang="en-US" sz="3600" kern="150" dirty="0">
                <a:effectLst/>
                <a:latin typeface="Calibri" panose="020F0502020204030204" pitchFamily="34" charset="0"/>
                <a:ea typeface="Calibri" panose="020F0502020204030204" pitchFamily="34" charset="0"/>
                <a:cs typeface="Times New Roman" panose="02020603050405020304" pitchFamily="18" charset="0"/>
              </a:rPr>
              <a:t>The device is activated by a START button and uses seven conductivity sensors, a relay, a pump, a </a:t>
            </a:r>
            <a:r>
              <a:rPr lang="en-US" sz="3600" kern="150" dirty="0">
                <a:latin typeface="Calibri" panose="020F0502020204030204" pitchFamily="34" charset="0"/>
                <a:ea typeface="Calibri" panose="020F0502020204030204" pitchFamily="34" charset="0"/>
                <a:cs typeface="Times New Roman" panose="02020603050405020304" pitchFamily="18" charset="0"/>
              </a:rPr>
              <a:t>buzzer, </a:t>
            </a:r>
            <a:r>
              <a:rPr lang="en-US" sz="3600" kern="150" dirty="0">
                <a:effectLst/>
                <a:latin typeface="Calibri" panose="020F0502020204030204" pitchFamily="34" charset="0"/>
                <a:ea typeface="Calibri" panose="020F0502020204030204" pitchFamily="34" charset="0"/>
                <a:cs typeface="Times New Roman" panose="02020603050405020304" pitchFamily="18" charset="0"/>
              </a:rPr>
              <a:t>a display and Intel Galileo Gen 2 motherboard;</a:t>
            </a:r>
            <a:endParaRPr lang="en-RO" sz="3600" kern="1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r>
              <a:rPr lang="en-US" sz="3600" kern="150" dirty="0">
                <a:effectLst/>
                <a:latin typeface="Calibri" panose="020F0502020204030204" pitchFamily="34" charset="0"/>
                <a:ea typeface="Calibri" panose="020F0502020204030204" pitchFamily="34" charset="0"/>
                <a:cs typeface="Times New Roman" panose="02020603050405020304" pitchFamily="18" charset="0"/>
              </a:rPr>
              <a:t>Liquid levels are displayed on a LCD Display (16 chr on rows);</a:t>
            </a:r>
            <a:endParaRPr lang="en-RO" sz="3600" kern="1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r>
              <a:rPr lang="en-US" sz="3600" kern="150" dirty="0">
                <a:effectLst/>
                <a:latin typeface="Calibri" panose="020F0502020204030204" pitchFamily="34" charset="0"/>
                <a:ea typeface="Calibri" panose="020F0502020204030204" pitchFamily="34" charset="0"/>
                <a:cs typeface="Times New Roman" panose="02020603050405020304" pitchFamily="18" charset="0"/>
              </a:rPr>
              <a:t>User can set any of the 7 levels as a default;</a:t>
            </a:r>
            <a:endParaRPr lang="en-RO" sz="3600" kern="1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r>
              <a:rPr lang="en-US" sz="3600" kern="150" dirty="0">
                <a:effectLst/>
                <a:latin typeface="Calibri" panose="020F0502020204030204" pitchFamily="34" charset="0"/>
                <a:ea typeface="Calibri" panose="020F0502020204030204" pitchFamily="34" charset="0"/>
                <a:cs typeface="Times New Roman" panose="02020603050405020304" pitchFamily="18" charset="0"/>
              </a:rPr>
              <a:t>A second tank maintains the liquid at a preset level, with transfer controlled by a pump with a relay;</a:t>
            </a:r>
            <a:endParaRPr lang="en-RO" sz="3600" kern="1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r>
              <a:rPr lang="en-US" sz="3600" kern="150" dirty="0">
                <a:effectLst/>
                <a:latin typeface="Calibri" panose="020F0502020204030204" pitchFamily="34" charset="0"/>
                <a:ea typeface="Calibri" panose="020F0502020204030204" pitchFamily="34" charset="0"/>
                <a:cs typeface="Times New Roman" panose="02020603050405020304" pitchFamily="18" charset="0"/>
              </a:rPr>
              <a:t>A buzzer signals when the liquid level is too high or too low.</a:t>
            </a:r>
          </a:p>
          <a:p>
            <a:pPr marL="342900" lvl="0" indent="-342900" algn="just">
              <a:buFont typeface="Symbol" pitchFamily="2" charset="2"/>
              <a:buChar char=""/>
            </a:pPr>
            <a:r>
              <a:rPr lang="en-GB" sz="3600" kern="150" dirty="0">
                <a:effectLst/>
                <a:latin typeface="Calibri" panose="020F0502020204030204" pitchFamily="34" charset="0"/>
                <a:ea typeface="Calibri" panose="020F0502020204030204" pitchFamily="34" charset="0"/>
                <a:cs typeface="Times New Roman" panose="02020603050405020304" pitchFamily="18" charset="0"/>
              </a:rPr>
              <a:t>the code entered for the microprocessor collects the data from the </a:t>
            </a:r>
            <a:r>
              <a:rPr lang="en-GB" sz="3600" kern="150" dirty="0" err="1">
                <a:effectLst/>
                <a:latin typeface="Calibri" panose="020F0502020204030204" pitchFamily="34" charset="0"/>
                <a:ea typeface="Calibri" panose="020F0502020204030204" pitchFamily="34" charset="0"/>
                <a:cs typeface="Times New Roman" panose="02020603050405020304" pitchFamily="18" charset="0"/>
              </a:rPr>
              <a:t>analog</a:t>
            </a:r>
            <a:r>
              <a:rPr lang="en-GB" sz="3600" kern="150" dirty="0">
                <a:effectLst/>
                <a:latin typeface="Calibri" panose="020F0502020204030204" pitchFamily="34" charset="0"/>
                <a:ea typeface="Calibri" panose="020F0502020204030204" pitchFamily="34" charset="0"/>
                <a:cs typeface="Times New Roman" panose="02020603050405020304" pitchFamily="18" charset="0"/>
              </a:rPr>
              <a:t> sensors, then </a:t>
            </a:r>
            <a:r>
              <a:rPr lang="en-GB" sz="3600" kern="150" dirty="0" err="1">
                <a:effectLst/>
                <a:latin typeface="Calibri" panose="020F0502020204030204" pitchFamily="34" charset="0"/>
                <a:ea typeface="Calibri" panose="020F0502020204030204" pitchFamily="34" charset="0"/>
                <a:cs typeface="Times New Roman" panose="02020603050405020304" pitchFamily="18" charset="0"/>
              </a:rPr>
              <a:t>analyzes</a:t>
            </a:r>
            <a:r>
              <a:rPr lang="en-GB" sz="3600" kern="150" dirty="0">
                <a:effectLst/>
                <a:latin typeface="Calibri" panose="020F0502020204030204" pitchFamily="34" charset="0"/>
                <a:ea typeface="Calibri" panose="020F0502020204030204" pitchFamily="34" charset="0"/>
                <a:cs typeface="Times New Roman" panose="02020603050405020304" pitchFamily="18" charset="0"/>
              </a:rPr>
              <a:t> and coordinates by giving execution commands for each component in the order of the process;</a:t>
            </a:r>
            <a:endParaRPr lang="en-RO" dirty="0"/>
          </a:p>
        </p:txBody>
      </p:sp>
    </p:spTree>
    <p:extLst>
      <p:ext uri="{BB962C8B-B14F-4D97-AF65-F5344CB8AC3E}">
        <p14:creationId xmlns:p14="http://schemas.microsoft.com/office/powerpoint/2010/main" val="260873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C97E-27B7-5D1A-2DDF-0352C4467135}"/>
              </a:ext>
            </a:extLst>
          </p:cNvPr>
          <p:cNvSpPr>
            <a:spLocks noGrp="1"/>
          </p:cNvSpPr>
          <p:nvPr>
            <p:ph type="title"/>
          </p:nvPr>
        </p:nvSpPr>
        <p:spPr>
          <a:xfrm>
            <a:off x="0" y="131763"/>
            <a:ext cx="12192000" cy="549274"/>
          </a:xfrm>
        </p:spPr>
        <p:txBody>
          <a:bodyPr/>
          <a:lstStyle/>
          <a:p>
            <a:pPr algn="ctr"/>
            <a:r>
              <a:rPr lang="en-RO" sz="3200" b="1" kern="100" dirty="0">
                <a:effectLst/>
                <a:latin typeface="Calibri" panose="020F0502020204030204" pitchFamily="34" charset="0"/>
                <a:ea typeface="Calibri" panose="020F0502020204030204" pitchFamily="34" charset="0"/>
                <a:cs typeface="Times New Roman" panose="02020603050405020304" pitchFamily="18" charset="0"/>
              </a:rPr>
              <a:t>Implementation Method on Galileo  -  Methodology:</a:t>
            </a:r>
            <a:endParaRPr lang="en-RO" dirty="0"/>
          </a:p>
        </p:txBody>
      </p:sp>
      <p:sp>
        <p:nvSpPr>
          <p:cNvPr id="3" name="Content Placeholder 2">
            <a:extLst>
              <a:ext uri="{FF2B5EF4-FFF2-40B4-BE49-F238E27FC236}">
                <a16:creationId xmlns:a16="http://schemas.microsoft.com/office/drawing/2014/main" id="{8918F185-5899-6917-19D0-B3B80C768D7B}"/>
              </a:ext>
            </a:extLst>
          </p:cNvPr>
          <p:cNvSpPr>
            <a:spLocks noGrp="1"/>
          </p:cNvSpPr>
          <p:nvPr>
            <p:ph idx="1"/>
          </p:nvPr>
        </p:nvSpPr>
        <p:spPr>
          <a:xfrm>
            <a:off x="119920" y="681036"/>
            <a:ext cx="11932171" cy="6176963"/>
          </a:xfrm>
        </p:spPr>
        <p:txBody>
          <a:bodyPr>
            <a:normAutofit lnSpcReduction="10000"/>
          </a:bodyPr>
          <a:lstStyle/>
          <a:p>
            <a:r>
              <a:rPr lang="en-GB" b="1" dirty="0"/>
              <a:t>Sensors: </a:t>
            </a:r>
            <a:r>
              <a:rPr lang="en-GB" dirty="0"/>
              <a:t>Conductivity sensors detect the liquid level;</a:t>
            </a:r>
          </a:p>
          <a:p>
            <a:r>
              <a:rPr lang="en-GB" b="1" dirty="0"/>
              <a:t>Display: </a:t>
            </a:r>
            <a:r>
              <a:rPr lang="en-GB" dirty="0"/>
              <a:t>The LCD display shows the current level of liquid;</a:t>
            </a:r>
          </a:p>
          <a:p>
            <a:r>
              <a:rPr lang="en-GB" b="1" dirty="0"/>
              <a:t>Control</a:t>
            </a:r>
            <a:r>
              <a:rPr lang="en-GB" dirty="0"/>
              <a:t>: Microcontroller reads sensor data and controls the pump and buzzer:</a:t>
            </a:r>
          </a:p>
          <a:p>
            <a:pPr marL="0" indent="0">
              <a:buNone/>
            </a:pPr>
            <a:r>
              <a:rPr lang="en-GB" dirty="0"/>
              <a:t> 		- Pump adjusts liquid level between tanks based on preset level.</a:t>
            </a:r>
          </a:p>
          <a:p>
            <a:pPr marL="0" indent="0">
              <a:buNone/>
            </a:pPr>
            <a:r>
              <a:rPr lang="en-GB" dirty="0"/>
              <a:t>  		- Buzzer alerts for critical levels.</a:t>
            </a:r>
          </a:p>
          <a:p>
            <a:pPr marL="0" indent="0">
              <a:buNone/>
            </a:pPr>
            <a:r>
              <a:rPr lang="en-GB" b="1" dirty="0"/>
              <a:t>Principles of Operation:</a:t>
            </a:r>
          </a:p>
          <a:p>
            <a:r>
              <a:rPr lang="en-GB" b="1" dirty="0"/>
              <a:t>Sensors</a:t>
            </a:r>
            <a:r>
              <a:rPr lang="en-GB" dirty="0"/>
              <a:t>: Analog conductivity sensors measure the water level.</a:t>
            </a:r>
          </a:p>
          <a:p>
            <a:pPr algn="just"/>
            <a:r>
              <a:rPr lang="en-GB" dirty="0"/>
              <a:t>The conductivity value indicates how well a material conducts electric current. With a conventional </a:t>
            </a:r>
            <a:r>
              <a:rPr lang="en-GB" dirty="0" err="1"/>
              <a:t>analog</a:t>
            </a:r>
            <a:r>
              <a:rPr lang="en-GB" dirty="0"/>
              <a:t> output and a large current measurement range that is scaled from 4 to 20 mA, any change in liquid conductivity can be directly detected and transmitted. The output is </a:t>
            </a:r>
            <a:r>
              <a:rPr lang="en-GB" dirty="0" err="1"/>
              <a:t>analog</a:t>
            </a:r>
            <a:r>
              <a:rPr lang="en-GB" dirty="0"/>
              <a:t>, giving a voltage depending on the water level;</a:t>
            </a:r>
          </a:p>
          <a:p>
            <a:pPr algn="just"/>
            <a:r>
              <a:rPr lang="en-GB" b="1" dirty="0"/>
              <a:t>Block Diagram: </a:t>
            </a:r>
            <a:r>
              <a:rPr lang="en-GB" dirty="0"/>
              <a:t>Sensors → ADC (Analog to Digital Converter) → Galileo → Display/Relay/Pump/ Buzzer</a:t>
            </a:r>
          </a:p>
          <a:p>
            <a:endParaRPr lang="en-RO" dirty="0"/>
          </a:p>
        </p:txBody>
      </p:sp>
    </p:spTree>
    <p:extLst>
      <p:ext uri="{BB962C8B-B14F-4D97-AF65-F5344CB8AC3E}">
        <p14:creationId xmlns:p14="http://schemas.microsoft.com/office/powerpoint/2010/main" val="94728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903A74-776B-52A6-71FA-CF68BC15F7F3}"/>
              </a:ext>
            </a:extLst>
          </p:cNvPr>
          <p:cNvSpPr>
            <a:spLocks noGrp="1"/>
          </p:cNvSpPr>
          <p:nvPr>
            <p:ph type="title"/>
          </p:nvPr>
        </p:nvSpPr>
        <p:spPr>
          <a:xfrm>
            <a:off x="104931" y="54602"/>
            <a:ext cx="12087069" cy="504305"/>
          </a:xfrm>
        </p:spPr>
        <p:txBody>
          <a:bodyPr>
            <a:noAutofit/>
          </a:bodyPr>
          <a:lstStyle/>
          <a:p>
            <a:pPr algn="ctr"/>
            <a:r>
              <a:rPr lang="en-RO"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Wiring Solution, </a:t>
            </a:r>
            <a:r>
              <a:rPr lang="en-GB"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Connection diagram</a:t>
            </a:r>
            <a:r>
              <a:rPr lang="en-RO"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Monofilar Electrical Diagram </a:t>
            </a:r>
            <a:r>
              <a:rPr lang="en-RO" sz="2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RO" sz="2600" b="1" dirty="0">
                <a:effectLst/>
                <a:latin typeface="Calibri" panose="020F0502020204030204" pitchFamily="34" charset="0"/>
                <a:ea typeface="Calibri" panose="020F0502020204030204" pitchFamily="34" charset="0"/>
                <a:cs typeface="Times New Roman" panose="02020603050405020304" pitchFamily="18" charset="0"/>
              </a:rPr>
              <a:t>KiCAD</a:t>
            </a:r>
            <a:r>
              <a:rPr lang="en-RO" sz="2600" b="1" dirty="0">
                <a:effectLst/>
              </a:rPr>
              <a:t>)</a:t>
            </a:r>
            <a:endParaRPr lang="en-RO" sz="2600" b="1" dirty="0"/>
          </a:p>
        </p:txBody>
      </p:sp>
      <p:pic>
        <p:nvPicPr>
          <p:cNvPr id="13" name="Picture 12">
            <a:extLst>
              <a:ext uri="{FF2B5EF4-FFF2-40B4-BE49-F238E27FC236}">
                <a16:creationId xmlns:a16="http://schemas.microsoft.com/office/drawing/2014/main" id="{01AA8155-19EA-A781-2A8C-F9CB5AF6ACB0}"/>
              </a:ext>
            </a:extLst>
          </p:cNvPr>
          <p:cNvPicPr>
            <a:picLocks noChangeAspect="1"/>
          </p:cNvPicPr>
          <p:nvPr/>
        </p:nvPicPr>
        <p:blipFill>
          <a:blip r:embed="rId2"/>
          <a:stretch>
            <a:fillRect/>
          </a:stretch>
        </p:blipFill>
        <p:spPr>
          <a:xfrm>
            <a:off x="264826" y="558907"/>
            <a:ext cx="11662347" cy="6115270"/>
          </a:xfrm>
          <a:prstGeom prst="rect">
            <a:avLst/>
          </a:prstGeom>
        </p:spPr>
      </p:pic>
    </p:spTree>
    <p:extLst>
      <p:ext uri="{BB962C8B-B14F-4D97-AF65-F5344CB8AC3E}">
        <p14:creationId xmlns:p14="http://schemas.microsoft.com/office/powerpoint/2010/main" val="320246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092CA7-8A74-1ABB-C5A4-56F0991A3AEA}"/>
              </a:ext>
            </a:extLst>
          </p:cNvPr>
          <p:cNvPicPr>
            <a:picLocks noChangeAspect="1"/>
          </p:cNvPicPr>
          <p:nvPr/>
        </p:nvPicPr>
        <p:blipFill>
          <a:blip r:embed="rId2"/>
          <a:stretch>
            <a:fillRect/>
          </a:stretch>
        </p:blipFill>
        <p:spPr>
          <a:xfrm>
            <a:off x="159895" y="472441"/>
            <a:ext cx="12032105" cy="6186161"/>
          </a:xfrm>
          <a:prstGeom prst="rect">
            <a:avLst/>
          </a:prstGeom>
        </p:spPr>
      </p:pic>
      <p:sp>
        <p:nvSpPr>
          <p:cNvPr id="8" name="Title 4">
            <a:extLst>
              <a:ext uri="{FF2B5EF4-FFF2-40B4-BE49-F238E27FC236}">
                <a16:creationId xmlns:a16="http://schemas.microsoft.com/office/drawing/2014/main" id="{FCD60F16-2E40-D409-AD6B-DCBB2BCD1529}"/>
              </a:ext>
            </a:extLst>
          </p:cNvPr>
          <p:cNvSpPr>
            <a:spLocks noGrp="1"/>
          </p:cNvSpPr>
          <p:nvPr>
            <p:ph type="title"/>
          </p:nvPr>
        </p:nvSpPr>
        <p:spPr>
          <a:xfrm>
            <a:off x="104931" y="54603"/>
            <a:ext cx="12087069" cy="417838"/>
          </a:xfrm>
        </p:spPr>
        <p:txBody>
          <a:bodyPr>
            <a:noAutofit/>
          </a:bodyPr>
          <a:lstStyle/>
          <a:p>
            <a:pPr algn="ctr"/>
            <a:r>
              <a:rPr lang="en-RO"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Wiring Solution </a:t>
            </a:r>
            <a:r>
              <a:rPr lang="en-RO" sz="2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RO" sz="26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Fritz</a:t>
            </a:r>
            <a:r>
              <a:rPr lang="en-RO" sz="2600" b="1" dirty="0">
                <a:effectLst/>
              </a:rPr>
              <a:t>)</a:t>
            </a:r>
            <a:endParaRPr lang="en-RO" sz="2600" b="1" dirty="0"/>
          </a:p>
        </p:txBody>
      </p:sp>
    </p:spTree>
    <p:extLst>
      <p:ext uri="{BB962C8B-B14F-4D97-AF65-F5344CB8AC3E}">
        <p14:creationId xmlns:p14="http://schemas.microsoft.com/office/powerpoint/2010/main" val="494809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43E98E-848C-6FE9-89B1-884C6FAD8F6A}"/>
              </a:ext>
            </a:extLst>
          </p:cNvPr>
          <p:cNvSpPr>
            <a:spLocks noGrp="1"/>
          </p:cNvSpPr>
          <p:nvPr>
            <p:ph type="title"/>
          </p:nvPr>
        </p:nvSpPr>
        <p:spPr>
          <a:xfrm>
            <a:off x="310342" y="182246"/>
            <a:ext cx="11571316" cy="449521"/>
          </a:xfrm>
        </p:spPr>
        <p:txBody>
          <a:bodyPr>
            <a:noAutofit/>
          </a:bodyPr>
          <a:lstStyle/>
          <a:p>
            <a:pPr algn="ctr"/>
            <a:r>
              <a:rPr lang="en-US" sz="2600" dirty="0">
                <a:latin typeface="Arial Rounded MT Bold" charset="0"/>
                <a:ea typeface="Arial Rounded MT Bold" charset="0"/>
                <a:cs typeface="Arial Rounded MT Bold" charset="0"/>
              </a:rPr>
              <a:t>EXPLANATION OF THE MONOFILAR SCHEME  OF CIRCUIT FUNCTION</a:t>
            </a:r>
          </a:p>
        </p:txBody>
      </p:sp>
      <p:sp>
        <p:nvSpPr>
          <p:cNvPr id="5" name="Content Placeholder 2">
            <a:extLst>
              <a:ext uri="{FF2B5EF4-FFF2-40B4-BE49-F238E27FC236}">
                <a16:creationId xmlns:a16="http://schemas.microsoft.com/office/drawing/2014/main" id="{3CA298BC-E96E-DBAB-FA8C-3C870405A347}"/>
              </a:ext>
            </a:extLst>
          </p:cNvPr>
          <p:cNvSpPr>
            <a:spLocks noGrp="1"/>
          </p:cNvSpPr>
          <p:nvPr>
            <p:ph idx="1"/>
          </p:nvPr>
        </p:nvSpPr>
        <p:spPr>
          <a:xfrm>
            <a:off x="310342" y="631767"/>
            <a:ext cx="11571316" cy="6226233"/>
          </a:xfrm>
        </p:spPr>
        <p:txBody>
          <a:bodyPr>
            <a:noAutofit/>
          </a:bodyPr>
          <a:lstStyle/>
          <a:p>
            <a:pPr algn="just"/>
            <a:r>
              <a:rPr lang="en-US" sz="2300" dirty="0"/>
              <a:t>Push button-&gt; the signal goes to digital input pin D2 </a:t>
            </a:r>
          </a:p>
          <a:p>
            <a:pPr algn="just"/>
            <a:r>
              <a:rPr lang="en-US" sz="2300" dirty="0"/>
              <a:t>-&gt; signal output on digital pin D4 which will transmit and maintain a signal in the relay and feed the pump with +5V-&gt; the pump will start and run until the water fills the basin </a:t>
            </a:r>
          </a:p>
          <a:p>
            <a:pPr algn="just"/>
            <a:r>
              <a:rPr lang="en-US" sz="2300" dirty="0"/>
              <a:t>- &gt;through the mounted water level sensors, each one will pass through the analog output from pin S to the analog inputs A0--A5 of the Galileo board and they will each in turn signal a water level that will be transmitted to the microprocessor which, having the code entered by us, will analyze and then give signals to the LCD which will be displayed on the display or through the digital outputs of the Galileo board: D7,8.9,10,11 and 12 which lead the signal to the inputs of the LCD display: RS,RW, E,D4,D5,D6 ,D7, a text with the water levels reached according to the activated sensors </a:t>
            </a:r>
          </a:p>
          <a:p>
            <a:pPr algn="just"/>
            <a:r>
              <a:rPr lang="en-US" sz="2300" dirty="0"/>
              <a:t>-&gt; Then when the water reaches the last sensor, through the program code it will transmit an impulse to the relay through the digital output pin D4 which will cut the power to the pump and the pump will stop powering with water-</a:t>
            </a:r>
          </a:p>
          <a:p>
            <a:pPr algn="just"/>
            <a:r>
              <a:rPr lang="en-US" sz="2300" dirty="0"/>
              <a:t>&gt; also with the signaling of the maximum water level transmitted to the board, also through the code loaded in the microprocessor, it will transmit a signal from the digital output D3 to the input of a Buzzer that will signal the water reaching the maximum level, it will also be transmitted at the same time on the LCD display: Level 7 -Maximum / Tank Full, after 10 sec the buzzer will stop.</a:t>
            </a:r>
          </a:p>
        </p:txBody>
      </p:sp>
    </p:spTree>
    <p:extLst>
      <p:ext uri="{BB962C8B-B14F-4D97-AF65-F5344CB8AC3E}">
        <p14:creationId xmlns:p14="http://schemas.microsoft.com/office/powerpoint/2010/main" val="383060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CE21E7-4203-23DC-A2B6-55FE8AF9A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691"/>
            <a:ext cx="12075622" cy="6733309"/>
          </a:xfrm>
          <a:prstGeom prst="rect">
            <a:avLst/>
          </a:prstGeom>
        </p:spPr>
      </p:pic>
    </p:spTree>
    <p:extLst>
      <p:ext uri="{BB962C8B-B14F-4D97-AF65-F5344CB8AC3E}">
        <p14:creationId xmlns:p14="http://schemas.microsoft.com/office/powerpoint/2010/main" val="321133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11053-7876-4A35-4A06-D46DDFC1F942}"/>
              </a:ext>
            </a:extLst>
          </p:cNvPr>
          <p:cNvSpPr>
            <a:spLocks noGrp="1"/>
          </p:cNvSpPr>
          <p:nvPr>
            <p:ph idx="1"/>
          </p:nvPr>
        </p:nvSpPr>
        <p:spPr>
          <a:xfrm>
            <a:off x="0" y="0"/>
            <a:ext cx="12192000" cy="6858000"/>
          </a:xfrm>
        </p:spPr>
        <p:txBody>
          <a:bodyPr/>
          <a:lstStyle/>
          <a:p>
            <a:pPr marL="0" indent="0" algn="ctr">
              <a:buNone/>
            </a:pPr>
            <a:endParaRPr lang="en-RO" sz="3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RO" sz="3600" b="1" kern="100" dirty="0">
                <a:effectLst/>
                <a:latin typeface="Calibri" panose="020F0502020204030204" pitchFamily="34" charset="0"/>
                <a:ea typeface="Calibri" panose="020F0502020204030204" pitchFamily="34" charset="0"/>
                <a:cs typeface="Times New Roman" panose="02020603050405020304" pitchFamily="18" charset="0"/>
              </a:rPr>
              <a:t>Flowchart of Galileo </a:t>
            </a:r>
          </a:p>
          <a:p>
            <a:pPr marL="0" indent="0" algn="ctr">
              <a:buNone/>
            </a:pPr>
            <a:endParaRPr lang="en-RO"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RO" sz="3600" b="1" kern="100" dirty="0">
                <a:effectLst/>
                <a:latin typeface="Calibri" panose="020F0502020204030204" pitchFamily="34" charset="0"/>
                <a:ea typeface="Calibri" panose="020F0502020204030204" pitchFamily="34" charset="0"/>
                <a:cs typeface="Times New Roman" panose="02020603050405020304" pitchFamily="18" charset="0"/>
              </a:rPr>
              <a:t>Start:</a:t>
            </a:r>
            <a:r>
              <a:rPr lang="en-RO" sz="3600" kern="100" dirty="0">
                <a:effectLst/>
                <a:latin typeface="Calibri" panose="020F0502020204030204" pitchFamily="34" charset="0"/>
                <a:ea typeface="Calibri" panose="020F0502020204030204" pitchFamily="34" charset="0"/>
                <a:cs typeface="Times New Roman" panose="02020603050405020304" pitchFamily="18" charset="0"/>
              </a:rPr>
              <a:t> Detect START button press.</a:t>
            </a:r>
          </a:p>
          <a:p>
            <a:pPr marL="342900" lvl="0" indent="-342900">
              <a:buSzPts val="1000"/>
              <a:buFont typeface="Symbol" pitchFamily="2" charset="2"/>
              <a:buChar char=""/>
              <a:tabLst>
                <a:tab pos="457200" algn="l"/>
              </a:tabLst>
            </a:pPr>
            <a:r>
              <a:rPr lang="en-RO" sz="3600" b="1" kern="100" dirty="0">
                <a:effectLst/>
                <a:latin typeface="Calibri" panose="020F0502020204030204" pitchFamily="34" charset="0"/>
                <a:ea typeface="Calibri" panose="020F0502020204030204" pitchFamily="34" charset="0"/>
                <a:cs typeface="Times New Roman" panose="02020603050405020304" pitchFamily="18" charset="0"/>
              </a:rPr>
              <a:t>Read Sensors:</a:t>
            </a:r>
            <a:r>
              <a:rPr lang="en-RO" sz="3600" kern="100" dirty="0">
                <a:effectLst/>
                <a:latin typeface="Calibri" panose="020F0502020204030204" pitchFamily="34" charset="0"/>
                <a:ea typeface="Calibri" panose="020F0502020204030204" pitchFamily="34" charset="0"/>
                <a:cs typeface="Times New Roman" panose="02020603050405020304" pitchFamily="18" charset="0"/>
              </a:rPr>
              <a:t> Gather data from the conductivity sensors.</a:t>
            </a:r>
          </a:p>
          <a:p>
            <a:pPr marL="342900" lvl="0" indent="-342900">
              <a:buSzPts val="1000"/>
              <a:buFont typeface="Symbol" pitchFamily="2" charset="2"/>
              <a:buChar char=""/>
              <a:tabLst>
                <a:tab pos="457200" algn="l"/>
              </a:tabLst>
            </a:pPr>
            <a:r>
              <a:rPr lang="en-RO" sz="3600" b="1" kern="100" dirty="0">
                <a:effectLst/>
                <a:latin typeface="Calibri" panose="020F0502020204030204" pitchFamily="34" charset="0"/>
                <a:ea typeface="Calibri" panose="020F0502020204030204" pitchFamily="34" charset="0"/>
                <a:cs typeface="Times New Roman" panose="02020603050405020304" pitchFamily="18" charset="0"/>
              </a:rPr>
              <a:t>Display Level:</a:t>
            </a:r>
            <a:r>
              <a:rPr lang="en-RO" sz="3600" kern="100" dirty="0">
                <a:effectLst/>
                <a:latin typeface="Calibri" panose="020F0502020204030204" pitchFamily="34" charset="0"/>
                <a:ea typeface="Calibri" panose="020F0502020204030204" pitchFamily="34" charset="0"/>
                <a:cs typeface="Times New Roman" panose="02020603050405020304" pitchFamily="18" charset="0"/>
              </a:rPr>
              <a:t> Show current level on the seven-segment display.</a:t>
            </a:r>
          </a:p>
          <a:p>
            <a:pPr marL="342900" lvl="0" indent="-342900">
              <a:buSzPts val="1000"/>
              <a:buFont typeface="Symbol" pitchFamily="2" charset="2"/>
              <a:buChar char=""/>
              <a:tabLst>
                <a:tab pos="457200" algn="l"/>
              </a:tabLst>
            </a:pPr>
            <a:r>
              <a:rPr lang="en-RO" sz="3600" b="1" kern="100" dirty="0">
                <a:effectLst/>
                <a:latin typeface="Calibri" panose="020F0502020204030204" pitchFamily="34" charset="0"/>
                <a:ea typeface="Calibri" panose="020F0502020204030204" pitchFamily="34" charset="0"/>
                <a:cs typeface="Times New Roman" panose="02020603050405020304" pitchFamily="18" charset="0"/>
              </a:rPr>
              <a:t>Check Level:</a:t>
            </a:r>
            <a:r>
              <a:rPr lang="en-RO" sz="3600" kern="100" dirty="0">
                <a:effectLst/>
                <a:latin typeface="Calibri" panose="020F0502020204030204" pitchFamily="34" charset="0"/>
                <a:ea typeface="Calibri" panose="020F0502020204030204" pitchFamily="34" charset="0"/>
                <a:cs typeface="Times New Roman" panose="02020603050405020304" pitchFamily="18" charset="0"/>
              </a:rPr>
              <a:t> Compare current level with preset level.</a:t>
            </a:r>
          </a:p>
          <a:p>
            <a:pPr marL="342900" lvl="0" indent="-342900">
              <a:buSzPts val="1000"/>
              <a:buFont typeface="Symbol" pitchFamily="2" charset="2"/>
              <a:buChar char=""/>
              <a:tabLst>
                <a:tab pos="457200" algn="l"/>
              </a:tabLst>
            </a:pPr>
            <a:r>
              <a:rPr lang="en-RO" sz="3600" b="1" kern="100" dirty="0">
                <a:effectLst/>
                <a:latin typeface="Calibri" panose="020F0502020204030204" pitchFamily="34" charset="0"/>
                <a:ea typeface="Calibri" panose="020F0502020204030204" pitchFamily="34" charset="0"/>
                <a:cs typeface="Times New Roman" panose="02020603050405020304" pitchFamily="18" charset="0"/>
              </a:rPr>
              <a:t>Control Pump:</a:t>
            </a:r>
            <a:r>
              <a:rPr lang="en-RO" sz="3600" kern="100" dirty="0">
                <a:effectLst/>
                <a:latin typeface="Calibri" panose="020F0502020204030204" pitchFamily="34" charset="0"/>
                <a:ea typeface="Calibri" panose="020F0502020204030204" pitchFamily="34" charset="0"/>
                <a:cs typeface="Times New Roman" panose="02020603050405020304" pitchFamily="18" charset="0"/>
              </a:rPr>
              <a:t> Activate pump if liquid needs to be transferred.</a:t>
            </a:r>
          </a:p>
          <a:p>
            <a:pPr marL="342900" lvl="0" indent="-342900">
              <a:buSzPts val="1000"/>
              <a:buFont typeface="Symbol" pitchFamily="2" charset="2"/>
              <a:buChar char=""/>
              <a:tabLst>
                <a:tab pos="457200" algn="l"/>
              </a:tabLst>
            </a:pPr>
            <a:r>
              <a:rPr lang="en-RO" sz="3600" b="1" kern="100" dirty="0">
                <a:effectLst/>
                <a:latin typeface="Calibri" panose="020F0502020204030204" pitchFamily="34" charset="0"/>
                <a:ea typeface="Calibri" panose="020F0502020204030204" pitchFamily="34" charset="0"/>
                <a:cs typeface="Times New Roman" panose="02020603050405020304" pitchFamily="18" charset="0"/>
              </a:rPr>
              <a:t>Signal Alarm:</a:t>
            </a:r>
            <a:r>
              <a:rPr lang="en-RO" sz="3600" kern="100" dirty="0">
                <a:effectLst/>
                <a:latin typeface="Calibri" panose="020F0502020204030204" pitchFamily="34" charset="0"/>
                <a:ea typeface="Calibri" panose="020F0502020204030204" pitchFamily="34" charset="0"/>
                <a:cs typeface="Times New Roman" panose="02020603050405020304" pitchFamily="18" charset="0"/>
              </a:rPr>
              <a:t> Activate buzzer if levels are too high or too low.</a:t>
            </a:r>
          </a:p>
          <a:p>
            <a:pPr marL="342900" lvl="0" indent="-342900">
              <a:buSzPts val="1000"/>
              <a:buFont typeface="Symbol" pitchFamily="2" charset="2"/>
              <a:buChar char=""/>
              <a:tabLst>
                <a:tab pos="457200" algn="l"/>
              </a:tabLst>
            </a:pPr>
            <a:r>
              <a:rPr lang="en-RO" sz="3600" b="1" kern="100" dirty="0">
                <a:effectLst/>
                <a:latin typeface="Calibri" panose="020F0502020204030204" pitchFamily="34" charset="0"/>
                <a:ea typeface="Calibri" panose="020F0502020204030204" pitchFamily="34" charset="0"/>
                <a:cs typeface="Times New Roman" panose="02020603050405020304" pitchFamily="18" charset="0"/>
              </a:rPr>
              <a:t>Repeat:</a:t>
            </a:r>
            <a:r>
              <a:rPr lang="en-RO" sz="3600" kern="100" dirty="0">
                <a:effectLst/>
                <a:latin typeface="Calibri" panose="020F0502020204030204" pitchFamily="34" charset="0"/>
                <a:ea typeface="Calibri" panose="020F0502020204030204" pitchFamily="34" charset="0"/>
                <a:cs typeface="Times New Roman" panose="02020603050405020304" pitchFamily="18" charset="0"/>
              </a:rPr>
              <a:t> Continuously monitor and control.</a:t>
            </a:r>
          </a:p>
          <a:p>
            <a:pPr marL="0" indent="0">
              <a:buNone/>
            </a:pPr>
            <a:endParaRPr lang="en-RO" dirty="0"/>
          </a:p>
        </p:txBody>
      </p:sp>
    </p:spTree>
    <p:extLst>
      <p:ext uri="{BB962C8B-B14F-4D97-AF65-F5344CB8AC3E}">
        <p14:creationId xmlns:p14="http://schemas.microsoft.com/office/powerpoint/2010/main" val="130901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1373</Words>
  <Application>Microsoft Macintosh PowerPoint</Application>
  <PresentationFormat>Widescreen</PresentationFormat>
  <Paragraphs>130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-webkit-standard</vt:lpstr>
      <vt:lpstr>Arial</vt:lpstr>
      <vt:lpstr>Arial Rounded MT Bold</vt:lpstr>
      <vt:lpstr>Calibri</vt:lpstr>
      <vt:lpstr>Calibri Light</vt:lpstr>
      <vt:lpstr>Symbol</vt:lpstr>
      <vt:lpstr>Office Theme</vt:lpstr>
      <vt:lpstr>Detection and control of liquid level in a tank</vt:lpstr>
      <vt:lpstr>  Project Description - Recommended components  Types of connections - Project Requirement  </vt:lpstr>
      <vt:lpstr>PowerPoint Presentation</vt:lpstr>
      <vt:lpstr>Implementation Method on Galileo  -  Methodology:</vt:lpstr>
      <vt:lpstr>Wiring Solution, Connection diagram and Monofilar Electrical Diagram (KiCAD)</vt:lpstr>
      <vt:lpstr>Wiring Solution (Fritz)</vt:lpstr>
      <vt:lpstr>EXPLANATION OF THE MONOFILAR SCHEME  OF CIRCUIT FUNCTION</vt:lpstr>
      <vt:lpstr>PowerPoint Presentation</vt:lpstr>
      <vt:lpstr>PowerPoint Presentation</vt:lpstr>
      <vt:lpstr>Programming the microcontroller - Pseudo-code</vt:lpstr>
      <vt:lpstr>Sources and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POPESCU</dc:creator>
  <cp:lastModifiedBy>Gabriel POPESCU</cp:lastModifiedBy>
  <cp:revision>10</cp:revision>
  <dcterms:created xsi:type="dcterms:W3CDTF">2024-05-21T09:11:16Z</dcterms:created>
  <dcterms:modified xsi:type="dcterms:W3CDTF">2025-09-08T18:30:56Z</dcterms:modified>
</cp:coreProperties>
</file>