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7"/>
  </p:normalViewPr>
  <p:slideViewPr>
    <p:cSldViewPr snapToGrid="0">
      <p:cViewPr>
        <p:scale>
          <a:sx n="116" d="100"/>
          <a:sy n="116" d="100"/>
        </p:scale>
        <p:origin x="9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363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22353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76393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123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8834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5998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3959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69742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0244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07510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4096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728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06188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6306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6109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6452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2652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E86834-3749-3C4F-B17C-B8E7CDF36B78}" type="datetimeFigureOut">
              <a:t>24.05.2025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87CEB-3EA2-934A-8322-0BF83DB1D272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04575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262" y="1211855"/>
            <a:ext cx="8671034" cy="1244257"/>
          </a:xfrm>
        </p:spPr>
        <p:txBody>
          <a:bodyPr>
            <a:noAutofit/>
          </a:bodyPr>
          <a:lstStyle/>
          <a:p>
            <a:r>
              <a:rPr sz="3600" b="1">
                <a:latin typeface="Times New Roman"/>
              </a:rPr>
              <a:t>Aplicarea Algoritmului </a:t>
            </a:r>
            <a:br>
              <a:rPr lang="en-US" sz="3600" b="1">
                <a:latin typeface="Times New Roman"/>
              </a:rPr>
            </a:br>
            <a:r>
              <a:rPr sz="3600" b="1">
                <a:latin typeface="Times New Roman"/>
              </a:rPr>
              <a:t>Run-Length Coding (RLC) pentru imagin</a:t>
            </a:r>
            <a:r>
              <a:rPr lang="en-US" sz="3600" b="1">
                <a:latin typeface="Times New Roman"/>
              </a:rPr>
              <a:t>i</a:t>
            </a:r>
            <a:endParaRPr sz="3600" b="1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034" y="4540249"/>
            <a:ext cx="6400800" cy="2025804"/>
          </a:xfrm>
        </p:spPr>
        <p:txBody>
          <a:bodyPr>
            <a:noAutofit/>
          </a:bodyPr>
          <a:lstStyle/>
          <a:p>
            <a:r>
              <a:rPr sz="2400" b="1" i="1">
                <a:latin typeface="Times New Roman"/>
              </a:rPr>
              <a:t>Popescu Vlad Gabriel</a:t>
            </a:r>
          </a:p>
          <a:p>
            <a:r>
              <a:rPr sz="2400" i="1">
                <a:latin typeface="Times New Roman"/>
              </a:rPr>
              <a:t>CISSV</a:t>
            </a:r>
            <a:r>
              <a:rPr lang="en-US" sz="2400" i="1">
                <a:latin typeface="Times New Roman"/>
              </a:rPr>
              <a:t>-</a:t>
            </a:r>
            <a:r>
              <a:rPr sz="2400" i="1">
                <a:latin typeface="Times New Roman"/>
              </a:rPr>
              <a:t>M1</a:t>
            </a:r>
            <a:r>
              <a:rPr lang="en-US" sz="2400" i="1">
                <a:latin typeface="Times New Roman"/>
              </a:rPr>
              <a:t>-</a:t>
            </a:r>
            <a:r>
              <a:rPr sz="2400" i="1">
                <a:latin typeface="Times New Roman"/>
              </a:rPr>
              <a:t>PCON, </a:t>
            </a:r>
            <a:endParaRPr lang="en-US" sz="2400" i="1">
              <a:latin typeface="Times New Roman"/>
            </a:endParaRPr>
          </a:p>
          <a:p>
            <a:endParaRPr lang="en-RO" sz="2400" i="1">
              <a:latin typeface="Times New Roman"/>
            </a:endParaRPr>
          </a:p>
          <a:p>
            <a:r>
              <a:rPr sz="2400" i="1">
                <a:latin typeface="Times New Roman"/>
              </a:rPr>
              <a:t>an universitar 2024–2025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Times New Roman"/>
              </a:rPr>
              <a:t>Entropie &amp; Bpp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727" y="2209801"/>
            <a:ext cx="7615260" cy="4195481"/>
          </a:xfrm>
        </p:spPr>
        <p:txBody>
          <a:bodyPr>
            <a:normAutofit/>
          </a:bodyPr>
          <a:lstStyle/>
          <a:p>
            <a:endParaRPr sz="2800"/>
          </a:p>
          <a:p>
            <a:r>
              <a:rPr sz="2800">
                <a:latin typeface="Times New Roman"/>
              </a:rPr>
              <a:t>Entropie originală = 7,45 bpp (limită teoretică)</a:t>
            </a:r>
            <a:endParaRPr lang="en-US" sz="2800">
              <a:latin typeface="Times New Roman"/>
            </a:endParaRPr>
          </a:p>
          <a:p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RLC obține 5,8 bpp (~72% din 8 bpp)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58" y="238760"/>
            <a:ext cx="9404723" cy="807842"/>
          </a:xfrm>
        </p:spPr>
        <p:txBody>
          <a:bodyPr/>
          <a:lstStyle/>
          <a:p>
            <a:r>
              <a:rPr sz="3600" b="1">
                <a:latin typeface="Times New Roman"/>
              </a:rPr>
              <a:t>Curba SNR vs. Zgomot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344" y="1158603"/>
            <a:ext cx="10373360" cy="1838355"/>
          </a:xfrm>
        </p:spPr>
        <p:txBody>
          <a:bodyPr>
            <a:normAutofit/>
          </a:bodyPr>
          <a:lstStyle/>
          <a:p>
            <a:endParaRPr/>
          </a:p>
          <a:p>
            <a:r>
              <a:rPr sz="2600">
                <a:latin typeface="Times New Roman"/>
              </a:rPr>
              <a:t>Zgomot gaussian 0–50% → SNR scade din ~28 dB la &lt;10 dB</a:t>
            </a:r>
            <a:endParaRPr lang="en-US" sz="2600">
              <a:latin typeface="Times New Roman"/>
            </a:endParaRPr>
          </a:p>
          <a:p>
            <a:r>
              <a:rPr sz="2600">
                <a:latin typeface="Times New Roman"/>
              </a:rPr>
              <a:t>RLC fără erori → curba SNR suprapusă peste cazul fără compresie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B33D2-5CFF-6857-89D7-712B08C63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723" y="2791598"/>
            <a:ext cx="5561437" cy="3827642"/>
          </a:xfrm>
          <a:prstGeom prst="rect">
            <a:avLst/>
          </a:prstGeom>
          <a:solidFill>
            <a:srgbClr val="92D050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Times New Roman"/>
              </a:rPr>
              <a:t>Interpretări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latin typeface="Times New Roman"/>
              </a:rPr>
              <a:t>Păstrează perfect calitatea</a:t>
            </a:r>
            <a:endParaRPr lang="en-US" sz="2800">
              <a:latin typeface="Times New Roman"/>
            </a:endParaRPr>
          </a:p>
          <a:p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Compresie modestă pe fotografii detaliate</a:t>
            </a:r>
            <a:endParaRPr lang="en-US" sz="2800">
              <a:latin typeface="Times New Roman"/>
            </a:endParaRPr>
          </a:p>
          <a:p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Fragil la erori → necesită protecție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Times New Roman"/>
              </a:rPr>
              <a:t>Propuneri de Îmbunătățire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132" y="2019875"/>
            <a:ext cx="7594940" cy="4195481"/>
          </a:xfrm>
        </p:spPr>
        <p:txBody>
          <a:bodyPr/>
          <a:lstStyle/>
          <a:p>
            <a:endParaRPr/>
          </a:p>
          <a:p>
            <a:r>
              <a:rPr sz="2800">
                <a:latin typeface="Times New Roman"/>
              </a:rPr>
              <a:t>Predicție prealabilă (DPCM) → RLC pe erori</a:t>
            </a:r>
            <a:endParaRPr lang="en-US" sz="2800">
              <a:latin typeface="Times New Roman"/>
            </a:endParaRPr>
          </a:p>
          <a:p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RLC + codare entropică (Huffman/aritmetic)</a:t>
            </a:r>
            <a:endParaRPr lang="en-US" sz="2800">
              <a:latin typeface="Times New Roman"/>
            </a:endParaRPr>
          </a:p>
          <a:p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Compresie adaptivă pe blocuri/regiuni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Times New Roman"/>
              </a:rPr>
              <a:t>Comparări cu Alte Metode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634" y="2022515"/>
            <a:ext cx="8839200" cy="4195481"/>
          </a:xfrm>
        </p:spPr>
        <p:txBody>
          <a:bodyPr>
            <a:normAutofit lnSpcReduction="10000"/>
          </a:bodyPr>
          <a:lstStyle/>
          <a:p>
            <a:endParaRPr/>
          </a:p>
          <a:p>
            <a:r>
              <a:rPr sz="2800">
                <a:latin typeface="Times New Roman"/>
              </a:rPr>
              <a:t>RLC: ~1.4:1, complexitate mică, robusteză scăzută</a:t>
            </a:r>
            <a:endParaRPr lang="en-US" sz="2800">
              <a:latin typeface="Times New Roman"/>
            </a:endParaRPr>
          </a:p>
          <a:p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Huffman: ~1.1–1.3:1, complexitate mică, robusteză medie</a:t>
            </a:r>
            <a:endParaRPr lang="en-US" sz="2800">
              <a:latin typeface="Times New Roman"/>
            </a:endParaRPr>
          </a:p>
          <a:p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LZW: ~1.5–2:1, complexitate medie, robusteză medie</a:t>
            </a:r>
            <a:endParaRPr lang="en-US" sz="2800">
              <a:latin typeface="Times New Roman"/>
            </a:endParaRPr>
          </a:p>
          <a:p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JPEG-LS: ~2–3:1, complexitate ridicată, robusteză bună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Times New Roman"/>
              </a:rPr>
              <a:t>Aplicații Recomandate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875" y="2088616"/>
            <a:ext cx="8656320" cy="4195481"/>
          </a:xfrm>
        </p:spPr>
        <p:txBody>
          <a:bodyPr/>
          <a:lstStyle/>
          <a:p>
            <a:endParaRPr/>
          </a:p>
          <a:p>
            <a:r>
              <a:rPr sz="2800">
                <a:latin typeface="Times New Roman"/>
              </a:rPr>
              <a:t>Ideal: imagini bi-tonale, măști binare, documente scanate</a:t>
            </a:r>
            <a:endParaRPr lang="en-US" sz="2800">
              <a:latin typeface="Times New Roman"/>
            </a:endParaRPr>
          </a:p>
          <a:p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Nu recomandat: fotografii detaliate</a:t>
            </a:r>
            <a:endParaRPr lang="en-US" sz="2800">
              <a:latin typeface="Times New Roman"/>
            </a:endParaRPr>
          </a:p>
          <a:p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Folosit ca pas preliminar sau didactic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Times New Roman"/>
              </a:rPr>
              <a:t>Bibliografie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8" y="1974434"/>
            <a:ext cx="10525393" cy="42611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/>
          </a:p>
          <a:p>
            <a:pPr>
              <a:lnSpc>
                <a:spcPct val="110000"/>
              </a:lnSpc>
            </a:pPr>
            <a:r>
              <a:rPr sz="3000">
                <a:latin typeface="Times New Roman"/>
              </a:rPr>
              <a:t>Run-length encoding, Wikipedia (mai 2025)</a:t>
            </a:r>
          </a:p>
          <a:p>
            <a:pPr>
              <a:lnSpc>
                <a:spcPct val="110000"/>
              </a:lnSpc>
            </a:pPr>
            <a:r>
              <a:rPr sz="3000">
                <a:latin typeface="Times New Roman"/>
              </a:rPr>
              <a:t>Salomon, Data Compression (Springer 2007)</a:t>
            </a:r>
          </a:p>
          <a:p>
            <a:pPr>
              <a:lnSpc>
                <a:spcPct val="110000"/>
              </a:lnSpc>
            </a:pPr>
            <a:r>
              <a:rPr sz="3000">
                <a:latin typeface="Times New Roman"/>
              </a:rPr>
              <a:t>Gonzalez &amp; Woods, Digital Image Processing (Pearson 2008)</a:t>
            </a:r>
          </a:p>
          <a:p>
            <a:pPr>
              <a:lnSpc>
                <a:spcPct val="110000"/>
              </a:lnSpc>
            </a:pPr>
            <a:r>
              <a:rPr sz="3000">
                <a:latin typeface="Times New Roman"/>
              </a:rPr>
              <a:t>Wang et al., 'SSIM' (IEEE TIP, 2004)</a:t>
            </a:r>
          </a:p>
          <a:p>
            <a:pPr>
              <a:lnSpc>
                <a:spcPct val="110000"/>
              </a:lnSpc>
            </a:pPr>
            <a:r>
              <a:rPr sz="3000">
                <a:latin typeface="Times New Roman"/>
              </a:rPr>
              <a:t>ITU-T T.4 Fax Group 3 (1980/1993)</a:t>
            </a:r>
            <a:endParaRPr lang="en-US" sz="3000">
              <a:latin typeface="Times New Roman"/>
            </a:endParaRPr>
          </a:p>
          <a:p>
            <a:pPr>
              <a:lnSpc>
                <a:spcPct val="110000"/>
              </a:lnSpc>
            </a:pPr>
            <a:r>
              <a:rPr lang="en-RO" sz="3000" b="1">
                <a:latin typeface="Times New Roman" panose="02020603050405020304" pitchFamily="18" charset="0"/>
                <a:ea typeface="Times New Roman" panose="02020603050405020304" pitchFamily="18" charset="0"/>
              </a:rPr>
              <a:t>Curs CISSV</a:t>
            </a:r>
            <a:r>
              <a:rPr lang="en-RO" sz="3000">
                <a:latin typeface="Times New Roman" panose="02020603050405020304" pitchFamily="18" charset="0"/>
                <a:ea typeface="Times New Roman" panose="02020603050405020304" pitchFamily="18" charset="0"/>
              </a:rPr>
              <a:t>, by prof.Mircea Raducanu</a:t>
            </a:r>
          </a:p>
          <a:p>
            <a:endParaRPr sz="200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67" y="340134"/>
            <a:ext cx="7055380" cy="1400530"/>
          </a:xfrm>
        </p:spPr>
        <p:txBody>
          <a:bodyPr>
            <a:normAutofit/>
          </a:bodyPr>
          <a:lstStyle/>
          <a:p>
            <a:r>
              <a:rPr sz="3600" b="1">
                <a:latin typeface="Times New Roman"/>
              </a:rPr>
              <a:t>Cuprins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40664"/>
            <a:ext cx="8946541" cy="4880472"/>
          </a:xfrm>
        </p:spPr>
        <p:txBody>
          <a:bodyPr>
            <a:normAutofit/>
          </a:bodyPr>
          <a:lstStyle/>
          <a:p>
            <a:endParaRPr/>
          </a:p>
          <a:p>
            <a:r>
              <a:rPr sz="2800">
                <a:latin typeface="Times New Roman"/>
              </a:rPr>
              <a:t>Teorie RLC</a:t>
            </a:r>
          </a:p>
          <a:p>
            <a:r>
              <a:rPr sz="2800">
                <a:latin typeface="Times New Roman"/>
              </a:rPr>
              <a:t>Implementare MATLAB</a:t>
            </a:r>
          </a:p>
          <a:p>
            <a:r>
              <a:rPr sz="2800">
                <a:latin typeface="Times New Roman"/>
              </a:rPr>
              <a:t>Rezultate vizuale</a:t>
            </a:r>
          </a:p>
          <a:p>
            <a:r>
              <a:rPr sz="2800">
                <a:latin typeface="Times New Roman"/>
              </a:rPr>
              <a:t>Analiza parametrilor</a:t>
            </a:r>
          </a:p>
          <a:p>
            <a:r>
              <a:rPr sz="2800">
                <a:latin typeface="Times New Roman"/>
              </a:rPr>
              <a:t>Curba SNR</a:t>
            </a:r>
            <a:r>
              <a:rPr lang="en-US" sz="2800">
                <a:latin typeface="Times New Roman"/>
              </a:rPr>
              <a:t> </a:t>
            </a:r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Concluzii &amp; Îmbunătăţiri</a:t>
            </a:r>
          </a:p>
          <a:p>
            <a:r>
              <a:rPr sz="2800">
                <a:latin typeface="Times New Roman"/>
              </a:rPr>
              <a:t>Comparări &amp; Aplicaţii</a:t>
            </a:r>
          </a:p>
          <a:p>
            <a:r>
              <a:rPr sz="2800">
                <a:latin typeface="Times New Roman"/>
              </a:rPr>
              <a:t>Bibliografie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>
                <a:latin typeface="Times New Roman"/>
              </a:rPr>
              <a:t>Definiție RLC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693006"/>
            <a:ext cx="11340241" cy="3226147"/>
          </a:xfrm>
        </p:spPr>
        <p:txBody>
          <a:bodyPr>
            <a:normAutofit/>
          </a:bodyPr>
          <a:lstStyle/>
          <a:p>
            <a:endParaRPr/>
          </a:p>
          <a:p>
            <a:r>
              <a:rPr sz="2600">
                <a:latin typeface="Times New Roman"/>
              </a:rPr>
              <a:t>Compresie fără pierderi: înlocuiește run-uri (pixeli identici) cu (valoare, lungime)</a:t>
            </a:r>
            <a:endParaRPr lang="en-US" sz="2600">
              <a:latin typeface="Times New Roman"/>
            </a:endParaRPr>
          </a:p>
          <a:p>
            <a:endParaRPr sz="2600">
              <a:latin typeface="Times New Roman"/>
            </a:endParaRPr>
          </a:p>
          <a:p>
            <a:r>
              <a:rPr sz="2600">
                <a:latin typeface="Times New Roman"/>
              </a:rPr>
              <a:t>Ex.: a c c c b b a a a b b → (a,1),(c,3),(b,2),(a,3),(b,2)</a:t>
            </a:r>
            <a:endParaRPr lang="en-US" sz="2600">
              <a:latin typeface="Times New Roman"/>
            </a:endParaRPr>
          </a:p>
          <a:p>
            <a:endParaRPr sz="2600">
              <a:latin typeface="Times New Roman"/>
            </a:endParaRPr>
          </a:p>
          <a:p>
            <a:r>
              <a:rPr sz="2600">
                <a:latin typeface="Times New Roman"/>
              </a:rPr>
              <a:t>Proces linie cu linie → listă de perechi → decodare exactă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Times New Roman"/>
              </a:rPr>
              <a:t>Avantaje RLC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053" y="2339357"/>
            <a:ext cx="9538982" cy="3763988"/>
          </a:xfrm>
        </p:spPr>
        <p:txBody>
          <a:bodyPr/>
          <a:lstStyle/>
          <a:p>
            <a:endParaRPr/>
          </a:p>
          <a:p>
            <a:r>
              <a:rPr sz="2800">
                <a:latin typeface="Times New Roman"/>
              </a:rPr>
              <a:t>Simplitate &amp; implementare rapidă</a:t>
            </a:r>
            <a:endParaRPr lang="en-US" sz="2800">
              <a:latin typeface="Times New Roman"/>
            </a:endParaRPr>
          </a:p>
          <a:p>
            <a:pPr marL="0" indent="0">
              <a:buNone/>
            </a:pPr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Lossless: reconstrucție exactă</a:t>
            </a:r>
            <a:endParaRPr lang="en-US" sz="2800">
              <a:latin typeface="Times New Roman"/>
            </a:endParaRPr>
          </a:p>
          <a:p>
            <a:pPr marL="0" indent="0">
              <a:buNone/>
            </a:pPr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Excelent pentru imagini cu zone uniforme (fax, documente)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Times New Roman"/>
              </a:rPr>
              <a:t>Limitări RLC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26" y="1942757"/>
            <a:ext cx="7422220" cy="4195481"/>
          </a:xfrm>
        </p:spPr>
        <p:txBody>
          <a:bodyPr/>
          <a:lstStyle/>
          <a:p>
            <a:endParaRPr/>
          </a:p>
          <a:p>
            <a:r>
              <a:rPr sz="2800">
                <a:latin typeface="Times New Roman"/>
              </a:rPr>
              <a:t>Ineficient pe imagini naturale detaliate</a:t>
            </a:r>
            <a:endParaRPr lang="en-US" sz="2800">
              <a:latin typeface="Times New Roman"/>
            </a:endParaRPr>
          </a:p>
          <a:p>
            <a:pPr marL="0" indent="0">
              <a:buNone/>
            </a:pPr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Poate mări fișierul dacă run = 1 pixel</a:t>
            </a:r>
            <a:endParaRPr lang="en-US" sz="2800">
              <a:latin typeface="Times New Roman"/>
            </a:endParaRPr>
          </a:p>
          <a:p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Fragil la erori (un bit corupt → artefacte severe)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Times New Roman"/>
              </a:rPr>
              <a:t>Context &amp; Utilizări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511" y="1866679"/>
            <a:ext cx="10482215" cy="4195481"/>
          </a:xfrm>
        </p:spPr>
        <p:txBody>
          <a:bodyPr>
            <a:normAutofit/>
          </a:bodyPr>
          <a:lstStyle/>
          <a:p>
            <a:endParaRPr sz="2800"/>
          </a:p>
          <a:p>
            <a:r>
              <a:rPr sz="2800">
                <a:latin typeface="Times New Roman"/>
              </a:rPr>
              <a:t>Istoric: fax G3 (ITU-T T.4), PCX, BMP‐RLE, TIFF PackBits</a:t>
            </a:r>
            <a:endParaRPr lang="en-US" sz="2800">
              <a:latin typeface="Times New Roman"/>
            </a:endParaRPr>
          </a:p>
          <a:p>
            <a:pPr marL="0" indent="0">
              <a:buNone/>
            </a:pPr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Etapă preliminară în scheme hibride (predicție → RLC → Huffman)</a:t>
            </a:r>
            <a:endParaRPr lang="en-US" sz="2800">
              <a:latin typeface="Times New Roman"/>
            </a:endParaRPr>
          </a:p>
          <a:p>
            <a:pPr marL="0" indent="0">
              <a:buNone/>
            </a:pPr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Exemplu didactic de compresie fără pierderi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Times New Roman"/>
              </a:rPr>
              <a:t>Implementare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274" y="2094423"/>
            <a:ext cx="8798560" cy="4195481"/>
          </a:xfrm>
        </p:spPr>
        <p:txBody>
          <a:bodyPr>
            <a:normAutofit fontScale="92500"/>
          </a:bodyPr>
          <a:lstStyle/>
          <a:p>
            <a:endParaRPr/>
          </a:p>
          <a:p>
            <a:r>
              <a:rPr sz="2800">
                <a:latin typeface="Times New Roman"/>
              </a:rPr>
              <a:t>Citire 'Lena256B.bmp', grayscale 256×256</a:t>
            </a:r>
            <a:endParaRPr lang="en-US" sz="2800">
              <a:latin typeface="Times New Roman"/>
            </a:endParaRPr>
          </a:p>
          <a:p>
            <a:endParaRPr lang="en-US" sz="2800">
              <a:latin typeface="Times New Roman"/>
            </a:endParaRPr>
          </a:p>
          <a:p>
            <a:r>
              <a:rPr sz="2800">
                <a:latin typeface="Times New Roman"/>
              </a:rPr>
              <a:t>Parcurgere linie cu linie → grupare pixeli → (valoare, contor)</a:t>
            </a:r>
            <a:endParaRPr lang="en-US" sz="2800">
              <a:latin typeface="Times New Roman"/>
            </a:endParaRPr>
          </a:p>
          <a:p>
            <a:pPr marL="0" indent="0">
              <a:buNone/>
            </a:pPr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Decodare: extindere perechi → reconstrucție bit-cu-bit</a:t>
            </a:r>
            <a:endParaRPr lang="en-US" sz="2800">
              <a:latin typeface="Times New Roman"/>
            </a:endParaRPr>
          </a:p>
          <a:p>
            <a:pPr marL="0" indent="0">
              <a:buNone/>
            </a:pPr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PSNR = ∞, SSIM = 1 (reconstrucție perfectă)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Times New Roman"/>
              </a:rPr>
              <a:t>Rezultate Vizuale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90" y="2410974"/>
            <a:ext cx="8315564" cy="2701955"/>
          </a:xfrm>
        </p:spPr>
        <p:txBody>
          <a:bodyPr>
            <a:normAutofit/>
          </a:bodyPr>
          <a:lstStyle/>
          <a:p>
            <a:endParaRPr sz="2800"/>
          </a:p>
          <a:p>
            <a:r>
              <a:rPr sz="2800">
                <a:latin typeface="Times New Roman"/>
              </a:rPr>
              <a:t>Original vs. Reconstruită: identice, diferență pixel = 0</a:t>
            </a:r>
            <a:endParaRPr lang="en-US" sz="2800">
              <a:latin typeface="Times New Roman"/>
            </a:endParaRPr>
          </a:p>
          <a:p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Test erori: un bit alterat → distorsiuni majore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Times New Roman"/>
              </a:rPr>
              <a:t>PSNR &amp; SSIM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latin typeface="Times New Roman"/>
              </a:rPr>
              <a:t>PSNR = ∞ (MSE = 0)</a:t>
            </a:r>
            <a:endParaRPr lang="en-US" sz="2800">
              <a:latin typeface="Times New Roman"/>
            </a:endParaRPr>
          </a:p>
          <a:p>
            <a:endParaRPr sz="2800">
              <a:latin typeface="Times New Roman"/>
            </a:endParaRPr>
          </a:p>
          <a:p>
            <a:r>
              <a:rPr sz="2800">
                <a:latin typeface="Times New Roman"/>
              </a:rPr>
              <a:t>SSIM = 1.0000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{93589782-1A9D-8A4E-9841-7355400AC21B}tf10001062</Template>
  <TotalTime>19</TotalTime>
  <Words>488</Words>
  <Application>Microsoft Macintosh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Gothic</vt:lpstr>
      <vt:lpstr>Times New Roman</vt:lpstr>
      <vt:lpstr>Wingdings 3</vt:lpstr>
      <vt:lpstr>Ion</vt:lpstr>
      <vt:lpstr>Aplicarea Algoritmului  Run-Length Coding (RLC) pentru imagini</vt:lpstr>
      <vt:lpstr>Cuprins</vt:lpstr>
      <vt:lpstr>Definiție RLC</vt:lpstr>
      <vt:lpstr>Avantaje RLC</vt:lpstr>
      <vt:lpstr>Limitări RLC</vt:lpstr>
      <vt:lpstr>Context &amp; Utilizări</vt:lpstr>
      <vt:lpstr>Implementare MATLAB</vt:lpstr>
      <vt:lpstr>Rezultate Vizuale</vt:lpstr>
      <vt:lpstr>PSNR &amp; SSIM</vt:lpstr>
      <vt:lpstr>Entropie &amp; Bpp</vt:lpstr>
      <vt:lpstr>Curba SNR vs. Zgomot</vt:lpstr>
      <vt:lpstr>Interpretări</vt:lpstr>
      <vt:lpstr>Propuneri de Îmbunătățire</vt:lpstr>
      <vt:lpstr>Comparări cu Alte Metode</vt:lpstr>
      <vt:lpstr>Aplicații Recomandate</vt:lpstr>
      <vt:lpstr>Bibliografie</vt:lpstr>
    </vt:vector>
  </TitlesOfParts>
  <Manager/>
  <Company>ETTI_M1_PCON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Prezentare_Proiect_RLC</dc:title>
  <dc:subject>Proiect_Popescu_Vlad_Gabriel_RLC</dc:subject>
  <dc:creator>Gabriel POPESCU</dc:creator>
  <cp:keywords/>
  <dc:description/>
  <cp:lastModifiedBy>Gabriel POPESCU</cp:lastModifiedBy>
  <cp:revision>3</cp:revision>
  <dcterms:created xsi:type="dcterms:W3CDTF">2025-05-24T08:41:37Z</dcterms:created>
  <dcterms:modified xsi:type="dcterms:W3CDTF">2025-05-24T09:00:57Z</dcterms:modified>
  <cp:category/>
</cp:coreProperties>
</file>