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4694"/>
  </p:normalViewPr>
  <p:slideViewPr>
    <p:cSldViewPr snapToGrid="0">
      <p:cViewPr varScale="1">
        <p:scale>
          <a:sx n="121" d="100"/>
          <a:sy n="121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98A29ED-8852-6947-B672-B535C13A0919}" type="slidenum">
              <a:t>‹#›</a:t>
            </a:fld>
            <a:endParaRPr lang="en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29ED-8852-6947-B672-B535C13A0919}" type="slidenum">
              <a:t>‹#›</a:t>
            </a:fld>
            <a:endParaRPr lang="en-R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7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29ED-8852-6947-B672-B535C13A0919}" type="slidenum">
              <a:t>‹#›</a:t>
            </a:fld>
            <a:endParaRPr lang="en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9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29ED-8852-6947-B672-B535C13A0919}" type="slidenum">
              <a:t>‹#›</a:t>
            </a:fld>
            <a:endParaRPr lang="en-R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87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29ED-8852-6947-B672-B535C13A0919}" type="slidenum">
              <a:t>‹#›</a:t>
            </a:fld>
            <a:endParaRPr lang="en-R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9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29ED-8852-6947-B672-B535C13A0919}" type="slidenum">
              <a:t>‹#›</a:t>
            </a:fld>
            <a:endParaRPr lang="en-R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4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29ED-8852-6947-B672-B535C13A0919}" type="slidenum">
              <a:t>‹#›</a:t>
            </a:fld>
            <a:endParaRPr lang="en-R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4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29ED-8852-6947-B672-B535C13A0919}" type="slidenum">
              <a:t>‹#›</a:t>
            </a:fld>
            <a:endParaRPr lang="en-R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5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29ED-8852-6947-B672-B535C13A0919}" type="slidenum"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6526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29ED-8852-6947-B672-B535C13A0919}" type="slidenum">
              <a:t>‹#›</a:t>
            </a:fld>
            <a:endParaRPr lang="en-R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9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29ED-8852-6947-B672-B535C13A0919}" type="slidenum">
              <a:t>‹#›</a:t>
            </a:fld>
            <a:endParaRPr lang="en-R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37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59D8-D206-FD4F-BD3D-B8CAE6788029}" type="datetimeFigureOut">
              <a:t>14.06.2025</a:t>
            </a:fld>
            <a:endParaRPr lang="en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98A29ED-8852-6947-B672-B535C13A0919}" type="slidenum">
              <a:t>‹#›</a:t>
            </a:fld>
            <a:endParaRPr lang="en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/Users/Je/Library/Group%20Containers/UBF8T346G9.ms/WebArchiveCopyPasteTempFiles/com.microsoft.Word/cc2ce75d-e7ed-45f4-b0a8-de4c21989a3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94D2-07C9-9E64-A454-A5517D092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68" y="791147"/>
            <a:ext cx="12024731" cy="1751331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Calculul materialelor acustice </a:t>
            </a:r>
            <a:br>
              <a:rPr lang="en-GB" sz="3600" b="1"/>
            </a:br>
            <a:r>
              <a:rPr lang="en-GB" sz="3600" b="1"/>
              <a:t>necesare pentru echilibrarea </a:t>
            </a:r>
            <a:br>
              <a:rPr lang="en-GB" sz="3600" b="1"/>
            </a:br>
            <a:r>
              <a:rPr lang="en-GB" sz="3600" b="1"/>
              <a:t>timpului de reverberație într-o încăpere</a:t>
            </a:r>
            <a:endParaRPr lang="en-RO" sz="36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0987F-ED32-25C6-76A4-9796B0C39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68" y="3699813"/>
            <a:ext cx="9527135" cy="2605109"/>
          </a:xfrm>
        </p:spPr>
        <p:txBody>
          <a:bodyPr>
            <a:noAutofit/>
          </a:bodyPr>
          <a:lstStyle/>
          <a:p>
            <a:r>
              <a:rPr lang="en-GB" sz="2800" i="1"/>
              <a:t>Autor:  Popescu  Vlad  Gabriel</a:t>
            </a:r>
          </a:p>
          <a:p>
            <a:endParaRPr lang="en-GB" sz="1400" i="1"/>
          </a:p>
          <a:p>
            <a:r>
              <a:rPr lang="en-GB" sz="2000" i="1"/>
              <a:t>Disciplina: Măsurarea și caracterizarea sistemelor acustice</a:t>
            </a:r>
          </a:p>
          <a:p>
            <a:r>
              <a:rPr lang="en-GB" sz="2000" i="1"/>
              <a:t>Profesor coordonator: Cristian Negrescu</a:t>
            </a:r>
          </a:p>
          <a:p>
            <a:r>
              <a:rPr lang="en-GB" sz="2000" i="1"/>
              <a:t>An universitar: 2024–2025</a:t>
            </a:r>
            <a:endParaRPr lang="en-RO" sz="2000" i="1"/>
          </a:p>
        </p:txBody>
      </p:sp>
    </p:spTree>
    <p:extLst>
      <p:ext uri="{BB962C8B-B14F-4D97-AF65-F5344CB8AC3E}">
        <p14:creationId xmlns:p14="http://schemas.microsoft.com/office/powerpoint/2010/main" val="334883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22829-D517-DDF7-5493-E70AAA33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1494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Studiu de caz:   sufragerie</a:t>
            </a:r>
            <a:endParaRPr lang="en-RO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75ED-BD00-A1DE-804F-AD6316BB8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/>
              <a:t>   Element		Suprafață		</a:t>
            </a:r>
            <a:r>
              <a:rPr lang="el-GR" sz="2800" b="1"/>
              <a:t>α</a:t>
            </a:r>
            <a:r>
              <a:rPr lang="en-US" sz="2800" b="1"/>
              <a:t> 	       </a:t>
            </a:r>
            <a:r>
              <a:rPr lang="en-GB" sz="2800" b="1"/>
              <a:t>A [m² Sabine]</a:t>
            </a:r>
          </a:p>
          <a:p>
            <a:pPr marL="0" indent="0">
              <a:buNone/>
            </a:pPr>
            <a:r>
              <a:rPr lang="en-GB" sz="2800"/>
              <a:t>    Beton		    66 m²	        0.03			1.98</a:t>
            </a:r>
          </a:p>
          <a:p>
            <a:pPr marL="0" indent="0">
              <a:buNone/>
            </a:pPr>
            <a:r>
              <a:rPr lang="en-GB" sz="2800"/>
              <a:t>    Lemn (ușă)	    22 m²	        0.10			2.20</a:t>
            </a:r>
          </a:p>
          <a:p>
            <a:pPr marL="0" indent="0">
              <a:buNone/>
            </a:pPr>
            <a:r>
              <a:rPr lang="en-GB" sz="2800"/>
              <a:t>    Geam termopan     6 m²	        0.05			0.30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b="1"/>
              <a:t>		Total A						4.48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i="1"/>
              <a:t>     T = 0,16 · 60 / 4.48 ≈ 2.14 s</a:t>
            </a:r>
            <a:endParaRPr lang="en-RO" sz="2800" i="1"/>
          </a:p>
        </p:txBody>
      </p:sp>
    </p:spTree>
    <p:extLst>
      <p:ext uri="{BB962C8B-B14F-4D97-AF65-F5344CB8AC3E}">
        <p14:creationId xmlns:p14="http://schemas.microsoft.com/office/powerpoint/2010/main" val="19859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7979-35A4-454F-8929-E15D1781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7034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Soluții propuse</a:t>
            </a:r>
            <a:endParaRPr lang="en-RO" sz="36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820D8F-7884-02CC-FF6F-02ADFB59C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06025"/>
            <a:ext cx="9603275" cy="3450613"/>
          </a:xfrm>
        </p:spPr>
        <p:txBody>
          <a:bodyPr>
            <a:normAutofit/>
          </a:bodyPr>
          <a:lstStyle/>
          <a:p>
            <a:r>
              <a:rPr lang="en-GB" sz="2800"/>
              <a:t>Covor gros → +5 sabini</a:t>
            </a:r>
          </a:p>
          <a:p>
            <a:r>
              <a:rPr lang="en-GB" sz="2800"/>
              <a:t>Panouri acustice 50 mm (vata) → +20 sabini</a:t>
            </a:r>
          </a:p>
          <a:p>
            <a:r>
              <a:rPr lang="en-GB" sz="2800"/>
              <a:t>Trapuri de bas → +6 sabini</a:t>
            </a:r>
          </a:p>
          <a:p>
            <a:r>
              <a:rPr lang="en-GB" sz="2800"/>
              <a:t>Draperii groase → +2 sabini</a:t>
            </a:r>
          </a:p>
          <a:p>
            <a:r>
              <a:rPr lang="en-GB" sz="2800"/>
              <a:t>TR estimat post-tratament: ~0.4 s</a:t>
            </a:r>
            <a:endParaRPr lang="en-RO" sz="2800"/>
          </a:p>
        </p:txBody>
      </p:sp>
    </p:spTree>
    <p:extLst>
      <p:ext uri="{BB962C8B-B14F-4D97-AF65-F5344CB8AC3E}">
        <p14:creationId xmlns:p14="http://schemas.microsoft.com/office/powerpoint/2010/main" val="390273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4E2A-01D8-AB9D-23FE-464AFE80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70705"/>
            <a:ext cx="9603275" cy="1049235"/>
          </a:xfrm>
        </p:spPr>
        <p:txBody>
          <a:bodyPr/>
          <a:lstStyle/>
          <a:p>
            <a:pPr algn="ctr"/>
            <a:r>
              <a:rPr lang="en-GB" b="1"/>
              <a:t>TR  după  tratament (tabel)</a:t>
            </a:r>
            <a:endParaRPr lang="en-RO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D030-6252-73C3-1DA2-FAB25AB2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800" b="1"/>
              <a:t>Frecvență (Hz)		      TR inițial		       TR final</a:t>
            </a:r>
          </a:p>
          <a:p>
            <a:pPr marL="0" indent="0">
              <a:buNone/>
            </a:pPr>
            <a:r>
              <a:rPr lang="en-GB" sz="2800"/>
              <a:t>	125				2.19 s				0.88 s</a:t>
            </a:r>
          </a:p>
          <a:p>
            <a:pPr marL="0" indent="0">
              <a:buNone/>
            </a:pPr>
            <a:r>
              <a:rPr lang="en-GB" sz="2800"/>
              <a:t>	250				2.06 s				0.61 s</a:t>
            </a:r>
            <a:endParaRPr lang="en-RO" sz="2800"/>
          </a:p>
          <a:p>
            <a:pPr marL="0" indent="0">
              <a:buNone/>
            </a:pPr>
            <a:r>
              <a:rPr lang="en-GB" sz="2800"/>
              <a:t>	500				2.22 s				0.50 s</a:t>
            </a:r>
            <a:endParaRPr lang="en-RO" sz="2800"/>
          </a:p>
          <a:p>
            <a:pPr marL="0" indent="0">
              <a:buNone/>
            </a:pPr>
            <a:r>
              <a:rPr lang="en-GB" sz="2800"/>
              <a:t>	1000				2.46 s				0.44 s</a:t>
            </a:r>
          </a:p>
          <a:p>
            <a:pPr marL="0" indent="0">
              <a:buNone/>
            </a:pPr>
            <a:r>
              <a:rPr lang="en-GB" sz="2800"/>
              <a:t>	2000				2.14 s				0.42 s</a:t>
            </a:r>
          </a:p>
          <a:p>
            <a:pPr marL="0" indent="0">
              <a:buNone/>
            </a:pPr>
            <a:r>
              <a:rPr lang="en-GB" sz="2800"/>
              <a:t>	4000				1.35 s				0.42 s</a:t>
            </a:r>
            <a:endParaRPr lang="en-RO" sz="2800"/>
          </a:p>
        </p:txBody>
      </p:sp>
    </p:spTree>
    <p:extLst>
      <p:ext uri="{BB962C8B-B14F-4D97-AF65-F5344CB8AC3E}">
        <p14:creationId xmlns:p14="http://schemas.microsoft.com/office/powerpoint/2010/main" val="17652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06F4-43F2-4D22-B24F-51F1687E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26099"/>
            <a:ext cx="9603275" cy="1049235"/>
          </a:xfrm>
        </p:spPr>
        <p:txBody>
          <a:bodyPr/>
          <a:lstStyle/>
          <a:p>
            <a:pPr algn="ctr"/>
            <a:r>
              <a:rPr lang="en-GB"/>
              <a:t> </a:t>
            </a:r>
            <a:r>
              <a:rPr lang="en-GB" sz="3600" b="1"/>
              <a:t>Estimare costuri</a:t>
            </a:r>
            <a:endParaRPr lang="en-RO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42AF7-DA0F-5658-5C28-7C383C74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2800" b="1"/>
              <a:t>	Componentă		Cost (lei)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800"/>
              <a:t>	Panouri pereți		5.011,20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800"/>
              <a:t>	Trapuri bas			538,00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800"/>
              <a:t>	Covor acustic		538,00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800"/>
              <a:t>	Panouri tavan		759,20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800" b="1"/>
              <a:t>	</a:t>
            </a:r>
            <a:r>
              <a:rPr lang="en-GB" sz="2800" b="1" i="1"/>
              <a:t>Total materiale		6.846,40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800" b="1"/>
              <a:t>	</a:t>
            </a:r>
            <a:r>
              <a:rPr lang="en-GB" sz="2800" i="1"/>
              <a:t>Manoperă (40%)		2.738,56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2800" b="1"/>
              <a:t>	</a:t>
            </a:r>
            <a:r>
              <a:rPr lang="en-GB" sz="2800" b="1" u="sng"/>
              <a:t>Total general</a:t>
            </a:r>
            <a:r>
              <a:rPr lang="en-GB" sz="2800" b="1"/>
              <a:t>		</a:t>
            </a:r>
            <a:r>
              <a:rPr lang="en-GB" sz="2800" b="1" u="sng"/>
              <a:t>9.584,96 </a:t>
            </a:r>
            <a:endParaRPr lang="en-RO" sz="2800" b="1" u="sng"/>
          </a:p>
        </p:txBody>
      </p:sp>
    </p:spTree>
    <p:extLst>
      <p:ext uri="{BB962C8B-B14F-4D97-AF65-F5344CB8AC3E}">
        <p14:creationId xmlns:p14="http://schemas.microsoft.com/office/powerpoint/2010/main" val="112831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5C87-EB21-7D8F-155E-5BC7CBE5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8185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Concluzii</a:t>
            </a:r>
            <a:endParaRPr lang="en-RO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9292-7A55-4D19-BA33-43702D95C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94874"/>
            <a:ext cx="9603275" cy="3450613"/>
          </a:xfrm>
        </p:spPr>
        <p:txBody>
          <a:bodyPr>
            <a:normAutofit/>
          </a:bodyPr>
          <a:lstStyle/>
          <a:p>
            <a:r>
              <a:rPr lang="en-GB" sz="2800"/>
              <a:t>TR</a:t>
            </a:r>
            <a:r>
              <a:rPr lang="en-GB"/>
              <a:t>60</a:t>
            </a:r>
            <a:r>
              <a:rPr lang="en-GB" sz="2800"/>
              <a:t> prea mare = disconfort acustic</a:t>
            </a:r>
          </a:p>
          <a:p>
            <a:r>
              <a:rPr lang="en-GB" sz="2800"/>
              <a:t>Sabine + coeficienți </a:t>
            </a:r>
            <a:r>
              <a:rPr lang="el-GR" sz="2800"/>
              <a:t>α </a:t>
            </a:r>
            <a:r>
              <a:rPr lang="en-GB" sz="2800"/>
              <a:t>permit calcule precise</a:t>
            </a:r>
          </a:p>
          <a:p>
            <a:r>
              <a:rPr lang="en-GB" sz="2800"/>
              <a:t>Materiale potrivite = reducere TR la valori optime</a:t>
            </a:r>
          </a:p>
          <a:p>
            <a:r>
              <a:rPr lang="en-GB" sz="2800"/>
              <a:t>Implementare fezabilă cu buget &lt; 10.000 lei</a:t>
            </a:r>
          </a:p>
          <a:p>
            <a:r>
              <a:rPr lang="en-GB" sz="2800"/>
              <a:t>Proiect aplicabil spațiilor reale</a:t>
            </a:r>
            <a:endParaRPr lang="en-RO" sz="2800"/>
          </a:p>
        </p:txBody>
      </p:sp>
    </p:spTree>
    <p:extLst>
      <p:ext uri="{BB962C8B-B14F-4D97-AF65-F5344CB8AC3E}">
        <p14:creationId xmlns:p14="http://schemas.microsoft.com/office/powerpoint/2010/main" val="420033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4F29-3169-3A3B-F202-FCB6CAB52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59553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Bibliografie</a:t>
            </a:r>
            <a:endParaRPr lang="en-RO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8B83-7E62-7205-70D7-722E2991C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327966"/>
            <a:ext cx="9603275" cy="3450613"/>
          </a:xfrm>
        </p:spPr>
        <p:txBody>
          <a:bodyPr>
            <a:normAutofit/>
          </a:bodyPr>
          <a:lstStyle/>
          <a:p>
            <a:r>
              <a:rPr lang="en-GB" sz="2800"/>
              <a:t>The Engineering Toolbox</a:t>
            </a:r>
          </a:p>
          <a:p>
            <a:r>
              <a:rPr lang="en-GB" sz="2800"/>
              <a:t>Note de curs Prof. Negrescu Cristian</a:t>
            </a:r>
          </a:p>
          <a:p>
            <a:r>
              <a:rPr lang="en-GB" sz="2800"/>
              <a:t>Cataloge panouri: acoustic.ua, dedeman.ro</a:t>
            </a:r>
          </a:p>
          <a:p>
            <a:r>
              <a:rPr lang="en-GB" sz="2800"/>
              <a:t>Atelier Crescendo, eNoise Control</a:t>
            </a:r>
          </a:p>
          <a:p>
            <a:r>
              <a:rPr lang="en-GB" sz="2800"/>
              <a:t>Phys.utcluj.ro, recordmixandmaster.com</a:t>
            </a:r>
            <a:endParaRPr lang="en-RO" sz="2800"/>
          </a:p>
        </p:txBody>
      </p:sp>
    </p:spTree>
    <p:extLst>
      <p:ext uri="{BB962C8B-B14F-4D97-AF65-F5344CB8AC3E}">
        <p14:creationId xmlns:p14="http://schemas.microsoft.com/office/powerpoint/2010/main" val="287059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85D4-CDEE-2644-21C0-573FE784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3688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latin typeface="+mn-lt"/>
              </a:rPr>
              <a:t>Q &amp; A</a:t>
            </a:r>
            <a:endParaRPr lang="en-RO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1C0F-6278-9F70-5749-8A1A5CC4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208" y="3278940"/>
            <a:ext cx="9603275" cy="3450613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/>
              <a:t>Vă mulțumesc pentru atenție!</a:t>
            </a:r>
          </a:p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041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6BAE-35A8-2E2A-6A7B-3524120D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9300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Introducere – Contextul acustic</a:t>
            </a:r>
            <a:endParaRPr lang="en-RO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D5BF3-5A0A-B3D1-60A6-C22CD44E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472932"/>
            <a:ext cx="9603275" cy="3450613"/>
          </a:xfrm>
        </p:spPr>
        <p:txBody>
          <a:bodyPr>
            <a:normAutofit/>
          </a:bodyPr>
          <a:lstStyle/>
          <a:p>
            <a:r>
              <a:rPr lang="en-GB" sz="2800"/>
              <a:t>Reverberația = persistența sunetului după stingerea sursei</a:t>
            </a:r>
          </a:p>
          <a:p>
            <a:r>
              <a:rPr lang="en-GB" sz="2800"/>
              <a:t>Timpul de reverberație (RT60): timp scădere 60 dB</a:t>
            </a:r>
          </a:p>
          <a:p>
            <a:r>
              <a:rPr lang="en-GB" sz="2800"/>
              <a:t>TR prea mare: ecou, inteligibilitate scăzută</a:t>
            </a:r>
          </a:p>
          <a:p>
            <a:r>
              <a:rPr lang="en-GB" sz="2800"/>
              <a:t>TR prea mic: "uscat", lipsă de naturalețe</a:t>
            </a:r>
          </a:p>
          <a:p>
            <a:r>
              <a:rPr lang="en-GB" sz="2800"/>
              <a:t>Obiectiv: echilibrarea TR prin materiale absorbante</a:t>
            </a:r>
            <a:endParaRPr lang="en-RO" sz="2800"/>
          </a:p>
        </p:txBody>
      </p:sp>
    </p:spTree>
    <p:extLst>
      <p:ext uri="{BB962C8B-B14F-4D97-AF65-F5344CB8AC3E}">
        <p14:creationId xmlns:p14="http://schemas.microsoft.com/office/powerpoint/2010/main" val="92471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DB27-AA65-D1B1-7E29-F2A2CD25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277" y="614948"/>
            <a:ext cx="9603275" cy="1049235"/>
          </a:xfrm>
        </p:spPr>
        <p:txBody>
          <a:bodyPr/>
          <a:lstStyle/>
          <a:p>
            <a:pPr algn="ctr"/>
            <a:r>
              <a:rPr lang="en-GB"/>
              <a:t> </a:t>
            </a:r>
            <a:r>
              <a:rPr lang="en-GB" sz="3600" b="1"/>
              <a:t>TR</a:t>
            </a:r>
            <a:r>
              <a:rPr lang="en-GB" sz="2400" b="1"/>
              <a:t>60</a:t>
            </a:r>
            <a:r>
              <a:rPr lang="en-GB" sz="3600" b="1"/>
              <a:t> – Definiție și factori</a:t>
            </a:r>
            <a:endParaRPr lang="en-RO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AF18-70D5-19CC-6E43-FA83E94E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40" y="2707109"/>
            <a:ext cx="9603275" cy="2645478"/>
          </a:xfrm>
        </p:spPr>
        <p:txBody>
          <a:bodyPr>
            <a:normAutofit/>
          </a:bodyPr>
          <a:lstStyle/>
          <a:p>
            <a:r>
              <a:rPr lang="en-GB" sz="2800"/>
              <a:t>RT</a:t>
            </a:r>
            <a:r>
              <a:rPr lang="en-GB"/>
              <a:t>60</a:t>
            </a:r>
            <a:r>
              <a:rPr lang="en-GB" sz="2800"/>
              <a:t> = durată scădere nivel cu 60 dB</a:t>
            </a:r>
          </a:p>
          <a:p>
            <a:r>
              <a:rPr lang="en-GB" sz="2800"/>
              <a:t>Factori: volum V, suprafețe și coeficienți </a:t>
            </a:r>
            <a:r>
              <a:rPr lang="el-GR" sz="2800"/>
              <a:t>α</a:t>
            </a:r>
          </a:p>
          <a:p>
            <a:r>
              <a:rPr lang="en-GB" sz="2800"/>
              <a:t>Formula:  A = </a:t>
            </a:r>
            <a:r>
              <a:rPr lang="el-GR" sz="2800"/>
              <a:t>Σ</a:t>
            </a:r>
            <a:r>
              <a:rPr lang="en-GB" sz="1800"/>
              <a:t>i</a:t>
            </a:r>
            <a:r>
              <a:rPr lang="el-GR" sz="2800"/>
              <a:t>(</a:t>
            </a:r>
            <a:r>
              <a:rPr lang="en-GB" sz="2800"/>
              <a:t>S</a:t>
            </a:r>
            <a:r>
              <a:rPr lang="en-GB"/>
              <a:t>i</a:t>
            </a:r>
            <a:r>
              <a:rPr lang="en-GB" sz="2800"/>
              <a:t> · </a:t>
            </a:r>
            <a:r>
              <a:rPr lang="el-GR" sz="2800"/>
              <a:t>α</a:t>
            </a:r>
            <a:r>
              <a:rPr lang="en-GB"/>
              <a:t>i</a:t>
            </a:r>
            <a:r>
              <a:rPr lang="en-GB" sz="2800"/>
              <a:t>)</a:t>
            </a:r>
          </a:p>
          <a:p>
            <a:r>
              <a:rPr lang="en-GB" sz="2800"/>
              <a:t>Valorile TR:  0.5–0.8 s pentru spații rezidențiale</a:t>
            </a:r>
            <a:endParaRPr lang="en-RO" sz="2800"/>
          </a:p>
        </p:txBody>
      </p:sp>
    </p:spTree>
    <p:extLst>
      <p:ext uri="{BB962C8B-B14F-4D97-AF65-F5344CB8AC3E}">
        <p14:creationId xmlns:p14="http://schemas.microsoft.com/office/powerpoint/2010/main" val="169301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FC9E-E4C5-2BE2-63FF-0ECE326D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149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Coeficientul de absorbție </a:t>
            </a:r>
            <a:endParaRPr lang="en-RO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414F-F509-A8D9-2BC7-17592EDB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46751"/>
            <a:ext cx="9603275" cy="3450613"/>
          </a:xfrm>
        </p:spPr>
        <p:txBody>
          <a:bodyPr>
            <a:normAutofit/>
          </a:bodyPr>
          <a:lstStyle/>
          <a:p>
            <a:r>
              <a:rPr lang="el-GR" sz="2800"/>
              <a:t>α = </a:t>
            </a:r>
            <a:r>
              <a:rPr lang="en-GB" sz="2800"/>
              <a:t>raport energie absorbită / incidentă</a:t>
            </a:r>
          </a:p>
          <a:p>
            <a:r>
              <a:rPr lang="en-GB" sz="2800"/>
              <a:t>Variază cu frecvența</a:t>
            </a:r>
          </a:p>
          <a:p>
            <a:r>
              <a:rPr lang="en-GB" sz="2800"/>
              <a:t>Beton: </a:t>
            </a:r>
            <a:r>
              <a:rPr lang="el-GR" sz="2800"/>
              <a:t>α ≈ 0.02 – </a:t>
            </a:r>
            <a:r>
              <a:rPr lang="en-GB" sz="2800"/>
              <a:t>rigid</a:t>
            </a:r>
          </a:p>
          <a:p>
            <a:r>
              <a:rPr lang="en-GB" sz="2800"/>
              <a:t>Covor gros: </a:t>
            </a:r>
            <a:r>
              <a:rPr lang="el-GR" sz="2800"/>
              <a:t>α ≈ 0.3 – 0.6</a:t>
            </a:r>
          </a:p>
          <a:p>
            <a:r>
              <a:rPr lang="en-GB" sz="2800"/>
              <a:t>Vata minerală 100 mm: </a:t>
            </a:r>
            <a:r>
              <a:rPr lang="el-GR" sz="2800"/>
              <a:t>α ≈ 0.65 (</a:t>
            </a:r>
            <a:r>
              <a:rPr lang="en-GB" sz="2800"/>
              <a:t>mediu)</a:t>
            </a:r>
            <a:endParaRPr lang="en-RO" sz="2800"/>
          </a:p>
        </p:txBody>
      </p:sp>
    </p:spTree>
    <p:extLst>
      <p:ext uri="{BB962C8B-B14F-4D97-AF65-F5344CB8AC3E}">
        <p14:creationId xmlns:p14="http://schemas.microsoft.com/office/powerpoint/2010/main" val="224910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94CA-55D9-70FB-E377-6AA6424B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37" y="539011"/>
            <a:ext cx="12009863" cy="1049235"/>
          </a:xfrm>
        </p:spPr>
        <p:txBody>
          <a:bodyPr>
            <a:noAutofit/>
          </a:bodyPr>
          <a:lstStyle/>
          <a:p>
            <a:pPr algn="ctr"/>
            <a:r>
              <a:rPr lang="en-GB" sz="3600" b="1"/>
              <a:t>GraficE coeficienți </a:t>
            </a:r>
            <a:r>
              <a:rPr lang="el-GR" sz="3600" b="1"/>
              <a:t>α</a:t>
            </a:r>
            <a:r>
              <a:rPr lang="en-US" sz="3600" b="1"/>
              <a:t>BSORTIE </a:t>
            </a:r>
            <a:r>
              <a:rPr lang="el-GR" sz="3600" b="1"/>
              <a:t> </a:t>
            </a:r>
            <a:r>
              <a:rPr lang="en-GB" sz="3600" b="1"/>
              <a:t>vs.  frecvență</a:t>
            </a:r>
            <a:endParaRPr lang="en-RO" sz="3600" b="1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89CE59-D4D1-509C-137A-9A2E449A1A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05415" y="100357"/>
            <a:ext cx="191800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RO"/>
          </a:p>
        </p:txBody>
      </p:sp>
      <p:pic>
        <p:nvPicPr>
          <p:cNvPr id="1025" name="Picture 4">
            <a:extLst>
              <a:ext uri="{FF2B5EF4-FFF2-40B4-BE49-F238E27FC236}">
                <a16:creationId xmlns:a16="http://schemas.microsoft.com/office/drawing/2014/main" id="{1A3D8AAD-CE37-4221-FF4D-FC1A8A5EE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7" t="22089" r="8302" b="9409"/>
          <a:stretch>
            <a:fillRect/>
          </a:stretch>
        </p:blipFill>
        <p:spPr bwMode="auto">
          <a:xfrm>
            <a:off x="1505415" y="1946194"/>
            <a:ext cx="9590048" cy="41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92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BB9F-1A63-D814-2B8C-C3E19494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48" y="592646"/>
            <a:ext cx="10943342" cy="1049235"/>
          </a:xfrm>
        </p:spPr>
        <p:txBody>
          <a:bodyPr/>
          <a:lstStyle/>
          <a:p>
            <a:r>
              <a:rPr lang="en-GB" sz="3200" b="1"/>
              <a:t>GraficE coeficienți </a:t>
            </a:r>
            <a:r>
              <a:rPr lang="el-GR" sz="3200" b="1"/>
              <a:t>α</a:t>
            </a:r>
            <a:r>
              <a:rPr lang="en-US" sz="3200" b="1"/>
              <a:t>BSORTIE </a:t>
            </a:r>
            <a:r>
              <a:rPr lang="el-GR" sz="3200" b="1"/>
              <a:t> </a:t>
            </a:r>
            <a:r>
              <a:rPr lang="en-GB" sz="3200" b="1"/>
              <a:t>vs.  frecvență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B486-CF9C-72FA-477B-496BD309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282" y="3008190"/>
            <a:ext cx="9603275" cy="3450613"/>
          </a:xfrm>
        </p:spPr>
        <p:txBody>
          <a:bodyPr>
            <a:normAutofit/>
          </a:bodyPr>
          <a:lstStyle/>
          <a:p>
            <a:r>
              <a:rPr lang="en-GB" sz="2800"/>
              <a:t>Materialele poroase absorb mai bine în mediu-înalt</a:t>
            </a:r>
          </a:p>
          <a:p>
            <a:r>
              <a:rPr lang="en-GB" sz="2800"/>
              <a:t>Suprafațele rigide: absorbție minimă</a:t>
            </a:r>
            <a:endParaRPr lang="en-RO" sz="2800"/>
          </a:p>
        </p:txBody>
      </p:sp>
    </p:spTree>
    <p:extLst>
      <p:ext uri="{BB962C8B-B14F-4D97-AF65-F5344CB8AC3E}">
        <p14:creationId xmlns:p14="http://schemas.microsoft.com/office/powerpoint/2010/main" val="412169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0F66-4F37-7B8C-B2C4-786C87F1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48402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Tipuri de materiale absorbante</a:t>
            </a:r>
            <a:endParaRPr lang="en-RO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61DE-9657-D5C1-047A-D35A7E044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517538"/>
            <a:ext cx="9603275" cy="2612024"/>
          </a:xfrm>
        </p:spPr>
        <p:txBody>
          <a:bodyPr>
            <a:normAutofit/>
          </a:bodyPr>
          <a:lstStyle/>
          <a:p>
            <a:r>
              <a:rPr lang="en-GB" sz="2800"/>
              <a:t>Poroase: vata minerală, spumă, textile</a:t>
            </a:r>
          </a:p>
          <a:p>
            <a:r>
              <a:rPr lang="en-GB" sz="2800"/>
              <a:t>De suprafață: membrane, placi flexibile</a:t>
            </a:r>
          </a:p>
          <a:p>
            <a:r>
              <a:rPr lang="en-GB" sz="2800"/>
              <a:t>Rezonatori Helmholtz: absorb frecvențe specifice</a:t>
            </a:r>
          </a:p>
          <a:p>
            <a:r>
              <a:rPr lang="en-GB" sz="2800"/>
              <a:t>Combinații = eficiență spectrală largă</a:t>
            </a:r>
            <a:endParaRPr lang="en-RO" sz="2800"/>
          </a:p>
        </p:txBody>
      </p:sp>
    </p:spTree>
    <p:extLst>
      <p:ext uri="{BB962C8B-B14F-4D97-AF65-F5344CB8AC3E}">
        <p14:creationId xmlns:p14="http://schemas.microsoft.com/office/powerpoint/2010/main" val="257681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9419-214F-6E6A-805F-51E5FC61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2610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Formula Sabine</a:t>
            </a:r>
            <a:endParaRPr lang="en-RO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F962E-12F2-C086-F62F-94CB856C8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40201"/>
            <a:ext cx="9603275" cy="2645478"/>
          </a:xfrm>
        </p:spPr>
        <p:txBody>
          <a:bodyPr>
            <a:normAutofit/>
          </a:bodyPr>
          <a:lstStyle/>
          <a:p>
            <a:r>
              <a:rPr lang="en-GB" sz="2800"/>
              <a:t>T = 0,16 · V / A</a:t>
            </a:r>
          </a:p>
          <a:p>
            <a:r>
              <a:rPr lang="en-GB" sz="2800"/>
              <a:t>V = volum încăpere</a:t>
            </a:r>
          </a:p>
          <a:p>
            <a:r>
              <a:rPr lang="en-GB" sz="2800"/>
              <a:t>A = sumă absorbtă (m² Sabine)</a:t>
            </a:r>
          </a:p>
          <a:p>
            <a:r>
              <a:rPr lang="en-GB" sz="2800"/>
              <a:t>Valabil pentru </a:t>
            </a:r>
            <a:r>
              <a:rPr lang="el-GR" sz="2800"/>
              <a:t>α </a:t>
            </a:r>
            <a:r>
              <a:rPr lang="en-GB" sz="2800"/>
              <a:t>mediu &lt; 0.35</a:t>
            </a:r>
            <a:endParaRPr lang="en-RO" sz="2800"/>
          </a:p>
        </p:txBody>
      </p:sp>
    </p:spTree>
    <p:extLst>
      <p:ext uri="{BB962C8B-B14F-4D97-AF65-F5344CB8AC3E}">
        <p14:creationId xmlns:p14="http://schemas.microsoft.com/office/powerpoint/2010/main" val="40019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8ADD-62AC-E9C9-B3E8-2037A6F1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788" y="637251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GB" sz="3600" b="1"/>
              <a:t>Formula Eyring</a:t>
            </a:r>
            <a:endParaRPr lang="en-RO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5F44-5191-BA0E-CF37-2567AB4D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789" y="2894028"/>
            <a:ext cx="9603275" cy="2110219"/>
          </a:xfrm>
        </p:spPr>
        <p:txBody>
          <a:bodyPr>
            <a:normAutofit/>
          </a:bodyPr>
          <a:lstStyle/>
          <a:p>
            <a:r>
              <a:rPr lang="en-GB" sz="2800"/>
              <a:t>T = 0,16 </a:t>
            </a:r>
            <a:r>
              <a:rPr lang="en-GB">
                <a:solidFill>
                  <a:prstClr val="black"/>
                </a:solidFill>
              </a:rPr>
              <a:t>x </a:t>
            </a:r>
            <a:r>
              <a:rPr lang="en-GB" sz="2800"/>
              <a:t>V / {(A/</a:t>
            </a:r>
            <a:r>
              <a:rPr lang="el-GR" sz="2800">
                <a:solidFill>
                  <a:prstClr val="black"/>
                </a:solidFill>
              </a:rPr>
              <a:t>α</a:t>
            </a:r>
            <a:r>
              <a:rPr lang="en-GB" sz="1800">
                <a:solidFill>
                  <a:prstClr val="black"/>
                </a:solidFill>
              </a:rPr>
              <a:t>med</a:t>
            </a:r>
            <a:r>
              <a:rPr lang="en-GB" sz="2800"/>
              <a:t>)</a:t>
            </a:r>
            <a:r>
              <a:rPr lang="en-GB" sz="2800">
                <a:solidFill>
                  <a:prstClr val="black"/>
                </a:solidFill>
              </a:rPr>
              <a:t> </a:t>
            </a:r>
            <a:r>
              <a:rPr lang="en-GB"/>
              <a:t>x </a:t>
            </a:r>
            <a:r>
              <a:rPr lang="en-GB" sz="2800"/>
              <a:t>ln[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/>
              <a:t>/(</a:t>
            </a:r>
            <a:r>
              <a:rPr 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/>
              <a:t> - </a:t>
            </a:r>
            <a:r>
              <a:rPr lang="el-GR" sz="2800"/>
              <a:t>α</a:t>
            </a:r>
            <a:r>
              <a:rPr lang="en-GB" sz="1800"/>
              <a:t>med</a:t>
            </a:r>
            <a:r>
              <a:rPr lang="en-GB" sz="2800"/>
              <a:t>)]}</a:t>
            </a:r>
          </a:p>
          <a:p>
            <a:r>
              <a:rPr lang="en-GB" sz="2800"/>
              <a:t>Corectează Sabine pentru spații foarte absorbante</a:t>
            </a:r>
          </a:p>
          <a:p>
            <a:r>
              <a:rPr lang="en-GB" sz="2800"/>
              <a:t>Se aplică dacă </a:t>
            </a:r>
            <a:r>
              <a:rPr lang="el-GR" sz="2800"/>
              <a:t>α</a:t>
            </a:r>
            <a:r>
              <a:rPr lang="en-GB" sz="1800"/>
              <a:t>med</a:t>
            </a:r>
            <a:r>
              <a:rPr lang="en-GB" sz="2800"/>
              <a:t> &gt; 0.35</a:t>
            </a:r>
            <a:endParaRPr lang="en-RO" sz="2800"/>
          </a:p>
        </p:txBody>
      </p:sp>
    </p:spTree>
    <p:extLst>
      <p:ext uri="{BB962C8B-B14F-4D97-AF65-F5344CB8AC3E}">
        <p14:creationId xmlns:p14="http://schemas.microsoft.com/office/powerpoint/2010/main" val="829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{EA21E590-10ED-ED4C-82A6-80C626A04CE9}tf10001119_mac</Template>
  <TotalTime>82</TotalTime>
  <Words>641</Words>
  <Application>Microsoft Macintosh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Times New Roman</vt:lpstr>
      <vt:lpstr>Gallery</vt:lpstr>
      <vt:lpstr>Calculul materialelor acustice  necesare pentru echilibrarea  timpului de reverberație într-o încăpere</vt:lpstr>
      <vt:lpstr>Introducere – Contextul acustic</vt:lpstr>
      <vt:lpstr> TR60 – Definiție și factori</vt:lpstr>
      <vt:lpstr>Coeficientul de absorbție </vt:lpstr>
      <vt:lpstr>GraficE coeficienți αBSORTIE  vs.  frecvență</vt:lpstr>
      <vt:lpstr>GraficE coeficienți αBSORTIE  vs.  frecvență</vt:lpstr>
      <vt:lpstr>Tipuri de materiale absorbante</vt:lpstr>
      <vt:lpstr>Formula Sabine</vt:lpstr>
      <vt:lpstr>Formula Eyring</vt:lpstr>
      <vt:lpstr>Studiu de caz:   sufragerie</vt:lpstr>
      <vt:lpstr>Soluții propuse</vt:lpstr>
      <vt:lpstr>TR  după  tratament (tabel)</vt:lpstr>
      <vt:lpstr> Estimare costuri</vt:lpstr>
      <vt:lpstr>Concluzii</vt:lpstr>
      <vt:lpstr>Bibliografie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POPESCU</dc:creator>
  <cp:lastModifiedBy>Gabriel POPESCU</cp:lastModifiedBy>
  <cp:revision>4</cp:revision>
  <cp:lastPrinted>2025-06-14T12:35:15Z</cp:lastPrinted>
  <dcterms:created xsi:type="dcterms:W3CDTF">2025-06-14T10:05:48Z</dcterms:created>
  <dcterms:modified xsi:type="dcterms:W3CDTF">2025-06-14T12:36:21Z</dcterms:modified>
</cp:coreProperties>
</file>