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6/29/20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6/29/20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6/29/20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6/29/20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6/29/20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6/29/20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att-wladyka-0364691a/" TargetMode="External"/><Relationship Id="rId4" Type="http://schemas.openxmlformats.org/officeDocument/2006/relationships/hyperlink" Target="https://github.com/wladyka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att.wladyka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Forecasting S&amp;P 500 Volatility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Exploration of Predictive Models</a:t>
            </a:r>
          </a:p>
          <a:p>
            <a:r>
              <a:rPr lang="en-US" dirty="0" smtClean="0"/>
              <a:t>Matt Wladyka</a:t>
            </a:r>
          </a:p>
          <a:p>
            <a:r>
              <a:rPr lang="en-US" dirty="0" smtClean="0"/>
              <a:t>June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2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Models will generate one-step-ahead forecasts</a:t>
            </a:r>
          </a:p>
          <a:p>
            <a:r>
              <a:rPr lang="en-US" dirty="0" smtClean="0"/>
              <a:t>Forecasts generated from data </a:t>
            </a:r>
            <a:r>
              <a:rPr lang="en-US" smtClean="0"/>
              <a:t>prior </a:t>
            </a:r>
            <a:r>
              <a:rPr lang="en-US" smtClean="0"/>
              <a:t>to current </a:t>
            </a:r>
            <a:r>
              <a:rPr lang="en-US" dirty="0" smtClean="0"/>
              <a:t>forecasting date</a:t>
            </a:r>
          </a:p>
          <a:p>
            <a:r>
              <a:rPr lang="en-US" dirty="0" smtClean="0"/>
              <a:t>Large forecasting error issues with multi-step-ahead forecasts</a:t>
            </a:r>
            <a:endParaRPr lang="en-US" dirty="0"/>
          </a:p>
        </p:txBody>
      </p:sp>
      <p:pic>
        <p:nvPicPr>
          <p:cNvPr id="7" name="Content Placeholder 6" descr="51617459-47fe0d80-1efa-11e9-8a95-08af2660b085.png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865" b="-198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09090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Pre-Processing: Fixed Rolling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Fixed Rolling Window </a:t>
            </a:r>
            <a:r>
              <a:rPr lang="mr-IN" dirty="0" smtClean="0"/>
              <a:t>–</a:t>
            </a:r>
            <a:r>
              <a:rPr lang="en-US" dirty="0" smtClean="0"/>
              <a:t> Interval used as input for forecasting is fixed</a:t>
            </a:r>
          </a:p>
          <a:p>
            <a:r>
              <a:rPr lang="en-US" dirty="0" smtClean="0"/>
              <a:t>Window of fixed length slides forward to the present</a:t>
            </a:r>
          </a:p>
          <a:p>
            <a:r>
              <a:rPr lang="en-US" dirty="0" smtClean="0"/>
              <a:t>Example: 21-day fixed rolling window uses 21 days of data to predict the current day</a:t>
            </a:r>
            <a:endParaRPr lang="en-US" dirty="0"/>
          </a:p>
        </p:txBody>
      </p:sp>
      <p:pic>
        <p:nvPicPr>
          <p:cNvPr id="5" name="Content Placeholder 4" descr="FixedRolWinPic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778" b="-337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031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Pre-Processing: Expanding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Expanding Window </a:t>
            </a:r>
            <a:r>
              <a:rPr lang="mr-IN" dirty="0" smtClean="0"/>
              <a:t>–</a:t>
            </a:r>
            <a:r>
              <a:rPr lang="en-US" dirty="0" smtClean="0"/>
              <a:t> Start date remains the same, new data points are added in</a:t>
            </a:r>
          </a:p>
          <a:p>
            <a:r>
              <a:rPr lang="en-US" dirty="0" smtClean="0"/>
              <a:t>Easily allows for addition of new data as it becomes available</a:t>
            </a:r>
            <a:endParaRPr lang="en-US" dirty="0"/>
          </a:p>
        </p:txBody>
      </p:sp>
      <p:pic>
        <p:nvPicPr>
          <p:cNvPr id="5" name="Content Placeholder 4" descr="ExpRolWinPic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388" b="-383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71082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Pre-Processing: Train/Test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Train/Test Split </a:t>
            </a:r>
            <a:r>
              <a:rPr lang="mr-IN" dirty="0" smtClean="0"/>
              <a:t>–</a:t>
            </a:r>
            <a:r>
              <a:rPr lang="en-US" dirty="0" smtClean="0"/>
              <a:t> Part of the data is used for training, the unseen and remaining data used for testing</a:t>
            </a:r>
          </a:p>
          <a:p>
            <a:r>
              <a:rPr lang="en-US" dirty="0" smtClean="0"/>
              <a:t>All non-GARCH models used this framework</a:t>
            </a:r>
          </a:p>
          <a:p>
            <a:r>
              <a:rPr lang="en-US" dirty="0" smtClean="0"/>
              <a:t>Realized volatility and high/low price lags as inputs</a:t>
            </a:r>
          </a:p>
          <a:p>
            <a:r>
              <a:rPr lang="en-US" dirty="0" smtClean="0"/>
              <a:t>50/50 split used for training and test sets</a:t>
            </a:r>
            <a:endParaRPr lang="en-US" dirty="0"/>
          </a:p>
        </p:txBody>
      </p:sp>
      <p:pic>
        <p:nvPicPr>
          <p:cNvPr id="5" name="Content Placeholder 4" descr="TrainTestSplitPic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638" b="-656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06524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Summary Statistics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052415"/>
              </p:ext>
            </p:extLst>
          </p:nvPr>
        </p:nvGraphicFramePr>
        <p:xfrm>
          <a:off x="1438015" y="1343515"/>
          <a:ext cx="5966828" cy="5514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977"/>
                <a:gridCol w="1976499"/>
                <a:gridCol w="1392352"/>
              </a:tblGrid>
              <a:tr h="637262"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Model 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MAE</a:t>
                      </a:r>
                      <a:endParaRPr lang="en-US" dirty="0"/>
                    </a:p>
                  </a:txBody>
                  <a:tcPr/>
                </a:tc>
              </a:tr>
              <a:tr h="33380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Null 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0.1201</a:t>
                      </a:r>
                      <a:endParaRPr lang="en-US" sz="1600" dirty="0"/>
                    </a:p>
                  </a:txBody>
                  <a:tcPr/>
                </a:tc>
              </a:tr>
              <a:tr h="5765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GARCH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GARCH (1,1) Fixed Rolling Window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0.0845</a:t>
                      </a:r>
                      <a:endParaRPr lang="en-US" sz="1600" dirty="0"/>
                    </a:p>
                  </a:txBody>
                  <a:tcPr/>
                </a:tc>
              </a:tr>
              <a:tr h="5765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GARCH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GARCH (1,1) Expanding Window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0.0816</a:t>
                      </a:r>
                      <a:endParaRPr lang="en-US" sz="1600" dirty="0"/>
                    </a:p>
                  </a:txBody>
                  <a:tcPr/>
                </a:tc>
              </a:tr>
              <a:tr h="5765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GARCH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EGARCH</a:t>
                      </a:r>
                      <a:r>
                        <a:rPr lang="en-US" sz="1600" baseline="0" dirty="0" smtClean="0"/>
                        <a:t> (1,1) Expanding Window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0.0798</a:t>
                      </a:r>
                      <a:endParaRPr lang="en-US" sz="1600" dirty="0"/>
                    </a:p>
                  </a:txBody>
                  <a:tcPr/>
                </a:tc>
              </a:tr>
              <a:tr h="5765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GARCH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GJR</a:t>
                      </a:r>
                      <a:r>
                        <a:rPr lang="en-US" sz="1600" baseline="0" dirty="0" smtClean="0"/>
                        <a:t> GARCH (1,1) Expanding Window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0.0802</a:t>
                      </a:r>
                      <a:endParaRPr lang="en-US" sz="1600" dirty="0"/>
                    </a:p>
                  </a:txBody>
                  <a:tcPr/>
                </a:tc>
              </a:tr>
              <a:tr h="5765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Neural Network (Recurrent)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LSTM RNN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0.1087</a:t>
                      </a:r>
                      <a:endParaRPr lang="en-US" sz="1600" dirty="0"/>
                    </a:p>
                  </a:txBody>
                  <a:tcPr/>
                </a:tc>
              </a:tr>
              <a:tr h="5765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Machine Learning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dirty="0" smtClean="0"/>
                        <a:t> Random Forest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Random Forest </a:t>
                      </a:r>
                      <a:r>
                        <a:rPr lang="en-US" sz="1600" dirty="0" err="1" smtClean="0"/>
                        <a:t>Regressor</a:t>
                      </a:r>
                      <a:r>
                        <a:rPr lang="en-US" sz="1600" dirty="0" smtClean="0"/>
                        <a:t> (5d</a:t>
                      </a:r>
                      <a:r>
                        <a:rPr lang="en-US" sz="1600" baseline="0" dirty="0" smtClean="0"/>
                        <a:t> Lag)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0.1103</a:t>
                      </a:r>
                      <a:endParaRPr lang="en-US" sz="1600" dirty="0"/>
                    </a:p>
                  </a:txBody>
                  <a:tcPr/>
                </a:tc>
              </a:tr>
              <a:tr h="5765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Machine Learning </a:t>
                      </a:r>
                      <a:r>
                        <a:rPr lang="mr-IN" sz="1600" dirty="0" smtClean="0"/>
                        <a:t>–</a:t>
                      </a:r>
                      <a:r>
                        <a:rPr lang="en-US" sz="1600" dirty="0" smtClean="0"/>
                        <a:t> Linear Regression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Linear Regression (5d</a:t>
                      </a:r>
                      <a:r>
                        <a:rPr lang="en-US" sz="1600" baseline="0" dirty="0" smtClean="0"/>
                        <a:t> Lag)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0.1072</a:t>
                      </a:r>
                      <a:endParaRPr lang="en-US" sz="1600" dirty="0"/>
                    </a:p>
                  </a:txBody>
                  <a:tcPr/>
                </a:tc>
              </a:tr>
              <a:tr h="48528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Symbolic Regression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Symbolic Regression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0.1095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725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 model constructed by using previous day’s realized volatility as prediction for next day</a:t>
            </a:r>
          </a:p>
          <a:p>
            <a:r>
              <a:rPr lang="en-US" dirty="0" smtClean="0"/>
              <a:t>Simple model, but non-trivial</a:t>
            </a:r>
          </a:p>
          <a:p>
            <a:r>
              <a:rPr lang="en-US" dirty="0" smtClean="0"/>
              <a:t>Volatility is an autoregressive process</a:t>
            </a:r>
          </a:p>
          <a:p>
            <a:r>
              <a:rPr lang="en-US" dirty="0" smtClean="0"/>
              <a:t>Mean Absolute Error (MAE) </a:t>
            </a:r>
            <a:r>
              <a:rPr lang="mr-IN" dirty="0" smtClean="0"/>
              <a:t>–</a:t>
            </a:r>
            <a:r>
              <a:rPr lang="en-US" dirty="0" smtClean="0"/>
              <a:t> metric for comparing models</a:t>
            </a:r>
          </a:p>
          <a:p>
            <a:pPr lvl="1"/>
            <a:r>
              <a:rPr lang="en-US" dirty="0" smtClean="0"/>
              <a:t>Easily interpreted: If MAE is .08, then the mean realized volatility prediction is off by .08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93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GARCH (1,1)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Fixed Rolling Window</a:t>
            </a:r>
            <a:endParaRPr lang="en-US" dirty="0"/>
          </a:p>
        </p:txBody>
      </p:sp>
      <p:pic>
        <p:nvPicPr>
          <p:cNvPr id="7" name="Content Placeholder 6" descr="GARCHFixRolWin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" b="248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Expanding Window</a:t>
            </a:r>
            <a:endParaRPr lang="en-US" dirty="0"/>
          </a:p>
        </p:txBody>
      </p:sp>
      <p:pic>
        <p:nvPicPr>
          <p:cNvPr id="8" name="Content Placeholder 7" descr="GARCHExpWin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" b="2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3623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GARCH (1,1)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Fixed Rolling Window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Slightly higher MAE (0.0845)</a:t>
            </a:r>
          </a:p>
          <a:p>
            <a:r>
              <a:rPr lang="en-US" dirty="0" smtClean="0"/>
              <a:t>Does not do a great job capturing magnitude of spike in 2020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Expanding Window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Slightly lower MAE (0.0816)</a:t>
            </a:r>
          </a:p>
          <a:p>
            <a:r>
              <a:rPr lang="en-US" dirty="0" smtClean="0"/>
              <a:t>Visually performs better at capturing large volatility spike in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64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GARCH Variants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EGARCH (1,1)</a:t>
            </a:r>
            <a:endParaRPr lang="en-US" dirty="0"/>
          </a:p>
        </p:txBody>
      </p:sp>
      <p:pic>
        <p:nvPicPr>
          <p:cNvPr id="7" name="Content Placeholder 6" descr="EGARCHExpWin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" b="248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GJR GARCH (1,1)</a:t>
            </a:r>
            <a:endParaRPr lang="en-US" dirty="0"/>
          </a:p>
        </p:txBody>
      </p:sp>
      <p:pic>
        <p:nvPicPr>
          <p:cNvPr id="8" name="Content Placeholder 7" descr="GJRGARCHExpWin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" b="2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03014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GARCH Variants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EGARCH (1,1)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Best MAE of all GARCH models at 0.0798</a:t>
            </a:r>
          </a:p>
          <a:p>
            <a:r>
              <a:rPr lang="en-US" dirty="0" smtClean="0"/>
              <a:t>Although best MAE, predictions look more like GARCH (1,1) fixed rolling window</a:t>
            </a:r>
          </a:p>
          <a:p>
            <a:r>
              <a:rPr lang="en-US" dirty="0" smtClean="0"/>
              <a:t>Does not capture magnitude of 2020 spike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GJR GARCH (1,1)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Very close to EGARCH MAE of 0.0802</a:t>
            </a:r>
          </a:p>
          <a:p>
            <a:r>
              <a:rPr lang="en-US" dirty="0" smtClean="0"/>
              <a:t>Predictions similar to the GARCH(1,1) expanding window model</a:t>
            </a:r>
          </a:p>
          <a:p>
            <a:r>
              <a:rPr lang="en-US" dirty="0" smtClean="0"/>
              <a:t>Reasonably captures 2020 volatility spike and has lower MAE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4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Quantifying volatility is imperative for proper portfolio management</a:t>
            </a:r>
          </a:p>
          <a:p>
            <a:r>
              <a:rPr lang="en-US" dirty="0" smtClean="0"/>
              <a:t>Forward-looking volatility predictions create better understanding of risk profile</a:t>
            </a:r>
          </a:p>
          <a:p>
            <a:r>
              <a:rPr lang="en-US" dirty="0" smtClean="0"/>
              <a:t>Useful applications for portfolio managers, volatility traders and retail clients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759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Long Short-Term Memory (LSTM) Recurrent Neural Network (RNN)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MAE of 0.1087 was higher than any GARCH models</a:t>
            </a:r>
          </a:p>
          <a:p>
            <a:r>
              <a:rPr lang="en-US" dirty="0" smtClean="0"/>
              <a:t>Still reasonably accurate at predicting magnitude of volatility spikes</a:t>
            </a:r>
            <a:endParaRPr lang="en-US" dirty="0"/>
          </a:p>
        </p:txBody>
      </p:sp>
      <p:pic>
        <p:nvPicPr>
          <p:cNvPr id="5" name="Content Placeholder 4" descr="LSTMPlot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1" r="60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46592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</a:t>
            </a:r>
            <a:r>
              <a:rPr lang="en-US" dirty="0" err="1" smtClean="0"/>
              <a:t>Regressor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Random Forest models (5, 10, 21d lags) had similar MAE, best was 0.1102</a:t>
            </a:r>
          </a:p>
          <a:p>
            <a:r>
              <a:rPr lang="en-US" dirty="0" smtClean="0"/>
              <a:t>Visualization of predictions also very similar</a:t>
            </a:r>
          </a:p>
          <a:p>
            <a:r>
              <a:rPr lang="en-US" dirty="0" smtClean="0"/>
              <a:t>Severe inability to capture magnitude of 2020 spike</a:t>
            </a:r>
            <a:endParaRPr lang="en-US" dirty="0"/>
          </a:p>
        </p:txBody>
      </p:sp>
      <p:pic>
        <p:nvPicPr>
          <p:cNvPr id="5" name="Content Placeholder 4" descr="RFPlot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66" b="-68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58592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All Linear Regression models (5, 10, 21d lags) also had similar MAE, best was 0.1072</a:t>
            </a:r>
          </a:p>
          <a:p>
            <a:r>
              <a:rPr lang="en-US" dirty="0" smtClean="0"/>
              <a:t>Slightly better than RF models</a:t>
            </a:r>
          </a:p>
          <a:p>
            <a:r>
              <a:rPr lang="en-US" dirty="0" smtClean="0"/>
              <a:t>Still subpar ability to capture 2020 spike</a:t>
            </a:r>
            <a:endParaRPr lang="en-US" dirty="0"/>
          </a:p>
        </p:txBody>
      </p:sp>
      <p:pic>
        <p:nvPicPr>
          <p:cNvPr id="5" name="Content Placeholder 4" descr="LinReg5dPlot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66" b="-68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57079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MAE of .1095 similar to that of Linear Regression and LSTM models</a:t>
            </a:r>
          </a:p>
          <a:p>
            <a:r>
              <a:rPr lang="en-US" dirty="0" smtClean="0"/>
              <a:t>Visual predictions are closer to Linear Regression model</a:t>
            </a:r>
          </a:p>
          <a:p>
            <a:r>
              <a:rPr lang="en-US" dirty="0" smtClean="0"/>
              <a:t>Falls in category of models that does poorly at predicting 2020 spike</a:t>
            </a:r>
            <a:endParaRPr lang="en-US" dirty="0"/>
          </a:p>
        </p:txBody>
      </p:sp>
      <p:pic>
        <p:nvPicPr>
          <p:cNvPr id="5" name="Content Placeholder 4" descr="SymRegPlot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66" b="-68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2185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GARCH and its model variants performed best in predicting realized volatility</a:t>
            </a:r>
          </a:p>
          <a:p>
            <a:r>
              <a:rPr lang="en-US" dirty="0" smtClean="0"/>
              <a:t>EGARCH and GJR GARCH are two best models in terms of MAE</a:t>
            </a:r>
          </a:p>
          <a:p>
            <a:r>
              <a:rPr lang="en-US" dirty="0" smtClean="0"/>
              <a:t>GJR GARCH most likely to be used in practice as it more accurately captures spikes in realized volatility</a:t>
            </a:r>
          </a:p>
          <a:p>
            <a:r>
              <a:rPr lang="en-US" dirty="0" smtClean="0"/>
              <a:t>Visual comparison important! Can have low MAE by getting a lot of the low volatility predictions right, but do poorly on more important high volatility predictions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Portfolio managers could adjust portfolio allocations based on volatility predictions</a:t>
            </a:r>
          </a:p>
          <a:p>
            <a:r>
              <a:rPr lang="en-US" dirty="0" smtClean="0"/>
              <a:t>Volatility traders may choose to use volatility predictions as inputs when evaluating trades</a:t>
            </a:r>
          </a:p>
          <a:p>
            <a:r>
              <a:rPr lang="en-US" dirty="0" smtClean="0"/>
              <a:t>Retail investors could use model to help make more informed decisions about options strategies</a:t>
            </a:r>
          </a:p>
          <a:p>
            <a:pPr lvl="1"/>
            <a:r>
              <a:rPr lang="en-US" dirty="0" smtClean="0"/>
              <a:t>Example: Identify optimal times for overwriting equity holdings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Uses for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26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variables as inputs into machine learning and neural network models</a:t>
            </a:r>
          </a:p>
          <a:p>
            <a:r>
              <a:rPr lang="en-US" dirty="0" smtClean="0"/>
              <a:t>Different underlying assumptions for GARCH models (i.e. use Student’s t-distribution)</a:t>
            </a:r>
          </a:p>
          <a:p>
            <a:r>
              <a:rPr lang="en-US" dirty="0" smtClean="0"/>
              <a:t>Multi-step forecasting</a:t>
            </a:r>
          </a:p>
          <a:p>
            <a:r>
              <a:rPr lang="en-US" dirty="0" smtClean="0"/>
              <a:t>Include predictions about volatility distributions</a:t>
            </a:r>
          </a:p>
          <a:p>
            <a:r>
              <a:rPr lang="en-US" dirty="0" smtClean="0"/>
              <a:t>Extend work to cover more securities, such as single stock equities (i.e. AAPL, MSFT, FB)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16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Matthew Wladyka, M.S. Mathematical Finance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matt.wladyka@gmail.com</a:t>
            </a:r>
            <a:endParaRPr lang="en-US" dirty="0" smtClean="0"/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3"/>
              </a:rPr>
              <a:t>https://www.linkedin.com/in/matt-wladyka-0364691a/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https://github.com/wladykam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23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Volatility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application for volatility forecasts is Value-at-Risk (</a:t>
            </a:r>
            <a:r>
              <a:rPr lang="en-US" dirty="0" err="1" smtClean="0"/>
              <a:t>VaR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Risk to portfolio given assumptions about moves in asset prices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commonly used to gauge maximum losses</a:t>
            </a:r>
            <a:endParaRPr lang="en-US" dirty="0"/>
          </a:p>
        </p:txBody>
      </p:sp>
      <p:pic>
        <p:nvPicPr>
          <p:cNvPr id="5" name="Content Placeholder 4" descr="download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42" b="-17742"/>
          <a:stretch>
            <a:fillRect/>
          </a:stretch>
        </p:blipFill>
        <p:spPr>
          <a:xfrm>
            <a:off x="4645025" y="2679700"/>
            <a:ext cx="3822700" cy="3446463"/>
          </a:xfrm>
        </p:spPr>
      </p:pic>
    </p:spTree>
    <p:extLst>
      <p:ext uri="{BB962C8B-B14F-4D97-AF65-F5344CB8AC3E}">
        <p14:creationId xmlns:p14="http://schemas.microsoft.com/office/powerpoint/2010/main" val="204263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years S&amp;P 500 ETF (SPY) daily price data </a:t>
            </a:r>
          </a:p>
          <a:p>
            <a:r>
              <a:rPr lang="en-US" dirty="0" smtClean="0"/>
              <a:t>Date range: May 2015 </a:t>
            </a:r>
            <a:r>
              <a:rPr lang="mr-IN" dirty="0" smtClean="0"/>
              <a:t>–</a:t>
            </a:r>
            <a:r>
              <a:rPr lang="en-US" dirty="0" smtClean="0"/>
              <a:t> May 2020</a:t>
            </a:r>
          </a:p>
          <a:p>
            <a:r>
              <a:rPr lang="en-US" dirty="0" smtClean="0"/>
              <a:t>Columns: Open, High, Low, Closing, and Adjusted Closing Price as well as Date and Volume Traded</a:t>
            </a:r>
          </a:p>
          <a:p>
            <a:r>
              <a:rPr lang="en-US" dirty="0" smtClean="0"/>
              <a:t>1,259 rows and 7 columns</a:t>
            </a:r>
          </a:p>
          <a:p>
            <a:r>
              <a:rPr lang="en-US" dirty="0" smtClean="0"/>
              <a:t>Source: Yahoo Finance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99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Calculations required to transform price data into daily changes and then into realized volatility</a:t>
            </a:r>
          </a:p>
          <a:p>
            <a:r>
              <a:rPr lang="en-US" dirty="0" smtClean="0"/>
              <a:t>Realized volatility </a:t>
            </a:r>
            <a:r>
              <a:rPr lang="mr-IN" dirty="0" smtClean="0"/>
              <a:t>–</a:t>
            </a:r>
            <a:r>
              <a:rPr lang="en-US" dirty="0" smtClean="0"/>
              <a:t> numerical representation for how much a stock moved over a given period of time</a:t>
            </a:r>
          </a:p>
          <a:p>
            <a:r>
              <a:rPr lang="en-US" dirty="0" smtClean="0"/>
              <a:t>A 1% move in stock corresponds roughly to .1989, or a realized volatility of 19.89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2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 (EDA)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Stocks more volatile going down than up</a:t>
            </a:r>
          </a:p>
          <a:p>
            <a:r>
              <a:rPr lang="en-US" dirty="0" smtClean="0"/>
              <a:t>Volatility tends to revert to long term average</a:t>
            </a:r>
          </a:p>
          <a:p>
            <a:r>
              <a:rPr lang="en-US" dirty="0" smtClean="0"/>
              <a:t>Persistence in volatility</a:t>
            </a:r>
          </a:p>
          <a:p>
            <a:r>
              <a:rPr lang="en-US" dirty="0" smtClean="0"/>
              <a:t>Mean Volatility: .1361</a:t>
            </a:r>
          </a:p>
          <a:p>
            <a:r>
              <a:rPr lang="en-US" dirty="0" err="1" smtClean="0"/>
              <a:t>Std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r>
              <a:rPr lang="en-US" dirty="0" smtClean="0"/>
              <a:t> of Volatility: .1905</a:t>
            </a:r>
            <a:endParaRPr lang="en-US" dirty="0"/>
          </a:p>
        </p:txBody>
      </p:sp>
      <p:pic>
        <p:nvPicPr>
          <p:cNvPr id="5" name="Content Placeholder 4" descr="SPYPxVsVolPlot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009" b="-17009"/>
          <a:stretch>
            <a:fillRect/>
          </a:stretch>
        </p:blipFill>
        <p:spPr>
          <a:xfrm>
            <a:off x="4645025" y="2679700"/>
            <a:ext cx="3822700" cy="3446463"/>
          </a:xfrm>
        </p:spPr>
      </p:pic>
    </p:spTree>
    <p:extLst>
      <p:ext uri="{BB962C8B-B14F-4D97-AF65-F5344CB8AC3E}">
        <p14:creationId xmlns:p14="http://schemas.microsoft.com/office/powerpoint/2010/main" val="296321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ACF Plot of realized volatility displays significant correlation from day-to-day</a:t>
            </a:r>
          </a:p>
          <a:p>
            <a:r>
              <a:rPr lang="en-US" dirty="0" smtClean="0"/>
              <a:t>Correlation of a series with itself is called an autoregressive series</a:t>
            </a:r>
          </a:p>
          <a:p>
            <a:r>
              <a:rPr lang="en-US" dirty="0" smtClean="0"/>
              <a:t>Allows visualization of persistence in volatility</a:t>
            </a:r>
          </a:p>
          <a:p>
            <a:r>
              <a:rPr lang="en-US" dirty="0" smtClean="0"/>
              <a:t>Past volatility can be predictive of future volatility for over </a:t>
            </a:r>
            <a:r>
              <a:rPr lang="en-US" dirty="0"/>
              <a:t>1</a:t>
            </a:r>
            <a:r>
              <a:rPr lang="en-US" dirty="0" smtClean="0"/>
              <a:t> month</a:t>
            </a:r>
            <a:endParaRPr lang="en-US" dirty="0"/>
          </a:p>
        </p:txBody>
      </p:sp>
      <p:pic>
        <p:nvPicPr>
          <p:cNvPr id="5" name="Content Placeholder 4" descr="ACFPlotVol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615" b="-126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6044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volatility is an autoregressive series, it requires the use of GARCH models, common for forecasting problems in finance</a:t>
            </a:r>
          </a:p>
          <a:p>
            <a:r>
              <a:rPr lang="en-US" dirty="0" smtClean="0"/>
              <a:t>Several variants of GARCH, a few will be covered in the modeling section</a:t>
            </a:r>
          </a:p>
          <a:p>
            <a:r>
              <a:rPr lang="en-US" dirty="0" smtClean="0"/>
              <a:t>GARCH models use lagged residuals and lagged variance to make forecasts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Takeaways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88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 Framework </a:t>
            </a:r>
            <a:r>
              <a:rPr lang="mr-IN" dirty="0" smtClean="0"/>
              <a:t>–</a:t>
            </a:r>
            <a:r>
              <a:rPr lang="en-US" dirty="0" smtClean="0"/>
              <a:t> What is being forecast?</a:t>
            </a:r>
          </a:p>
          <a:p>
            <a:r>
              <a:rPr lang="en-US" dirty="0" smtClean="0"/>
              <a:t>Data Pre-Processing </a:t>
            </a:r>
            <a:r>
              <a:rPr lang="mr-IN" dirty="0" smtClean="0"/>
              <a:t>–</a:t>
            </a:r>
            <a:r>
              <a:rPr lang="en-US" dirty="0" smtClean="0"/>
              <a:t> What steps are necessary to modify the data before modeling?</a:t>
            </a:r>
          </a:p>
          <a:p>
            <a:r>
              <a:rPr lang="en-US" dirty="0" smtClean="0"/>
              <a:t>Summary statistics table</a:t>
            </a:r>
          </a:p>
          <a:p>
            <a:r>
              <a:rPr lang="en-US" dirty="0" smtClean="0"/>
              <a:t>GARCH and </a:t>
            </a:r>
            <a:r>
              <a:rPr lang="en-US" dirty="0"/>
              <a:t>r</a:t>
            </a:r>
            <a:r>
              <a:rPr lang="en-US" dirty="0" smtClean="0"/>
              <a:t>elated models</a:t>
            </a:r>
          </a:p>
          <a:p>
            <a:r>
              <a:rPr lang="en-US" dirty="0" smtClean="0"/>
              <a:t>Non-GARCH models </a:t>
            </a:r>
            <a:r>
              <a:rPr lang="mr-IN" dirty="0" smtClean="0"/>
              <a:t>–</a:t>
            </a:r>
            <a:r>
              <a:rPr lang="en-US" dirty="0" smtClean="0"/>
              <a:t> Neural networks, classic machine learning algorithms and symbolic regression</a:t>
            </a:r>
          </a:p>
          <a:p>
            <a:r>
              <a:rPr lang="en-US" dirty="0" smtClean="0"/>
              <a:t>Modeling conclusions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88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642</TotalTime>
  <Words>1164</Words>
  <Application>Microsoft Macintosh PowerPoint</Application>
  <PresentationFormat>On-screen Show (4:3)</PresentationFormat>
  <Paragraphs>155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Waveform</vt:lpstr>
      <vt:lpstr>Forecasting S&amp;P 500 Volatility</vt:lpstr>
      <vt:lpstr>Motivation</vt:lpstr>
      <vt:lpstr>Volatility Applications</vt:lpstr>
      <vt:lpstr>Data Overview</vt:lpstr>
      <vt:lpstr>Data Manipulation</vt:lpstr>
      <vt:lpstr>Exploratory Data Analysis (EDA)</vt:lpstr>
      <vt:lpstr>EDA</vt:lpstr>
      <vt:lpstr>EDA Takeaways</vt:lpstr>
      <vt:lpstr>Modeling Overview</vt:lpstr>
      <vt:lpstr>Modeling Framework</vt:lpstr>
      <vt:lpstr>Data Pre-Processing: Fixed Rolling Window</vt:lpstr>
      <vt:lpstr>Data Pre-Processing: Expanding Window</vt:lpstr>
      <vt:lpstr>Data Pre-Processing: Train/Test Split</vt:lpstr>
      <vt:lpstr>Modeling Summary Statistics</vt:lpstr>
      <vt:lpstr>Null Model</vt:lpstr>
      <vt:lpstr>GARCH (1,1) Models</vt:lpstr>
      <vt:lpstr>GARCH (1,1) Models</vt:lpstr>
      <vt:lpstr>GARCH Variants</vt:lpstr>
      <vt:lpstr>GARCH Variants</vt:lpstr>
      <vt:lpstr>Long Short-Term Memory (LSTM) Recurrent Neural Network (RNN)</vt:lpstr>
      <vt:lpstr>Random Forest Regressor</vt:lpstr>
      <vt:lpstr>Linear Regression</vt:lpstr>
      <vt:lpstr>Symbolic Regression</vt:lpstr>
      <vt:lpstr>Modeling Conclusions</vt:lpstr>
      <vt:lpstr>Practical Uses for Model</vt:lpstr>
      <vt:lpstr>Future Work</vt:lpstr>
      <vt:lpstr>Contact Information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S&amp;P 500 Volatility</dc:title>
  <dc:creator>Wladyka</dc:creator>
  <cp:lastModifiedBy>Wladyka</cp:lastModifiedBy>
  <cp:revision>67</cp:revision>
  <dcterms:created xsi:type="dcterms:W3CDTF">2020-06-25T11:45:02Z</dcterms:created>
  <dcterms:modified xsi:type="dcterms:W3CDTF">2020-06-30T01:10:16Z</dcterms:modified>
</cp:coreProperties>
</file>