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4" r:id="rId16"/>
    <p:sldId id="271" r:id="rId17"/>
    <p:sldId id="282" r:id="rId18"/>
    <p:sldId id="273" r:id="rId19"/>
    <p:sldId id="272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6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4/27/20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4/27/20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4/27/20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4/27/20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4/27/20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4/27/20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4/27/20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4/27/20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4/27/20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4/27/20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4/27/20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att-wladyka-0364691a/" TargetMode="External"/><Relationship Id="rId4" Type="http://schemas.openxmlformats.org/officeDocument/2006/relationships/hyperlink" Target="https://github.com/wladyka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matt.wladyka@gmail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jp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blastchar/telco-customer-chur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Predicting Telecom Industry Customer Churn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Improving Retention and Increasing Lifetime Value</a:t>
            </a:r>
          </a:p>
          <a:p>
            <a:r>
              <a:rPr lang="en-US" sz="1600" dirty="0" smtClean="0"/>
              <a:t>Matt Wladyka</a:t>
            </a:r>
          </a:p>
          <a:p>
            <a:r>
              <a:rPr lang="en-US" sz="1600" dirty="0" smtClean="0"/>
              <a:t>April 2020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46078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 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Cost-benefit analysis of customers lost with options removed</a:t>
            </a:r>
          </a:p>
          <a:p>
            <a:r>
              <a:rPr lang="en-US" dirty="0" smtClean="0"/>
              <a:t>Potentially limited time offerings of no month-to-month or removed electronic check option for new customers</a:t>
            </a:r>
          </a:p>
          <a:p>
            <a:r>
              <a:rPr lang="en-US" dirty="0" smtClean="0"/>
              <a:t>Important to ensure profitability improves and customers are kept</a:t>
            </a:r>
          </a:p>
          <a:p>
            <a:r>
              <a:rPr lang="en-US" dirty="0" smtClean="0"/>
              <a:t>EDA findings alone not enough</a:t>
            </a:r>
          </a:p>
          <a:p>
            <a:r>
              <a:rPr lang="en-US" dirty="0" smtClean="0"/>
              <a:t>Further solidify our analysis with in-depth analysis of relevant machine learning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246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Machine Learning: Modeling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 Classification </a:t>
            </a:r>
            <a:r>
              <a:rPr lang="en-US" dirty="0" smtClean="0"/>
              <a:t>Problem (Churn or not churned)</a:t>
            </a:r>
          </a:p>
          <a:p>
            <a:r>
              <a:rPr lang="en-US" dirty="0" smtClean="0"/>
              <a:t>Data pre-processing</a:t>
            </a:r>
          </a:p>
          <a:p>
            <a:r>
              <a:rPr lang="en-US" dirty="0" smtClean="0"/>
              <a:t>Modeling pipeline</a:t>
            </a:r>
          </a:p>
          <a:p>
            <a:r>
              <a:rPr lang="en-US" dirty="0" smtClean="0"/>
              <a:t>Model selection &amp; fitting</a:t>
            </a:r>
          </a:p>
          <a:p>
            <a:pPr lvl="1"/>
            <a:r>
              <a:rPr lang="en-US" dirty="0" err="1" smtClean="0"/>
              <a:t>Hyperparameter</a:t>
            </a:r>
            <a:r>
              <a:rPr lang="en-US" dirty="0" smtClean="0"/>
              <a:t> tuning</a:t>
            </a:r>
          </a:p>
          <a:p>
            <a:r>
              <a:rPr lang="en-US" dirty="0" smtClean="0"/>
              <a:t>Model Comparisons</a:t>
            </a:r>
          </a:p>
          <a:p>
            <a:r>
              <a:rPr lang="en-US" dirty="0" smtClean="0"/>
              <a:t>Conclusions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32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Encode Labels</a:t>
            </a:r>
          </a:p>
          <a:p>
            <a:r>
              <a:rPr lang="en-US" dirty="0" smtClean="0"/>
              <a:t>Split Data: 70% training, 30% held out for testing</a:t>
            </a:r>
          </a:p>
          <a:p>
            <a:r>
              <a:rPr lang="en-US" dirty="0" smtClean="0"/>
              <a:t>Scale Data (appropriate models only)</a:t>
            </a:r>
          </a:p>
          <a:p>
            <a:r>
              <a:rPr lang="en-US" dirty="0" smtClean="0"/>
              <a:t>Cross-validation: 5-fold, repeated twice, stratified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927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Impute data for missing values</a:t>
            </a:r>
          </a:p>
          <a:p>
            <a:r>
              <a:rPr lang="en-US" dirty="0" smtClean="0"/>
              <a:t>Scale values as required by model type/performance</a:t>
            </a:r>
          </a:p>
          <a:p>
            <a:r>
              <a:rPr lang="en-US" dirty="0" smtClean="0"/>
              <a:t>Tune </a:t>
            </a:r>
            <a:r>
              <a:rPr lang="en-US" dirty="0" err="1" smtClean="0"/>
              <a:t>hyperparameters</a:t>
            </a:r>
            <a:endParaRPr lang="en-US" dirty="0" smtClean="0"/>
          </a:p>
          <a:p>
            <a:r>
              <a:rPr lang="en-US" dirty="0" smtClean="0"/>
              <a:t>Analyze numerical and graphical prediction results</a:t>
            </a:r>
          </a:p>
        </p:txBody>
      </p:sp>
    </p:spTree>
    <p:extLst>
      <p:ext uri="{BB962C8B-B14F-4D97-AF65-F5344CB8AC3E}">
        <p14:creationId xmlns:p14="http://schemas.microsoft.com/office/powerpoint/2010/main" val="590615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k-Nearest Neighbors (</a:t>
            </a:r>
            <a:r>
              <a:rPr lang="en-US" dirty="0" err="1" smtClean="0"/>
              <a:t>kNN</a:t>
            </a:r>
            <a:r>
              <a:rPr lang="en-US" dirty="0" smtClean="0"/>
              <a:t>)</a:t>
            </a:r>
          </a:p>
          <a:p>
            <a:r>
              <a:rPr lang="en-US" dirty="0" smtClean="0"/>
              <a:t>Logistic Regression</a:t>
            </a:r>
          </a:p>
          <a:p>
            <a:r>
              <a:rPr lang="en-US" dirty="0" smtClean="0"/>
              <a:t>Random Forest</a:t>
            </a:r>
          </a:p>
          <a:p>
            <a:r>
              <a:rPr lang="en-US" dirty="0" smtClean="0"/>
              <a:t>Support Vector Machine (SVM)</a:t>
            </a:r>
          </a:p>
          <a:p>
            <a:r>
              <a:rPr lang="en-US" dirty="0" err="1" smtClean="0"/>
              <a:t>AdaBoost</a:t>
            </a:r>
            <a:endParaRPr lang="en-US" dirty="0" smtClean="0"/>
          </a:p>
          <a:p>
            <a:r>
              <a:rPr lang="en-US" dirty="0" smtClean="0"/>
              <a:t>Voting Classifier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30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Metrics </a:t>
            </a:r>
            <a:r>
              <a:rPr lang="en-US" smtClean="0"/>
              <a:t>for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ROC AUC </a:t>
            </a:r>
            <a:r>
              <a:rPr lang="mr-IN" dirty="0" smtClean="0"/>
              <a:t>–</a:t>
            </a:r>
            <a:r>
              <a:rPr lang="en-US" dirty="0" smtClean="0"/>
              <a:t> Area under ROC curve (compares tradeoff of true positive rate (TPR) and false positive rate (FPR) based on classification threshold) </a:t>
            </a:r>
          </a:p>
          <a:p>
            <a:r>
              <a:rPr lang="en-US" dirty="0" smtClean="0"/>
              <a:t>PR AUC </a:t>
            </a:r>
            <a:r>
              <a:rPr lang="mr-IN" dirty="0" smtClean="0"/>
              <a:t>–</a:t>
            </a:r>
            <a:r>
              <a:rPr lang="en-US" dirty="0" smtClean="0"/>
              <a:t> Area under precision recall curve</a:t>
            </a:r>
          </a:p>
          <a:p>
            <a:r>
              <a:rPr lang="en-US" dirty="0" smtClean="0"/>
              <a:t>Precision </a:t>
            </a:r>
            <a:r>
              <a:rPr lang="mr-IN" dirty="0" smtClean="0"/>
              <a:t>–</a:t>
            </a:r>
            <a:r>
              <a:rPr lang="en-US" dirty="0" smtClean="0"/>
              <a:t> Given a positive prediction, what is probability it is actually a positive result</a:t>
            </a:r>
          </a:p>
          <a:p>
            <a:r>
              <a:rPr lang="en-US" dirty="0" smtClean="0"/>
              <a:t>Recall </a:t>
            </a:r>
            <a:r>
              <a:rPr lang="mr-IN" dirty="0" smtClean="0"/>
              <a:t>–</a:t>
            </a:r>
            <a:r>
              <a:rPr lang="en-US" dirty="0" smtClean="0"/>
              <a:t> Given a random positive result, what is the probability it is correctly predictive as positive</a:t>
            </a:r>
          </a:p>
          <a:p>
            <a:r>
              <a:rPr lang="en-US" dirty="0" smtClean="0"/>
              <a:t>F1-score </a:t>
            </a:r>
            <a:r>
              <a:rPr lang="mr-IN" dirty="0" smtClean="0"/>
              <a:t>–</a:t>
            </a:r>
            <a:r>
              <a:rPr lang="en-US" dirty="0" smtClean="0"/>
              <a:t> Harmonic mean of either precision or recall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656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Comparison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3693566"/>
              </p:ext>
            </p:extLst>
          </p:nvPr>
        </p:nvGraphicFramePr>
        <p:xfrm>
          <a:off x="914401" y="2770189"/>
          <a:ext cx="7315199" cy="3974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568"/>
                <a:gridCol w="750854"/>
                <a:gridCol w="940711"/>
                <a:gridCol w="820292"/>
                <a:gridCol w="857464"/>
                <a:gridCol w="1000750"/>
                <a:gridCol w="928746"/>
                <a:gridCol w="885814"/>
              </a:tblGrid>
              <a:tr h="24790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Model</a:t>
                      </a:r>
                      <a:endParaRPr lang="en-US" sz="14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Class</a:t>
                      </a:r>
                      <a:endParaRPr lang="en-US" sz="14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Precision</a:t>
                      </a:r>
                      <a:endParaRPr lang="en-US" sz="14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Recall</a:t>
                      </a:r>
                      <a:endParaRPr lang="en-US" sz="14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F1-score</a:t>
                      </a:r>
                      <a:endParaRPr lang="en-US" sz="14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ROC AUC</a:t>
                      </a:r>
                      <a:endParaRPr lang="en-US" sz="14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PR AUC</a:t>
                      </a:r>
                      <a:endParaRPr lang="en-US" sz="14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Accuracy</a:t>
                      </a:r>
                      <a:endParaRPr lang="en-US" sz="14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790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kNN</a:t>
                      </a:r>
                      <a:endParaRPr lang="en-US" sz="14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0.81</a:t>
                      </a:r>
                      <a:endParaRPr lang="en-US" sz="14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0.89</a:t>
                      </a:r>
                      <a:endParaRPr lang="en-US" sz="14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0.85</a:t>
                      </a:r>
                      <a:endParaRPr lang="en-US" sz="14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0.79</a:t>
                      </a:r>
                      <a:endParaRPr lang="en-US" sz="14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0.57</a:t>
                      </a:r>
                      <a:endParaRPr lang="en-US" sz="14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0.77</a:t>
                      </a:r>
                      <a:endParaRPr lang="en-US" sz="14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790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 </a:t>
                      </a:r>
                      <a:endParaRPr lang="en-US" sz="14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0.59</a:t>
                      </a:r>
                      <a:endParaRPr lang="en-US" sz="14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0.42</a:t>
                      </a:r>
                      <a:endParaRPr lang="en-US" sz="14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0.49</a:t>
                      </a:r>
                      <a:endParaRPr lang="en-US" sz="14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  <a:tr h="6085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Logistic Regression</a:t>
                      </a:r>
                      <a:endParaRPr lang="en-US" sz="14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2610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0.84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0.89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0.87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0.83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0.61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0.80</a:t>
                      </a:r>
                    </a:p>
                  </a:txBody>
                  <a:tcPr marL="68580" marR="68580" marT="0" marB="0"/>
                </a:tc>
              </a:tr>
              <a:tr h="24790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 </a:t>
                      </a:r>
                      <a:endParaRPr lang="en-US" sz="14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rgbClr val="D2610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0.64</a:t>
                      </a:r>
                    </a:p>
                  </a:txBody>
                  <a:tcPr marL="68580" marR="68580" marT="0" marB="0">
                    <a:solidFill>
                      <a:srgbClr val="D2610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0.55</a:t>
                      </a:r>
                    </a:p>
                  </a:txBody>
                  <a:tcPr marL="68580" marR="68580" marT="0" marB="0">
                    <a:solidFill>
                      <a:srgbClr val="D2610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0.59</a:t>
                      </a:r>
                    </a:p>
                  </a:txBody>
                  <a:tcPr marL="68580" marR="68580" marT="0" marB="0">
                    <a:solidFill>
                      <a:srgbClr val="D2610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  <a:tr h="4057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Random Forest</a:t>
                      </a:r>
                      <a:endParaRPr lang="en-US" sz="14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0.83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0.91</a:t>
                      </a:r>
                      <a:endParaRPr lang="en-US" sz="14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0.87</a:t>
                      </a:r>
                      <a:endParaRPr lang="en-US" sz="14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0.83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0.63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0.79</a:t>
                      </a:r>
                    </a:p>
                  </a:txBody>
                  <a:tcPr marL="68580" marR="68580" marT="0" marB="0"/>
                </a:tc>
              </a:tr>
              <a:tr h="24790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 </a:t>
                      </a:r>
                      <a:endParaRPr lang="en-US" sz="14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0.65</a:t>
                      </a:r>
                      <a:endParaRPr lang="en-US" sz="14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0.49</a:t>
                      </a:r>
                      <a:endParaRPr lang="en-US" sz="14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0.56</a:t>
                      </a:r>
                      <a:endParaRPr lang="en-US" sz="14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  <a:tr h="24790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SVM</a:t>
                      </a:r>
                      <a:endParaRPr lang="en-US" sz="14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0.83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0.91</a:t>
                      </a:r>
                      <a:endParaRPr lang="en-US" sz="14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0.86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0.80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0.60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0.79</a:t>
                      </a:r>
                    </a:p>
                  </a:txBody>
                  <a:tcPr marL="68580" marR="68580" marT="0" marB="0"/>
                </a:tc>
              </a:tr>
              <a:tr h="24790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 </a:t>
                      </a:r>
                      <a:endParaRPr lang="en-US" sz="14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0.64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0.47</a:t>
                      </a:r>
                      <a:endParaRPr lang="en-US" sz="14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0.54</a:t>
                      </a:r>
                      <a:endParaRPr lang="en-US" sz="14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  <a:tr h="24790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AdaBoost</a:t>
                      </a:r>
                      <a:endParaRPr lang="en-US" sz="14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2610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solidFill>
                      <a:srgbClr val="D2610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0.84</a:t>
                      </a:r>
                      <a:endParaRPr lang="en-US" sz="14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2610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0.89</a:t>
                      </a:r>
                    </a:p>
                  </a:txBody>
                  <a:tcPr marL="68580" marR="68580" marT="0" marB="0">
                    <a:solidFill>
                      <a:srgbClr val="D2610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0.86</a:t>
                      </a:r>
                    </a:p>
                  </a:txBody>
                  <a:tcPr marL="68580" marR="68580" marT="0" marB="0">
                    <a:solidFill>
                      <a:srgbClr val="D2610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0.84</a:t>
                      </a:r>
                    </a:p>
                  </a:txBody>
                  <a:tcPr marL="68580" marR="68580" marT="0" marB="0">
                    <a:solidFill>
                      <a:srgbClr val="D2610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0.64</a:t>
                      </a:r>
                    </a:p>
                  </a:txBody>
                  <a:tcPr marL="68580" marR="68580" marT="0" marB="0">
                    <a:solidFill>
                      <a:srgbClr val="D2610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0.79</a:t>
                      </a:r>
                    </a:p>
                  </a:txBody>
                  <a:tcPr marL="68580" marR="68580" marT="0" marB="0">
                    <a:solidFill>
                      <a:srgbClr val="D2610C"/>
                    </a:solidFill>
                  </a:tcPr>
                </a:tc>
              </a:tr>
              <a:tr h="24790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 </a:t>
                      </a:r>
                      <a:endParaRPr lang="en-US" sz="14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2610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rgbClr val="D2610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0.64</a:t>
                      </a:r>
                      <a:endParaRPr lang="en-US" sz="14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2610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0.51</a:t>
                      </a:r>
                      <a:endParaRPr lang="en-US" sz="14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2610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0.57</a:t>
                      </a:r>
                    </a:p>
                  </a:txBody>
                  <a:tcPr marL="68580" marR="68580" marT="0" marB="0">
                    <a:solidFill>
                      <a:srgbClr val="D2610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solidFill>
                      <a:srgbClr val="D2610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solidFill>
                      <a:srgbClr val="D2610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solidFill>
                      <a:srgbClr val="D2610C"/>
                    </a:solidFill>
                  </a:tcPr>
                </a:tc>
              </a:tr>
              <a:tr h="4602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Voting Classifier</a:t>
                      </a:r>
                      <a:endParaRPr lang="en-US" sz="14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0.82</a:t>
                      </a:r>
                      <a:endParaRPr lang="en-US" sz="14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0.91</a:t>
                      </a:r>
                      <a:endParaRPr lang="en-US" sz="14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0.87</a:t>
                      </a:r>
                      <a:endParaRPr lang="en-US" sz="14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0.83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0.63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0.79</a:t>
                      </a:r>
                    </a:p>
                  </a:txBody>
                  <a:tcPr marL="68580" marR="68580" marT="0" marB="0"/>
                </a:tc>
              </a:tr>
              <a:tr h="24790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 </a:t>
                      </a:r>
                      <a:endParaRPr lang="en-US" sz="14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0.66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0.46</a:t>
                      </a:r>
                      <a:endParaRPr lang="en-US" sz="14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0.54</a:t>
                      </a:r>
                      <a:endParaRPr lang="en-US" sz="14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297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 Comparison: ROC and PR Curves</a:t>
            </a:r>
            <a:endParaRPr lang="en-US" dirty="0"/>
          </a:p>
        </p:txBody>
      </p:sp>
      <p:pic>
        <p:nvPicPr>
          <p:cNvPr id="4" name="Content Placeholder 3" descr="ROC_PR_Curves_Al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301" r="-113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97123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Random Forest: Feature Extraction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 t="-6078" b="-6078"/>
          <a:stretch>
            <a:fillRect/>
          </a:stretch>
        </p:blipFill>
        <p:spPr>
          <a:xfrm>
            <a:off x="5209769" y="2743200"/>
            <a:ext cx="3566160" cy="3593592"/>
          </a:xfrm>
        </p:spPr>
      </p:pic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914400" y="2743200"/>
            <a:ext cx="3566160" cy="3595687"/>
          </a:xfrm>
        </p:spPr>
        <p:txBody>
          <a:bodyPr/>
          <a:lstStyle/>
          <a:p>
            <a:r>
              <a:rPr lang="en-US" dirty="0" smtClean="0"/>
              <a:t>Random Forest models allow for easy feature extraction</a:t>
            </a:r>
          </a:p>
          <a:p>
            <a:r>
              <a:rPr lang="en-US" dirty="0" smtClean="0"/>
              <a:t>Could be used for dimensionality reduction </a:t>
            </a:r>
          </a:p>
          <a:p>
            <a:r>
              <a:rPr lang="en-US" dirty="0" smtClean="0"/>
              <a:t>Confirms initial EDA findings: contract type and payment method important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939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AdaBoost</a:t>
            </a:r>
            <a:r>
              <a:rPr lang="en-US" dirty="0" smtClean="0"/>
              <a:t> provides best overall results</a:t>
            </a:r>
          </a:p>
          <a:p>
            <a:r>
              <a:rPr lang="en-US" dirty="0" smtClean="0"/>
              <a:t>Logistic Regression strong performer for predicting minority class (customers who churn)</a:t>
            </a:r>
          </a:p>
          <a:p>
            <a:r>
              <a:rPr lang="en-US" dirty="0" smtClean="0"/>
              <a:t>Voting Classifier struggled relatively minority </a:t>
            </a:r>
            <a:r>
              <a:rPr lang="en-US" dirty="0" smtClean="0"/>
              <a:t>class</a:t>
            </a:r>
          </a:p>
          <a:p>
            <a:r>
              <a:rPr lang="en-US" dirty="0" smtClean="0"/>
              <a:t>Random Forest useful for feature importance analysis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647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pic>
        <p:nvPicPr>
          <p:cNvPr id="7" name="Content Placeholder 4" descr="CustLTValTenure.png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898" b="-21898"/>
          <a:stretch>
            <a:fillRect/>
          </a:stretch>
        </p:blipFill>
        <p:spPr>
          <a:xfrm>
            <a:off x="4681538" y="2229760"/>
            <a:ext cx="3974564" cy="4006404"/>
          </a:xfrm>
        </p:spPr>
      </p:pic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Lower rates of churn imply longer tenure</a:t>
            </a:r>
          </a:p>
          <a:p>
            <a:r>
              <a:rPr lang="en-US" dirty="0" smtClean="0"/>
              <a:t>Tenure clearly has high positive correlation with customer lifetime value</a:t>
            </a:r>
          </a:p>
          <a:p>
            <a:r>
              <a:rPr lang="en-US" dirty="0" smtClean="0"/>
              <a:t>How best to structure product offerings to increase customer retention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854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models discussed predict classifications on customer churn and associated probabilities</a:t>
            </a:r>
          </a:p>
          <a:p>
            <a:r>
              <a:rPr lang="en-US" dirty="0" smtClean="0"/>
              <a:t>These are just snapshots of data today</a:t>
            </a:r>
          </a:p>
          <a:p>
            <a:r>
              <a:rPr lang="en-US" dirty="0" smtClean="0"/>
              <a:t>More useful to tell telecom client likelihood of churning at all future points in time</a:t>
            </a:r>
          </a:p>
          <a:p>
            <a:pPr lvl="1"/>
            <a:r>
              <a:rPr lang="en-US" dirty="0" smtClean="0"/>
              <a:t>Will review one application: Random Survival Forest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69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Survival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Well equipped to handle censored data</a:t>
            </a:r>
          </a:p>
          <a:p>
            <a:r>
              <a:rPr lang="en-US" dirty="0" smtClean="0"/>
              <a:t>Dataset in this study is right censored</a:t>
            </a:r>
          </a:p>
          <a:p>
            <a:r>
              <a:rPr lang="en-US" dirty="0" smtClean="0"/>
              <a:t>Further extension of random forest model used in survival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45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Survival Forest: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Again use split dataset (70% training, 30% test)</a:t>
            </a:r>
          </a:p>
          <a:p>
            <a:r>
              <a:rPr lang="en-US" dirty="0" smtClean="0"/>
              <a:t>Use same optimized </a:t>
            </a:r>
            <a:r>
              <a:rPr lang="en-US" dirty="0" err="1" smtClean="0"/>
              <a:t>hyperparameter</a:t>
            </a:r>
            <a:r>
              <a:rPr lang="en-US" dirty="0" smtClean="0"/>
              <a:t> values from random forest model</a:t>
            </a:r>
          </a:p>
          <a:p>
            <a:r>
              <a:rPr lang="en-US" dirty="0" smtClean="0"/>
              <a:t>Goal: generate survival curve for customer churn prediction at all points in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235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Random Survival Forest: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Concordance index (C-index): 0.88</a:t>
            </a:r>
          </a:p>
          <a:p>
            <a:pPr lvl="1"/>
            <a:r>
              <a:rPr lang="en-US" dirty="0" smtClean="0"/>
              <a:t>Generalization of ROC AUC score for censored data</a:t>
            </a:r>
          </a:p>
          <a:p>
            <a:pPr lvl="1"/>
            <a:r>
              <a:rPr lang="en-US" dirty="0" smtClean="0"/>
              <a:t>Best score of 1, random predictions score 0.5</a:t>
            </a:r>
          </a:p>
          <a:p>
            <a:r>
              <a:rPr lang="en-US" dirty="0" smtClean="0"/>
              <a:t>Integrated Brier score: 0.08</a:t>
            </a:r>
          </a:p>
          <a:p>
            <a:pPr lvl="1"/>
            <a:r>
              <a:rPr lang="en-US" dirty="0" smtClean="0"/>
              <a:t>Best score of 0, random predictions score 0.25</a:t>
            </a:r>
            <a:endParaRPr lang="en-US" dirty="0"/>
          </a:p>
        </p:txBody>
      </p:sp>
      <p:pic>
        <p:nvPicPr>
          <p:cNvPr id="5" name="Content Placeholder 4" descr="RSFPredActualSurvCurve.png"/>
          <p:cNvPicPr>
            <a:picLocks noGrp="1" noChangeAspect="1"/>
          </p:cNvPicPr>
          <p:nvPr>
            <p:ph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084" b="-13524"/>
          <a:stretch/>
        </p:blipFill>
        <p:spPr>
          <a:xfrm>
            <a:off x="4681538" y="2512070"/>
            <a:ext cx="3796404" cy="3826817"/>
          </a:xfrm>
        </p:spPr>
      </p:pic>
    </p:spTree>
    <p:extLst>
      <p:ext uri="{BB962C8B-B14F-4D97-AF65-F5344CB8AC3E}">
        <p14:creationId xmlns:p14="http://schemas.microsoft.com/office/powerpoint/2010/main" val="3233157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Random Survival Forest: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is visually quite accurate at predicting survival curve</a:t>
            </a:r>
          </a:p>
          <a:p>
            <a:r>
              <a:rPr lang="en-US" dirty="0" smtClean="0"/>
              <a:t>C-index of 0.88 and IBS of 0.08 support this finding</a:t>
            </a:r>
          </a:p>
          <a:p>
            <a:r>
              <a:rPr lang="en-US" dirty="0" smtClean="0"/>
              <a:t>Useful in real-world applications for client</a:t>
            </a:r>
          </a:p>
          <a:p>
            <a:pPr lvl="1"/>
            <a:r>
              <a:rPr lang="en-US" dirty="0" smtClean="0"/>
              <a:t>Ex: Customer has this churn profile, what is their probability of churning today and what does their survival curve look like? </a:t>
            </a:r>
          </a:p>
          <a:p>
            <a:pPr lvl="1"/>
            <a:r>
              <a:rPr lang="en-US" dirty="0" smtClean="0"/>
              <a:t>Target marketing dollars accordingly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2569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</a:p>
          <a:p>
            <a:r>
              <a:rPr lang="en-US" dirty="0" smtClean="0"/>
              <a:t>More models to compare with RSF (i.e. CSF, Extra Survival Trees)</a:t>
            </a:r>
          </a:p>
          <a:p>
            <a:r>
              <a:rPr lang="en-US" dirty="0" smtClean="0"/>
              <a:t>Deal with slight class imbalance: </a:t>
            </a:r>
            <a:r>
              <a:rPr lang="en-US" dirty="0" err="1" smtClean="0"/>
              <a:t>upsampling</a:t>
            </a:r>
            <a:r>
              <a:rPr lang="en-US" dirty="0" smtClean="0"/>
              <a:t>, </a:t>
            </a:r>
            <a:r>
              <a:rPr lang="en-US" dirty="0" err="1" smtClean="0"/>
              <a:t>downsampling</a:t>
            </a:r>
            <a:r>
              <a:rPr lang="en-US" dirty="0" smtClean="0"/>
              <a:t>, SMOTE</a:t>
            </a:r>
          </a:p>
          <a:p>
            <a:r>
              <a:rPr lang="en-US" dirty="0" smtClean="0"/>
              <a:t>Collaborate with telecom partner to score models set to optimize on client request (right now set to accuracy)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433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AdaBoost</a:t>
            </a:r>
            <a:r>
              <a:rPr lang="en-US" dirty="0" smtClean="0"/>
              <a:t> model most likely used in practice</a:t>
            </a:r>
          </a:p>
          <a:p>
            <a:r>
              <a:rPr lang="en-US" dirty="0" smtClean="0"/>
              <a:t>Could develop risk ranking system for clients</a:t>
            </a:r>
          </a:p>
          <a:p>
            <a:r>
              <a:rPr lang="en-US" dirty="0" smtClean="0"/>
              <a:t>Coordinate with marketing department to target clients with higher risk of churning</a:t>
            </a:r>
          </a:p>
          <a:p>
            <a:r>
              <a:rPr lang="en-US" dirty="0" smtClean="0"/>
              <a:t>Prioritize based on churn risk today</a:t>
            </a:r>
          </a:p>
          <a:p>
            <a:r>
              <a:rPr lang="en-US" dirty="0" smtClean="0"/>
              <a:t>Create retention pipeline utilizing survival curve for future efforts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4729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/>
              <a:t>Matthew Wladyka, M.S. Mathematical Finance</a:t>
            </a:r>
          </a:p>
          <a:p>
            <a:pPr marL="45720" indent="0">
              <a:buNone/>
            </a:pPr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matt.wladyka@gmail.com</a:t>
            </a: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LinkedIn: </a:t>
            </a:r>
            <a:r>
              <a:rPr lang="en-US" dirty="0">
                <a:hlinkClick r:id="rId3"/>
              </a:rPr>
              <a:t>https://www.linkedin.com/in/matt-wladyka-0364691a/</a:t>
            </a:r>
            <a:endParaRPr lang="en-US" dirty="0"/>
          </a:p>
          <a:p>
            <a:pPr marL="45720" indent="0">
              <a:buNone/>
            </a:pPr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u="sng" dirty="0">
                <a:hlinkClick r:id="rId4"/>
              </a:rPr>
              <a:t>https://github.com/</a:t>
            </a:r>
            <a:r>
              <a:rPr lang="en-US" u="sng" dirty="0" smtClean="0">
                <a:hlinkClick r:id="rId4"/>
              </a:rPr>
              <a:t>wladykam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209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Telecom Providers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Any business trying to retain customers!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Can Benefit? 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 l="6114" r="6114"/>
          <a:stretch>
            <a:fillRect/>
          </a:stretch>
        </p:blipFill>
        <p:spPr>
          <a:xfrm>
            <a:off x="914400" y="3383280"/>
            <a:ext cx="1401364" cy="1160617"/>
          </a:xfrm>
        </p:spPr>
      </p:pic>
      <p:pic>
        <p:nvPicPr>
          <p:cNvPr id="16" name="Content Placeholder 15" descr="download.png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0" r="4780"/>
          <a:stretch>
            <a:fillRect/>
          </a:stretch>
        </p:blipFill>
        <p:spPr>
          <a:xfrm>
            <a:off x="6349675" y="3383280"/>
            <a:ext cx="1494042" cy="1160617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5831" y="3383280"/>
            <a:ext cx="1494041" cy="116061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4728032"/>
            <a:ext cx="1401364" cy="1160617"/>
          </a:xfrm>
          <a:prstGeom prst="rect">
            <a:avLst/>
          </a:prstGeom>
        </p:spPr>
      </p:pic>
      <p:pic>
        <p:nvPicPr>
          <p:cNvPr id="15" name="Picture 14" descr="download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830" y="4728031"/>
            <a:ext cx="1494042" cy="1160617"/>
          </a:xfrm>
          <a:prstGeom prst="rect">
            <a:avLst/>
          </a:prstGeom>
        </p:spPr>
      </p:pic>
      <p:pic>
        <p:nvPicPr>
          <p:cNvPr id="17" name="Picture 16" descr="download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230" y="3383280"/>
            <a:ext cx="1494042" cy="1160617"/>
          </a:xfrm>
          <a:prstGeom prst="rect">
            <a:avLst/>
          </a:prstGeom>
        </p:spPr>
      </p:pic>
      <p:pic>
        <p:nvPicPr>
          <p:cNvPr id="18" name="Picture 17" descr="download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230" y="4728031"/>
            <a:ext cx="1494042" cy="1160617"/>
          </a:xfrm>
          <a:prstGeom prst="rect">
            <a:avLst/>
          </a:prstGeom>
        </p:spPr>
      </p:pic>
      <p:pic>
        <p:nvPicPr>
          <p:cNvPr id="19" name="Picture 18" descr="download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949" y="4728031"/>
            <a:ext cx="1484768" cy="116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33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Overview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7,043 rows of unique customer data</a:t>
            </a:r>
          </a:p>
          <a:p>
            <a:r>
              <a:rPr lang="en-US" dirty="0" smtClean="0"/>
              <a:t>20 unique columns (3 numerical, 17 categorical)</a:t>
            </a:r>
          </a:p>
          <a:p>
            <a:r>
              <a:rPr lang="en-US" dirty="0" smtClean="0"/>
              <a:t>Prediction variable of interest: Churn</a:t>
            </a:r>
          </a:p>
          <a:p>
            <a:pPr lvl="1"/>
            <a:r>
              <a:rPr lang="en-US" dirty="0" smtClean="0"/>
              <a:t>Want to predict which customers are most likely to </a:t>
            </a:r>
            <a:r>
              <a:rPr lang="en-US" dirty="0" smtClean="0"/>
              <a:t>leave</a:t>
            </a:r>
          </a:p>
          <a:p>
            <a:r>
              <a:rPr lang="en-US" dirty="0" smtClean="0"/>
              <a:t>Right censored data (tenure no longer recorded after 72 months)</a:t>
            </a:r>
            <a:endParaRPr lang="en-US" dirty="0" smtClean="0"/>
          </a:p>
          <a:p>
            <a:r>
              <a:rPr lang="en-US" dirty="0" smtClean="0"/>
              <a:t>Source: </a:t>
            </a:r>
            <a:r>
              <a:rPr lang="en-US" dirty="0" err="1" smtClean="0"/>
              <a:t>Kaggle</a:t>
            </a:r>
            <a:r>
              <a:rPr lang="en-US" dirty="0" smtClean="0"/>
              <a:t> Dataset</a:t>
            </a:r>
          </a:p>
          <a:p>
            <a:pPr lvl="1"/>
            <a:r>
              <a:rPr lang="en-US" dirty="0">
                <a:hlinkClick r:id="rId2"/>
              </a:rPr>
              <a:t>https://www.kaggle.com/blastchar/telco-customer-</a:t>
            </a:r>
            <a:r>
              <a:rPr lang="en-US" dirty="0" smtClean="0">
                <a:hlinkClick r:id="rId2"/>
              </a:rPr>
              <a:t>churn</a:t>
            </a: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3260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Wrangling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type conversions (categorical, </a:t>
            </a:r>
            <a:r>
              <a:rPr lang="en-US" dirty="0" err="1" smtClean="0"/>
              <a:t>int</a:t>
            </a:r>
            <a:r>
              <a:rPr lang="en-US" dirty="0" smtClean="0"/>
              <a:t>, float)</a:t>
            </a:r>
          </a:p>
          <a:p>
            <a:r>
              <a:rPr lang="en-US" dirty="0" smtClean="0"/>
              <a:t>Address missing values</a:t>
            </a:r>
          </a:p>
          <a:p>
            <a:pPr lvl="1"/>
            <a:r>
              <a:rPr lang="en-US" dirty="0" smtClean="0"/>
              <a:t>Convert blank entries in CSV file to </a:t>
            </a:r>
            <a:r>
              <a:rPr lang="en-US" dirty="0" err="1" smtClean="0"/>
              <a:t>NaN</a:t>
            </a:r>
            <a:endParaRPr lang="en-US" dirty="0" smtClean="0"/>
          </a:p>
          <a:p>
            <a:pPr lvl="1"/>
            <a:r>
              <a:rPr lang="en-US" dirty="0" smtClean="0"/>
              <a:t>Only 11 rows with </a:t>
            </a:r>
            <a:r>
              <a:rPr lang="en-US" dirty="0" err="1" smtClean="0"/>
              <a:t>NaN</a:t>
            </a:r>
            <a:r>
              <a:rPr lang="en-US" dirty="0" smtClean="0"/>
              <a:t> values, removed these data points</a:t>
            </a:r>
          </a:p>
          <a:p>
            <a:r>
              <a:rPr lang="en-US" dirty="0" smtClean="0"/>
              <a:t>Remove Customer ID column, useless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232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Preferred Contract: Month-to-Month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Preferred Payment:</a:t>
            </a:r>
          </a:p>
          <a:p>
            <a:r>
              <a:rPr lang="en-US" dirty="0" smtClean="0"/>
              <a:t>Electronic Check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Exploratory Data Analysis (EDA)</a:t>
            </a:r>
            <a:endParaRPr lang="en-US" dirty="0"/>
          </a:p>
        </p:txBody>
      </p:sp>
      <p:pic>
        <p:nvPicPr>
          <p:cNvPr id="8" name="Content Placeholder 7" descr="download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67" r="-3967"/>
          <a:stretch>
            <a:fillRect/>
          </a:stretch>
        </p:blipFill>
        <p:spPr>
          <a:xfrm>
            <a:off x="914400" y="3382963"/>
            <a:ext cx="3565525" cy="2954337"/>
          </a:xfrm>
        </p:spPr>
      </p:pic>
      <p:pic>
        <p:nvPicPr>
          <p:cNvPr id="9" name="Content Placeholder 8" descr="download.png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218" r="-10218"/>
          <a:stretch>
            <a:fillRect/>
          </a:stretch>
        </p:blipFill>
        <p:spPr>
          <a:xfrm>
            <a:off x="4597686" y="3383280"/>
            <a:ext cx="3750269" cy="2953512"/>
          </a:xfrm>
        </p:spPr>
      </p:pic>
    </p:spTree>
    <p:extLst>
      <p:ext uri="{BB962C8B-B14F-4D97-AF65-F5344CB8AC3E}">
        <p14:creationId xmlns:p14="http://schemas.microsoft.com/office/powerpoint/2010/main" val="3782881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Highest Contract Type Churn: Month-to-Month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Highest Payment Method Churn: Electronic Check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</a:t>
            </a:r>
            <a:endParaRPr lang="en-US" dirty="0"/>
          </a:p>
        </p:txBody>
      </p:sp>
      <p:pic>
        <p:nvPicPr>
          <p:cNvPr id="7" name="Content Placeholder 6" descr="download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821" b="-3821"/>
          <a:stretch>
            <a:fillRect/>
          </a:stretch>
        </p:blipFill>
        <p:spPr/>
      </p:pic>
      <p:pic>
        <p:nvPicPr>
          <p:cNvPr id="8" name="Content Placeholder 7" descr="download.png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08" r="-260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65737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Month-to-Month: Survival Worse Across all Times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Electronic Payment: Survival Worse Over Time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</a:t>
            </a:r>
            <a:endParaRPr lang="en-US" dirty="0"/>
          </a:p>
        </p:txBody>
      </p:sp>
      <p:pic>
        <p:nvPicPr>
          <p:cNvPr id="15" name="Content Placeholder 14" descr="download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588" b="-7588"/>
          <a:stretch>
            <a:fillRect/>
          </a:stretch>
        </p:blipFill>
        <p:spPr/>
      </p:pic>
      <p:pic>
        <p:nvPicPr>
          <p:cNvPr id="16" name="Content Placeholder 15" descr="download.png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588" b="-758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31448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 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Contract type with highest percentage of users: month-to-month</a:t>
            </a:r>
          </a:p>
          <a:p>
            <a:r>
              <a:rPr lang="en-US" dirty="0" smtClean="0"/>
              <a:t>Most used payment method: electronic check</a:t>
            </a:r>
          </a:p>
          <a:p>
            <a:r>
              <a:rPr lang="en-US" dirty="0" smtClean="0"/>
              <a:t>Thoughts for deterring customers from these methods:</a:t>
            </a:r>
          </a:p>
          <a:p>
            <a:pPr lvl="1"/>
            <a:r>
              <a:rPr lang="en-US" dirty="0" smtClean="0"/>
              <a:t>Incentivize towards other plans/methods </a:t>
            </a:r>
          </a:p>
          <a:p>
            <a:pPr lvl="2"/>
            <a:r>
              <a:rPr lang="en-US" dirty="0" smtClean="0"/>
              <a:t>Example: Show upcharge for electronic check or discount for other payment methods</a:t>
            </a:r>
          </a:p>
          <a:p>
            <a:pPr lvl="1"/>
            <a:r>
              <a:rPr lang="en-US" dirty="0" smtClean="0"/>
              <a:t>Remove options: no choice for electronic check and potentially get rid of month-to-month option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157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6003</TotalTime>
  <Words>1047</Words>
  <Application>Microsoft Macintosh PowerPoint</Application>
  <PresentationFormat>On-screen Show (4:3)</PresentationFormat>
  <Paragraphs>235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Perspective</vt:lpstr>
      <vt:lpstr>Predicting Telecom Industry Customer Churn</vt:lpstr>
      <vt:lpstr>Motivation</vt:lpstr>
      <vt:lpstr>Who Can Benefit? </vt:lpstr>
      <vt:lpstr>Data Overview</vt:lpstr>
      <vt:lpstr>Data Wrangling</vt:lpstr>
      <vt:lpstr>Exploratory Data Analysis (EDA)</vt:lpstr>
      <vt:lpstr>EDA</vt:lpstr>
      <vt:lpstr>EDA</vt:lpstr>
      <vt:lpstr>EDA Takeaways</vt:lpstr>
      <vt:lpstr>EDA Takeaways</vt:lpstr>
      <vt:lpstr>Machine Learning: Modeling Overview</vt:lpstr>
      <vt:lpstr>Data Pre-Processing</vt:lpstr>
      <vt:lpstr>Modeling Pipeline</vt:lpstr>
      <vt:lpstr>Model Selection</vt:lpstr>
      <vt:lpstr>Metrics for Comparison</vt:lpstr>
      <vt:lpstr>Model Comparison</vt:lpstr>
      <vt:lpstr>Model Comparison: ROC and PR Curves</vt:lpstr>
      <vt:lpstr>Random Forest: Feature Extraction</vt:lpstr>
      <vt:lpstr>Model Conclusions</vt:lpstr>
      <vt:lpstr>Modeling Applications</vt:lpstr>
      <vt:lpstr>Random Survival Forest</vt:lpstr>
      <vt:lpstr>Random Survival Forest: Setup</vt:lpstr>
      <vt:lpstr>Random Survival Forest: Results</vt:lpstr>
      <vt:lpstr>Random Survival Forest: Conclusion</vt:lpstr>
      <vt:lpstr>Future Work</vt:lpstr>
      <vt:lpstr>Conclusions</vt:lpstr>
      <vt:lpstr>Contact Information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Telecom Industry Customer Churn</dc:title>
  <dc:creator>Wladyka</dc:creator>
  <cp:lastModifiedBy>Wladyka</cp:lastModifiedBy>
  <cp:revision>56</cp:revision>
  <dcterms:created xsi:type="dcterms:W3CDTF">2020-04-22T14:24:54Z</dcterms:created>
  <dcterms:modified xsi:type="dcterms:W3CDTF">2020-04-30T21:20:20Z</dcterms:modified>
</cp:coreProperties>
</file>