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1"/>
  </p:notesMasterIdLst>
  <p:sldIdLst>
    <p:sldId id="256" r:id="rId2"/>
    <p:sldId id="428" r:id="rId3"/>
    <p:sldId id="257" r:id="rId4"/>
    <p:sldId id="402" r:id="rId5"/>
    <p:sldId id="403" r:id="rId6"/>
    <p:sldId id="404" r:id="rId7"/>
    <p:sldId id="405" r:id="rId8"/>
    <p:sldId id="406" r:id="rId9"/>
    <p:sldId id="417" r:id="rId10"/>
    <p:sldId id="258" r:id="rId11"/>
    <p:sldId id="259" r:id="rId12"/>
    <p:sldId id="419" r:id="rId13"/>
    <p:sldId id="418" r:id="rId14"/>
    <p:sldId id="421" r:id="rId15"/>
    <p:sldId id="423" r:id="rId16"/>
    <p:sldId id="425" r:id="rId17"/>
    <p:sldId id="426" r:id="rId18"/>
    <p:sldId id="429" r:id="rId19"/>
    <p:sldId id="427" r:id="rId20"/>
    <p:sldId id="455" r:id="rId21"/>
    <p:sldId id="442" r:id="rId22"/>
    <p:sldId id="452" r:id="rId23"/>
    <p:sldId id="460" r:id="rId24"/>
    <p:sldId id="462" r:id="rId25"/>
    <p:sldId id="458" r:id="rId26"/>
    <p:sldId id="459" r:id="rId27"/>
    <p:sldId id="457" r:id="rId28"/>
    <p:sldId id="461" r:id="rId29"/>
    <p:sldId id="444" r:id="rId30"/>
    <p:sldId id="445" r:id="rId31"/>
    <p:sldId id="446" r:id="rId32"/>
    <p:sldId id="430" r:id="rId33"/>
    <p:sldId id="407" r:id="rId34"/>
    <p:sldId id="408" r:id="rId35"/>
    <p:sldId id="409" r:id="rId36"/>
    <p:sldId id="410" r:id="rId37"/>
    <p:sldId id="411" r:id="rId38"/>
    <p:sldId id="269" r:id="rId39"/>
    <p:sldId id="268" r:id="rId40"/>
    <p:sldId id="413" r:id="rId41"/>
    <p:sldId id="447" r:id="rId42"/>
    <p:sldId id="448" r:id="rId43"/>
    <p:sldId id="449" r:id="rId44"/>
    <p:sldId id="454" r:id="rId45"/>
    <p:sldId id="450" r:id="rId46"/>
    <p:sldId id="270" r:id="rId47"/>
    <p:sldId id="434" r:id="rId48"/>
    <p:sldId id="414" r:id="rId49"/>
    <p:sldId id="260" r:id="rId50"/>
    <p:sldId id="415" r:id="rId51"/>
    <p:sldId id="416" r:id="rId52"/>
    <p:sldId id="436" r:id="rId53"/>
    <p:sldId id="438" r:id="rId54"/>
    <p:sldId id="439" r:id="rId55"/>
    <p:sldId id="443" r:id="rId56"/>
    <p:sldId id="271" r:id="rId57"/>
    <p:sldId id="272" r:id="rId58"/>
    <p:sldId id="440" r:id="rId59"/>
    <p:sldId id="274" r:id="rId60"/>
    <p:sldId id="441" r:id="rId61"/>
    <p:sldId id="279" r:id="rId62"/>
    <p:sldId id="282" r:id="rId63"/>
    <p:sldId id="293" r:id="rId64"/>
    <p:sldId id="294" r:id="rId65"/>
    <p:sldId id="295" r:id="rId66"/>
    <p:sldId id="287" r:id="rId67"/>
    <p:sldId id="296" r:id="rId68"/>
    <p:sldId id="297" r:id="rId69"/>
    <p:sldId id="298" r:id="rId70"/>
    <p:sldId id="463" r:id="rId71"/>
    <p:sldId id="303" r:id="rId72"/>
    <p:sldId id="299" r:id="rId73"/>
    <p:sldId id="300" r:id="rId74"/>
    <p:sldId id="302" r:id="rId75"/>
    <p:sldId id="464" r:id="rId76"/>
    <p:sldId id="465" r:id="rId77"/>
    <p:sldId id="304" r:id="rId78"/>
    <p:sldId id="305" r:id="rId79"/>
    <p:sldId id="301" r:id="rId80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0D3-F5DC-49FF-A219-AA93673E7B3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317A3-8968-4B0E-A61E-21B4AFBD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9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317A3-8968-4B0E-A61E-21B4AFBD0F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4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9216" y="2490788"/>
            <a:ext cx="8449336" cy="939800"/>
          </a:xfrm>
        </p:spPr>
        <p:txBody>
          <a:bodyPr/>
          <a:lstStyle>
            <a:lvl1pPr>
              <a:defRPr sz="4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37AF94F-AD06-4697-A074-2314302A265C}" type="datetime1">
              <a:rPr lang="zh-CN" altLang="en-US" smtClean="0"/>
              <a:t>2019/4/26</a:t>
            </a:fld>
            <a:endParaRPr lang="en-US" altLang="zh-CN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912284" y="1844675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12285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程序设计语言（一）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D68275-FB98-4AF3-BFD8-BD669295B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3754846"/>
            <a:ext cx="5276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B58F0C-48CE-46E7-AAFA-2C814B95F44A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2BEE6-27F5-4707-951E-E94718B78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6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11B07-5268-4A9E-B8B8-ACF135030630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E4838-1D78-4401-94EA-D6F3181B7A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09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67DDA1-8EF6-48E8-ACEB-7B6C6FD4A9B2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632E8-82DA-4D24-8EB3-4495BB085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76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0FC16-A996-4812-AB62-6E1581C7AEBF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C019F-EE32-4A6F-91D7-1B31B75555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4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9216" y="2490788"/>
            <a:ext cx="8449336" cy="939800"/>
          </a:xfrm>
        </p:spPr>
        <p:txBody>
          <a:bodyPr/>
          <a:lstStyle>
            <a:lvl1pPr>
              <a:defRPr sz="4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009" y="4095156"/>
            <a:ext cx="7680655" cy="178211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dirty="0"/>
              <a:t>姓名 单位与部门</a:t>
            </a:r>
          </a:p>
          <a:p>
            <a:pPr lvl="0"/>
            <a:r>
              <a:rPr lang="zh-CN" altLang="en-US" noProof="0" dirty="0"/>
              <a:t>邮箱</a:t>
            </a:r>
            <a:endParaRPr lang="en-US" altLang="zh-CN" noProof="0" dirty="0"/>
          </a:p>
          <a:p>
            <a:pPr lvl="0"/>
            <a:fld id="{6C40B87A-88C1-4508-9DA4-E8CBD3BEE188}" type="datetime1">
              <a:rPr lang="zh-CN" altLang="en-US" noProof="0" smtClean="0"/>
              <a:t>2017/8/25</a:t>
            </a:fld>
            <a:endParaRPr lang="en-US" altLang="zh-CN" noProof="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6C5BDEC-FF4B-4DE2-96ED-B77D9FCD3A2E}" type="datetime1">
              <a:rPr lang="zh-CN" altLang="en-US" smtClean="0"/>
              <a:t>2019/4/26</a:t>
            </a:fld>
            <a:endParaRPr lang="en-US" altLang="zh-CN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912284" y="1844675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15369" name="Picture 9" descr="python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1125539"/>
            <a:ext cx="2783417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5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6AA6B-51D0-4508-BF0C-1C5E473C4B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1AA2-B345-4908-B9D8-2CF87FD23505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7A28-E063-4957-84E5-9A2BAFEED1D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3" descr="MP900433169[1]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3141664"/>
            <a:ext cx="6091767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133567" y="177281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0099"/>
                </a:solidFill>
                <a:ea typeface="华文中宋" panose="02010600040101010101" pitchFamily="2" charset="-122"/>
              </a:rPr>
              <a:t>美好课堂，携手共建！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372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F5702-9C42-4DA4-BBEE-71F87EB67D44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80F86-65E5-4E82-83E8-BD4492FBCE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32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4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4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61BD4-E876-4526-B070-E4935C93C3B6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DD6A5-92CF-45FF-88C0-62C512EF5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9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7E63A6-12A7-43C0-9C60-4423FE6772F4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1A705-9A87-40D9-8585-F8F2653498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4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E1112-FF5F-4577-A744-B6B67D5B084B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3A100-B4E9-43DB-8D48-3D41510D71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5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BB49B1-458E-403E-8027-CCB9CB6D86BB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BB829-CC45-4FC3-9232-AAB10ADAD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0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188914"/>
            <a:ext cx="106680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3"/>
            <a:ext cx="10668000" cy="521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812800" y="908050"/>
            <a:ext cx="10610851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1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85E43747-00D3-4709-B2C3-ACBB5DF1A894}" type="datetime1">
              <a:rPr lang="zh-CN" altLang="en-US" smtClean="0"/>
              <a:t>2019/4/26</a:t>
            </a:fld>
            <a:endParaRPr lang="en-US" altLang="zh-CN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84167" y="6381750"/>
            <a:ext cx="2641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777A28-E063-4957-84E5-9A2BAFEED1D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4350" name="Picture 14" descr="pytho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1" y="188914"/>
            <a:ext cx="2679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6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34D9-A741-4F15-B6AB-298760AB9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循环结构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73320B-C3BD-4EB4-88E3-2104DE87EAF6}"/>
              </a:ext>
            </a:extLst>
          </p:cNvPr>
          <p:cNvSpPr txBox="1"/>
          <p:nvPr/>
        </p:nvSpPr>
        <p:spPr>
          <a:xfrm>
            <a:off x="1974147" y="39274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吴兰岸</a:t>
            </a:r>
          </a:p>
        </p:txBody>
      </p:sp>
    </p:spTree>
    <p:extLst>
      <p:ext uri="{BB962C8B-B14F-4D97-AF65-F5344CB8AC3E}">
        <p14:creationId xmlns:p14="http://schemas.microsoft.com/office/powerpoint/2010/main" val="155240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E08B-CFD9-426E-85F2-C08BA1C2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4.2.1 </a:t>
            </a:r>
            <a:r>
              <a:rPr lang="zh-CN" altLang="en-US" dirty="0"/>
              <a:t>不确定循环次数：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59621-C7F0-4443-B785-F85E4FFD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循环控制条件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循环体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A38E9-E34E-4424-9E5A-E2555B5E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F4F592-6898-4068-A886-2D3E979E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20525" y="1325651"/>
            <a:ext cx="3672590" cy="839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控制变量的初值</a:t>
            </a:r>
          </a:p>
        </p:txBody>
      </p:sp>
      <p:sp>
        <p:nvSpPr>
          <p:cNvPr id="7" name="菱形 6"/>
          <p:cNvSpPr/>
          <p:nvPr/>
        </p:nvSpPr>
        <p:spPr>
          <a:xfrm>
            <a:off x="6685613" y="2760482"/>
            <a:ext cx="3672590" cy="118193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控制变量满足某个条件</a:t>
            </a:r>
          </a:p>
        </p:txBody>
      </p:sp>
      <p:sp>
        <p:nvSpPr>
          <p:cNvPr id="8" name="矩形 7"/>
          <p:cNvSpPr/>
          <p:nvPr/>
        </p:nvSpPr>
        <p:spPr>
          <a:xfrm>
            <a:off x="7331787" y="4147943"/>
            <a:ext cx="2773180" cy="6641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</a:p>
        </p:txBody>
      </p:sp>
      <p:sp>
        <p:nvSpPr>
          <p:cNvPr id="9" name="矩形 8"/>
          <p:cNvSpPr/>
          <p:nvPr/>
        </p:nvSpPr>
        <p:spPr>
          <a:xfrm>
            <a:off x="7473396" y="5394036"/>
            <a:ext cx="2773180" cy="73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控制变量增或减值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520165" y="2165100"/>
            <a:ext cx="0" cy="47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00755" y="3351448"/>
            <a:ext cx="941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11351109" y="3351448"/>
            <a:ext cx="0" cy="3370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6659416" y="5762052"/>
            <a:ext cx="869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H="1" flipV="1">
            <a:off x="6675028" y="3351448"/>
            <a:ext cx="2" cy="241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>
            <a:off x="8530128" y="3534662"/>
            <a:ext cx="0" cy="590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207ED2-1E25-4FB5-A425-9013D948AD7B}"/>
              </a:ext>
            </a:extLst>
          </p:cNvPr>
          <p:cNvCxnSpPr>
            <a:cxnSpLocks/>
          </p:cNvCxnSpPr>
          <p:nvPr/>
        </p:nvCxnSpPr>
        <p:spPr>
          <a:xfrm>
            <a:off x="8548947" y="4647644"/>
            <a:ext cx="0" cy="590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6219-3AB9-432E-A238-FE09916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确定次数循环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8CDEA-5217-42EF-9C63-3DEA282D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3"/>
            <a:ext cx="10668000" cy="17560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 &lt;</a:t>
            </a:r>
            <a:r>
              <a:rPr lang="zh-CN" altLang="en-US" dirty="0"/>
              <a:t>循环变量</a:t>
            </a:r>
            <a:r>
              <a:rPr lang="en-US" altLang="zh-CN" dirty="0"/>
              <a:t>&gt; in &lt;</a:t>
            </a:r>
            <a:r>
              <a:rPr lang="zh-CN" altLang="en-US" dirty="0"/>
              <a:t>遍历结构</a:t>
            </a:r>
            <a:r>
              <a:rPr lang="en-US" altLang="zh-CN" dirty="0"/>
              <a:t>&gt;:</a:t>
            </a:r>
          </a:p>
          <a:p>
            <a:pPr marL="0" indent="0">
              <a:buNone/>
            </a:pPr>
            <a:r>
              <a:rPr lang="en-US" altLang="zh-CN" dirty="0"/>
              <a:t>          &lt;</a:t>
            </a:r>
            <a:r>
              <a:rPr lang="zh-CN" altLang="en-US" dirty="0"/>
              <a:t>语句块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8FA10-44FD-4A6E-A3C1-51FBBB2F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29D5E7-DB57-44E2-9D4E-C73A0FA9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57376" y="3527180"/>
            <a:ext cx="10402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遍历结构包括以下可迭代对象：</a:t>
            </a:r>
            <a:r>
              <a:rPr lang="en-US" altLang="zh-CN" sz="2800" dirty="0"/>
              <a:t>range(100)</a:t>
            </a:r>
            <a:r>
              <a:rPr lang="zh-CN" altLang="en-US" sz="2800" dirty="0"/>
              <a:t>、字符串</a:t>
            </a:r>
            <a:r>
              <a:rPr lang="en-US" altLang="zh-CN" sz="2800" dirty="0" err="1"/>
              <a:t>str</a:t>
            </a:r>
            <a:r>
              <a:rPr lang="zh-CN" altLang="en-US" sz="2800" dirty="0"/>
              <a:t>、文件、组合数据类型（列表</a:t>
            </a:r>
            <a:r>
              <a:rPr lang="en-US" altLang="zh-CN" sz="2800" dirty="0"/>
              <a:t>list</a:t>
            </a:r>
            <a:r>
              <a:rPr lang="zh-CN" altLang="en-US" sz="2800" dirty="0"/>
              <a:t>、字典、集合、元组）、迭代器与生成器</a:t>
            </a:r>
          </a:p>
        </p:txBody>
      </p:sp>
    </p:spTree>
    <p:extLst>
      <p:ext uri="{BB962C8B-B14F-4D97-AF65-F5344CB8AC3E}">
        <p14:creationId xmlns:p14="http://schemas.microsoft.com/office/powerpoint/2010/main" val="81533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循环结构辅助语句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40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保留字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跳出最内层循环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结束当次循环，跳出本次循环中尚未执行的语句。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42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255B8-BFFD-4794-A95D-3AC19A50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22FC-F949-4B34-B528-8B574DEA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语句用于提前终止整个循环体的执行。在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的循环嵌套中，</a:t>
            </a:r>
            <a:r>
              <a:rPr lang="en-US" altLang="zh-CN" dirty="0"/>
              <a:t>break</a:t>
            </a:r>
            <a:r>
              <a:rPr lang="zh-CN" altLang="en-US" dirty="0"/>
              <a:t>语句将停止执行最深层的循环，并开始执行下一行代码。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08177-7AA8-453F-B88B-901D36A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A29F4A-D60F-4B39-9CAD-611A2BB7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28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255B8-BFFD-4794-A95D-3AC19A50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22FC-F949-4B34-B528-8B574DEA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语句用于提前</a:t>
            </a:r>
            <a:r>
              <a:rPr lang="zh-CN" altLang="en-US" dirty="0">
                <a:solidFill>
                  <a:srgbClr val="FF0000"/>
                </a:solidFill>
              </a:rPr>
              <a:t>终止本次循环体的执行</a:t>
            </a:r>
            <a:r>
              <a:rPr lang="zh-CN" altLang="en-US" dirty="0"/>
              <a:t>，即跳过当前这次循环中</a:t>
            </a:r>
            <a:r>
              <a:rPr lang="en-US" altLang="zh-CN" dirty="0"/>
              <a:t>continue</a:t>
            </a:r>
            <a:r>
              <a:rPr lang="zh-CN" altLang="en-US" dirty="0"/>
              <a:t>语句后的尚未执行的语句，接着进行下一次循环条件的判断。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08177-7AA8-453F-B88B-901D36A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A29F4A-D60F-4B39-9CAD-611A2BB7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53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255B8-BFFD-4794-A95D-3AC19A50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else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22FC-F949-4B34-B528-8B574DEA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while</a:t>
            </a:r>
            <a:r>
              <a:rPr lang="zh-CN" altLang="en-US" dirty="0"/>
              <a:t>结构中存在可选部分的</a:t>
            </a:r>
            <a:r>
              <a:rPr lang="en-US" altLang="zh-CN" dirty="0"/>
              <a:t>else</a:t>
            </a:r>
            <a:r>
              <a:rPr lang="zh-CN" altLang="en-US" dirty="0"/>
              <a:t>，其循环结束后，会执行</a:t>
            </a:r>
            <a:r>
              <a:rPr lang="en-US" altLang="zh-CN" dirty="0"/>
              <a:t>else</a:t>
            </a:r>
            <a:r>
              <a:rPr lang="zh-CN" altLang="en-US" dirty="0"/>
              <a:t>语句块（不管</a:t>
            </a:r>
            <a:r>
              <a:rPr lang="en-US" altLang="zh-CN" dirty="0"/>
              <a:t>while</a:t>
            </a:r>
            <a:r>
              <a:rPr lang="zh-CN" altLang="en-US" dirty="0"/>
              <a:t>里面是否执行），当</a:t>
            </a:r>
            <a:r>
              <a:rPr lang="en-US" altLang="zh-CN" dirty="0"/>
              <a:t>break</a:t>
            </a:r>
            <a:r>
              <a:rPr lang="zh-CN" altLang="en-US" dirty="0"/>
              <a:t>语句和</a:t>
            </a:r>
            <a:r>
              <a:rPr lang="en-US" altLang="zh-CN" dirty="0"/>
              <a:t>else</a:t>
            </a:r>
            <a:r>
              <a:rPr lang="zh-CN" altLang="en-US" dirty="0"/>
              <a:t>语句结合，</a:t>
            </a:r>
            <a:r>
              <a:rPr lang="en-US" altLang="zh-CN" dirty="0"/>
              <a:t>while</a:t>
            </a:r>
            <a:r>
              <a:rPr lang="zh-CN" altLang="en-US" dirty="0"/>
              <a:t>循环因为</a:t>
            </a:r>
            <a:r>
              <a:rPr lang="en-US" altLang="zh-CN" dirty="0"/>
              <a:t>break</a:t>
            </a:r>
            <a:r>
              <a:rPr lang="zh-CN" altLang="en-US" dirty="0"/>
              <a:t>语句而终止，</a:t>
            </a:r>
            <a:r>
              <a:rPr lang="en-US" altLang="zh-CN" dirty="0"/>
              <a:t>else</a:t>
            </a:r>
            <a:r>
              <a:rPr lang="zh-CN" altLang="en-US" dirty="0"/>
              <a:t>部分也不会执行。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08177-7AA8-453F-B88B-901D36A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A29F4A-D60F-4B39-9CAD-611A2BB7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F0C071-A768-4586-995B-4D411BD6F091}"/>
              </a:ext>
            </a:extLst>
          </p:cNvPr>
          <p:cNvSpPr/>
          <p:nvPr/>
        </p:nvSpPr>
        <p:spPr>
          <a:xfrm>
            <a:off x="3343563" y="3429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#</a:t>
            </a:r>
            <a:r>
              <a:rPr lang="zh-CN" altLang="en-US" sz="1800" dirty="0"/>
              <a:t>例题</a:t>
            </a:r>
            <a:r>
              <a:rPr lang="en-US" altLang="zh-CN" sz="1800" dirty="0"/>
              <a:t>14</a:t>
            </a:r>
          </a:p>
          <a:p>
            <a:r>
              <a:rPr lang="en-US" altLang="zh-CN" sz="1800" dirty="0"/>
              <a:t>b=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(input("</a:t>
            </a:r>
            <a:r>
              <a:rPr lang="zh-CN" altLang="en-US" sz="1800" dirty="0"/>
              <a:t>输入一个数值：</a:t>
            </a:r>
            <a:r>
              <a:rPr lang="en-US" altLang="zh-CN" sz="1800" dirty="0"/>
              <a:t>"))</a:t>
            </a:r>
          </a:p>
          <a:p>
            <a:r>
              <a:rPr lang="en-US" altLang="zh-CN" sz="1800" dirty="0"/>
              <a:t>a=b//2</a:t>
            </a:r>
          </a:p>
          <a:p>
            <a:r>
              <a:rPr lang="en-US" altLang="zh-CN" sz="1800" dirty="0"/>
              <a:t>while a&gt;1:</a:t>
            </a:r>
          </a:p>
          <a:p>
            <a:r>
              <a:rPr lang="en-US" altLang="zh-CN" sz="1800" dirty="0"/>
              <a:t>      if </a:t>
            </a:r>
            <a:r>
              <a:rPr lang="en-US" altLang="zh-CN" sz="1800" dirty="0" err="1"/>
              <a:t>b%a</a:t>
            </a:r>
            <a:r>
              <a:rPr lang="en-US" altLang="zh-CN" sz="1800" dirty="0"/>
              <a:t>==0:</a:t>
            </a:r>
          </a:p>
          <a:p>
            <a:r>
              <a:rPr lang="en-US" altLang="zh-CN" sz="1800" dirty="0"/>
              <a:t>            print(b,"</a:t>
            </a:r>
            <a:r>
              <a:rPr lang="zh-CN" altLang="en-US" sz="1800" dirty="0"/>
              <a:t>不是一个素数。</a:t>
            </a:r>
            <a:r>
              <a:rPr lang="en-US" altLang="zh-CN" sz="1800" dirty="0"/>
              <a:t>")</a:t>
            </a:r>
          </a:p>
          <a:p>
            <a:r>
              <a:rPr lang="en-US" altLang="zh-CN" sz="1800" dirty="0"/>
              <a:t>            break</a:t>
            </a:r>
          </a:p>
          <a:p>
            <a:r>
              <a:rPr lang="en-US" altLang="zh-CN" sz="1800" dirty="0"/>
              <a:t>      a=a-1</a:t>
            </a:r>
          </a:p>
          <a:p>
            <a:r>
              <a:rPr lang="en-US" altLang="zh-CN" sz="1800" dirty="0"/>
              <a:t>else:</a:t>
            </a:r>
          </a:p>
          <a:p>
            <a:r>
              <a:rPr lang="en-US" altLang="zh-CN" sz="1800" dirty="0"/>
              <a:t>      print(b,"</a:t>
            </a:r>
            <a:r>
              <a:rPr lang="zh-CN" altLang="en-US" sz="1800" dirty="0"/>
              <a:t>是一个素数。</a:t>
            </a:r>
            <a:r>
              <a:rPr lang="en-US" altLang="zh-CN" sz="1800" dirty="0"/>
              <a:t>")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925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255B8-BFFD-4794-A95D-3AC19A50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22FC-F949-4B34-B528-8B574DEA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当某个子句不需要任何操作，可使用</a:t>
            </a:r>
            <a:r>
              <a:rPr lang="en-US" altLang="zh-CN" dirty="0"/>
              <a:t>pass</a:t>
            </a:r>
            <a:r>
              <a:rPr lang="zh-CN" altLang="en-US" dirty="0"/>
              <a:t>语句</a:t>
            </a:r>
            <a:r>
              <a:rPr lang="zh-CN" altLang="en-US" dirty="0">
                <a:solidFill>
                  <a:srgbClr val="FF0000"/>
                </a:solidFill>
              </a:rPr>
              <a:t>保持程序结构的完整性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08177-7AA8-453F-B88B-901D36A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A29F4A-D60F-4B39-9CAD-611A2BB7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F856D1-7FB3-4E39-9B0F-F8076820B58E}"/>
              </a:ext>
            </a:extLst>
          </p:cNvPr>
          <p:cNvSpPr/>
          <p:nvPr/>
        </p:nvSpPr>
        <p:spPr>
          <a:xfrm>
            <a:off x="1371793" y="2672186"/>
            <a:ext cx="9448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例题</a:t>
            </a:r>
            <a:r>
              <a:rPr lang="en-US" altLang="zh-CN" dirty="0"/>
              <a:t>15</a:t>
            </a:r>
          </a:p>
          <a:p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输入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b=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输入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z="</a:t>
            </a: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小于</a:t>
            </a:r>
            <a:r>
              <a:rPr lang="en-US" altLang="zh-CN" dirty="0"/>
              <a:t>b</a:t>
            </a:r>
            <a:r>
              <a:rPr lang="zh-CN" altLang="en-US" dirty="0"/>
              <a:t>时，</a:t>
            </a:r>
            <a:r>
              <a:rPr lang="en-US" altLang="zh-CN" dirty="0"/>
              <a:t>z</a:t>
            </a:r>
            <a:r>
              <a:rPr lang="zh-CN" altLang="en-US" dirty="0"/>
              <a:t>的值不变，当</a:t>
            </a:r>
            <a:r>
              <a:rPr lang="en-US" altLang="zh-CN" dirty="0"/>
              <a:t>a</a:t>
            </a:r>
            <a:r>
              <a:rPr lang="zh-CN" altLang="en-US" dirty="0"/>
              <a:t>大于</a:t>
            </a:r>
            <a:r>
              <a:rPr lang="en-US" altLang="zh-CN" dirty="0"/>
              <a:t>b</a:t>
            </a:r>
            <a:r>
              <a:rPr lang="zh-CN" altLang="en-US" dirty="0"/>
              <a:t>时，</a:t>
            </a:r>
            <a:r>
              <a:rPr lang="en-US" altLang="zh-CN" dirty="0"/>
              <a:t>z</a:t>
            </a:r>
            <a:r>
              <a:rPr lang="zh-CN" altLang="en-US" dirty="0"/>
              <a:t>的值为</a:t>
            </a:r>
            <a:r>
              <a:rPr lang="en-US" altLang="zh-CN" dirty="0"/>
              <a:t>a</a:t>
            </a:r>
            <a:r>
              <a:rPr lang="zh-CN" altLang="en-US" dirty="0"/>
              <a:t>，。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if a&lt;b:</a:t>
            </a:r>
          </a:p>
          <a:p>
            <a:r>
              <a:rPr lang="en-US" altLang="zh-CN" dirty="0"/>
              <a:t>      pass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  z=a</a:t>
            </a:r>
          </a:p>
          <a:p>
            <a:r>
              <a:rPr lang="en-US" altLang="zh-CN" dirty="0"/>
              <a:t>print(z)</a:t>
            </a:r>
          </a:p>
        </p:txBody>
      </p:sp>
    </p:spTree>
    <p:extLst>
      <p:ext uri="{BB962C8B-B14F-4D97-AF65-F5344CB8AC3E}">
        <p14:creationId xmlns:p14="http://schemas.microsoft.com/office/powerpoint/2010/main" val="177730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循环嵌套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82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A551A-3149-43F5-858A-7C92519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</a:t>
            </a:r>
            <a:r>
              <a:rPr lang="zh-CN" altLang="en-US" dirty="0"/>
              <a:t>什么是循环嵌套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F869-E8CD-44BB-BDF9-5DEE23EC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在一个循环体里嵌入另一个循环体</a:t>
            </a:r>
            <a:r>
              <a:rPr lang="zh-CN" altLang="en-US" dirty="0"/>
              <a:t>，这种情况称为多重循环，又称为循环嵌套。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98A89-6C7D-438D-94D6-CA39E2BA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44062D-489E-4ED5-97CA-875F493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23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循环及其基本概念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59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A551A-3149-43F5-858A-7C92519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嵌套循环的规则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F869-E8CD-44BB-BDF9-5DEE23EC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循环嵌套的执行过程是：</a:t>
            </a:r>
            <a:r>
              <a:rPr lang="zh-CN" altLang="en-US" dirty="0">
                <a:solidFill>
                  <a:srgbClr val="FF0000"/>
                </a:solidFill>
              </a:rPr>
              <a:t>外层循环每执行一次</a:t>
            </a:r>
            <a:r>
              <a:rPr lang="zh-CN" altLang="en-US" dirty="0"/>
              <a:t>，内层循环就要</a:t>
            </a:r>
            <a:r>
              <a:rPr lang="zh-CN" altLang="en-US" dirty="0">
                <a:solidFill>
                  <a:srgbClr val="FF0000"/>
                </a:solidFill>
              </a:rPr>
              <a:t>从头开始执行一轮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循环嵌套总的循环次数等于每一层循环次数相乘。</a:t>
            </a:r>
            <a:endParaRPr lang="en-US" altLang="zh-CN" dirty="0"/>
          </a:p>
          <a:p>
            <a:r>
              <a:rPr lang="zh-CN" altLang="en-US" dirty="0"/>
              <a:t>内层与外层循环变量不能同名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98A89-6C7D-438D-94D6-CA39E2BA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44062D-489E-4ED5-97CA-875F493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9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2" y="188914"/>
            <a:ext cx="12329282" cy="719137"/>
          </a:xfrm>
        </p:spPr>
        <p:txBody>
          <a:bodyPr>
            <a:norm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乘法表（三种不同输出格式）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6233" y="14917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range(1,10):</a:t>
            </a:r>
          </a:p>
          <a:p>
            <a:r>
              <a:rPr lang="en-US" altLang="zh-CN" dirty="0"/>
              <a:t>    for j in range(1,10):</a:t>
            </a:r>
          </a:p>
          <a:p>
            <a:r>
              <a:rPr lang="en-US" altLang="zh-CN" dirty="0"/>
              <a:t>        s=</a:t>
            </a:r>
            <a:r>
              <a:rPr lang="en-US" altLang="zh-CN" dirty="0" err="1"/>
              <a:t>i</a:t>
            </a:r>
            <a:r>
              <a:rPr lang="en-US" altLang="zh-CN" dirty="0"/>
              <a:t>*j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i</a:t>
            </a:r>
            <a:r>
              <a:rPr lang="en-US" altLang="zh-CN" dirty="0"/>
              <a:t>,"*",j,"=",s)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5457" y="14917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range(1,10):</a:t>
            </a:r>
          </a:p>
          <a:p>
            <a:r>
              <a:rPr lang="en-US" altLang="zh-CN" dirty="0"/>
              <a:t>    for j in range(1,i+1):</a:t>
            </a:r>
          </a:p>
          <a:p>
            <a:r>
              <a:rPr lang="en-US" altLang="zh-CN" dirty="0"/>
              <a:t>        s=</a:t>
            </a:r>
            <a:r>
              <a:rPr lang="en-US" altLang="zh-CN" dirty="0" err="1"/>
              <a:t>i</a:t>
            </a:r>
            <a:r>
              <a:rPr lang="en-US" altLang="zh-CN" dirty="0"/>
              <a:t>*j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i</a:t>
            </a:r>
            <a:r>
              <a:rPr lang="en-US" altLang="zh-CN" dirty="0"/>
              <a:t>,"*",j,"=",</a:t>
            </a:r>
            <a:r>
              <a:rPr lang="en-US" altLang="zh-CN" dirty="0" err="1"/>
              <a:t>s,end</a:t>
            </a:r>
            <a:r>
              <a:rPr lang="en-US" altLang="zh-CN" dirty="0"/>
              <a:t>=" ")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95" y="4027774"/>
            <a:ext cx="8836009" cy="17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6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6F76E-7DE9-46A6-B1C5-F741B6A4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4.4.3 </a:t>
            </a:r>
            <a:r>
              <a:rPr lang="zh-CN" altLang="en-US" dirty="0"/>
              <a:t>嵌套循环常用的设计方法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3E822-DC5E-4E48-B7D9-5B2AE45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CD40A2-3552-4DE4-A872-C51C4480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D4AB6-CBD1-4DF6-844F-C305C5BA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1197768"/>
            <a:ext cx="99726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6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8C4A4-E8EE-417E-AD07-F1CC20B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4.4.4 </a:t>
            </a:r>
            <a:r>
              <a:rPr lang="zh-CN" altLang="en-US" dirty="0"/>
              <a:t>循环不变式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8805A-C8E7-4D59-AF51-72EA4E3A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循环不变性（</a:t>
            </a:r>
            <a:r>
              <a:rPr lang="en-US" altLang="zh-CN" dirty="0">
                <a:solidFill>
                  <a:srgbClr val="FF0000"/>
                </a:solidFill>
              </a:rPr>
              <a:t>loop invariant</a:t>
            </a:r>
            <a:r>
              <a:rPr lang="zh-CN" altLang="en-US" dirty="0">
                <a:solidFill>
                  <a:srgbClr val="FF0000"/>
                </a:solidFill>
              </a:rPr>
              <a:t>）是在算法中循环的前后都保持不变的一种属性。</a:t>
            </a:r>
            <a:r>
              <a:rPr lang="zh-CN" altLang="en-US" dirty="0"/>
              <a:t>在程序循环中不断的重复相同的动作的特性。</a:t>
            </a:r>
            <a:endParaRPr lang="en-US" altLang="zh-CN" dirty="0"/>
          </a:p>
          <a:p>
            <a:r>
              <a:rPr lang="zh-CN" altLang="en-US" dirty="0"/>
              <a:t>不依赖于前面所执行过的循环次数及循环变量的变化</a:t>
            </a:r>
          </a:p>
          <a:p>
            <a:r>
              <a:rPr lang="zh-CN" altLang="en-US" dirty="0"/>
              <a:t>在循环体中选取一个点，在该点建立一个逻辑表达式，每次循环执行到该点时，这个逻辑表达式在循环体中总是“真”的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0ABCC-9247-44D8-9306-6263510F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42F91-3C3F-4039-B85E-61F48E6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1EF95-84DD-4FBF-AA9A-BEBB5A71F897}"/>
              </a:ext>
            </a:extLst>
          </p:cNvPr>
          <p:cNvSpPr/>
          <p:nvPr/>
        </p:nvSpPr>
        <p:spPr>
          <a:xfrm>
            <a:off x="1478337" y="5287570"/>
            <a:ext cx="895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</a:rPr>
              <a:t>确定循环过程正确的关键是找到循环不变式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353416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6CB69-A081-4633-A42D-50D7C6D2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循环不变式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D8660-3585-4385-949A-EB752D9F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循环不变式主体是不变式，也就是一种描述规则的表达式。其过程分三个部分：初始，保持，终止。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）初始：保证在初始的时候不变式为真。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）保持：保证在每次循环开始和结束的时候不变式都为真。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）终止：如果程序可以在某种条件下终止，那么在终止的时候，就可以得到自己想要的正确结果。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F0AC-C9C5-48B1-ADBB-C9344CCD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405EA-14F1-4B87-8D01-F2DCBE0D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ACF0C-DADD-4B1D-92B3-3EA76B95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79375"/>
            <a:ext cx="2800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0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6E29C-49E3-459F-B312-3AC967D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程序的正确性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553D6-E729-489F-A332-7F012AC1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程序能否按照预定的要求完成预定的功能，且达到预定的效果 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对于程序的任何一组允许的输入数据，程序执行后都能得到一组与之相对 应的正确的输出数据</a:t>
            </a:r>
            <a:endParaRPr lang="en-US" altLang="zh-CN" dirty="0"/>
          </a:p>
          <a:p>
            <a:r>
              <a:rPr lang="zh-CN" altLang="en-US" dirty="0"/>
              <a:t>直接对源程序证明其正确性的过程，是一种逻辑证明方法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5DC82-E3E8-437B-BD3E-00BC2E9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85F9ED-8F2C-4D83-BFE9-F9A2AE5D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04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F1518-EC14-42BC-AFF7-759283EF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程序测试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23A4F-D586-43D2-8CD2-CEF0B574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不可能对所有可能的输入去测试其输出是否正确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Dijkstra</a:t>
            </a:r>
            <a:r>
              <a:rPr lang="zh-CN" altLang="en-US" dirty="0"/>
              <a:t>说：测试只能证明程序有错，不能证明程序无错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AEE55-7186-4D8E-B043-997132FB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62315-C385-41A7-9549-F85B04CC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9BADFE-CB80-491C-96C4-E6CA30CE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62" y="2447924"/>
            <a:ext cx="2433638" cy="31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7EFCA-2722-44B2-9FDE-CE8BADE7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如何确定循环过程是正确的？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3FF70-E0AD-4531-A43A-64988534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68C8D-DD1D-40D0-9394-2D9A92FD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71A3C-CF32-48F4-8243-330AE610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372829"/>
            <a:ext cx="6457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7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6DCA0-B62B-4B92-9345-9D3509E6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循环不变式：证明算法的正确性的一种方法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03C5E-3334-46AD-B9B5-4D5143A8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循环不变性是在算法中循环的前后都保持不变的一种属性。</a:t>
            </a:r>
          </a:p>
          <a:p>
            <a:r>
              <a:rPr lang="zh-CN" altLang="en-US" dirty="0"/>
              <a:t>利用循环不变性证明算法正确应该满足</a:t>
            </a:r>
            <a:r>
              <a:rPr lang="en-US" altLang="zh-CN" dirty="0"/>
              <a:t>3</a:t>
            </a:r>
            <a:r>
              <a:rPr lang="zh-CN" altLang="en-US" dirty="0"/>
              <a:t>个条件：（算法导论中提到的）</a:t>
            </a:r>
          </a:p>
          <a:p>
            <a:r>
              <a:rPr lang="zh-CN" altLang="en-US" dirty="0"/>
              <a:t>初始条件</a:t>
            </a:r>
            <a:r>
              <a:rPr lang="en-US" altLang="zh-CN" dirty="0"/>
              <a:t>: </a:t>
            </a:r>
            <a:r>
              <a:rPr lang="zh-CN" altLang="en-US" dirty="0"/>
              <a:t>首次循环前不变性成立</a:t>
            </a:r>
          </a:p>
          <a:p>
            <a:r>
              <a:rPr lang="zh-CN" altLang="en-US" dirty="0"/>
              <a:t> 保持条件</a:t>
            </a:r>
            <a:r>
              <a:rPr lang="en-US" altLang="zh-CN" dirty="0"/>
              <a:t>: </a:t>
            </a:r>
            <a:r>
              <a:rPr lang="zh-CN" altLang="en-US" dirty="0"/>
              <a:t>一次循环前不变性如果成立，则下次循环开始前不变性成立</a:t>
            </a:r>
          </a:p>
          <a:p>
            <a:r>
              <a:rPr lang="zh-CN" altLang="en-US" dirty="0"/>
              <a:t> 终止条件</a:t>
            </a:r>
            <a:r>
              <a:rPr lang="en-US" altLang="zh-CN" dirty="0"/>
              <a:t>: </a:t>
            </a:r>
            <a:r>
              <a:rPr lang="zh-CN" altLang="en-US" dirty="0"/>
              <a:t>循环结束后，循环不变性应能表明程序的正确性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0A73C-E756-4455-A271-F9F85675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F1CAE-1767-4DD3-AB7E-40296E48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8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循环的控制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9D58F-488A-4C28-A6E5-8B32440E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什么是循环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E9FDF-320F-4A5C-B052-3EAACC98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循环结构是指程序</a:t>
            </a:r>
            <a:r>
              <a:rPr lang="zh-CN" altLang="en-US" dirty="0">
                <a:solidFill>
                  <a:srgbClr val="FF0000"/>
                </a:solidFill>
              </a:rPr>
              <a:t>有规则</a:t>
            </a:r>
            <a:r>
              <a:rPr lang="zh-CN" altLang="en-US" dirty="0"/>
              <a:t>地反复执行某一操作块的现象。例如，万米跑，围着足球场跑道不停地跑，直到满足条件时（</a:t>
            </a:r>
            <a:r>
              <a:rPr lang="en-US" altLang="zh-CN" dirty="0"/>
              <a:t>25</a:t>
            </a:r>
            <a:r>
              <a:rPr lang="zh-CN" altLang="en-US" dirty="0"/>
              <a:t>圈）才停下来。</a:t>
            </a:r>
            <a:endParaRPr lang="en-US" altLang="zh-CN" dirty="0"/>
          </a:p>
        </p:txBody>
      </p:sp>
      <p:pic>
        <p:nvPicPr>
          <p:cNvPr id="14" name="Picture 1" descr="C:\Users\Administrator\AppData\Roaming\Tencent\Users\616192365\QQ\WinTemp\RichOle\0QRAQ3$AISU74~GWI{02DSB.png">
            <a:extLst>
              <a:ext uri="{FF2B5EF4-FFF2-40B4-BE49-F238E27FC236}">
                <a16:creationId xmlns:a16="http://schemas.microsoft.com/office/drawing/2014/main" id="{A58F1073-BE9D-4DE3-98B3-844713AEA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1" t="48839" r="26854" b="14000"/>
          <a:stretch/>
        </p:blipFill>
        <p:spPr bwMode="auto">
          <a:xfrm>
            <a:off x="2632363" y="3195265"/>
            <a:ext cx="5726545" cy="27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4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4.5.1 </a:t>
            </a:r>
            <a:r>
              <a:rPr lang="zh-CN" altLang="en-US" dirty="0"/>
              <a:t>如何控制循环不会成为死循环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）必须有一个循环结束的条件；例如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en-US" altLang="zh-CN" dirty="0"/>
              <a:t>&lt;=5;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）在循环体中，与结束条件相关的变量在每一次循环中必须有变化；例如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）循环条件应该有初值。例如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84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8D07-31E3-489F-A553-C6479CB9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</a:t>
            </a:r>
            <a:r>
              <a:rPr lang="zh-CN" altLang="en-US" dirty="0"/>
              <a:t>选择循环结构的一般原则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AD017-CA43-41D8-AC70-20DA32B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F6ED5-9ADE-4884-BD42-CE49B5A9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34EE699-D494-48F4-A5E5-9494C1FB2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45350"/>
              </p:ext>
            </p:extLst>
          </p:nvPr>
        </p:nvGraphicFramePr>
        <p:xfrm>
          <a:off x="1707534" y="2282805"/>
          <a:ext cx="8380363" cy="3261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1363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7522965"/>
                    </a:ext>
                  </a:extLst>
                </a:gridCol>
                <a:gridCol w="2961697">
                  <a:extLst>
                    <a:ext uri="{9D8B030D-6E8A-4147-A177-3AD203B41FA5}">
                      <a16:colId xmlns:a16="http://schemas.microsoft.com/office/drawing/2014/main" val="16778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循环条件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循环结构选择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选择语句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4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循环次数已知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计数控制的循环结构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for 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while</a:t>
                      </a:r>
                      <a:r>
                        <a:rPr lang="zh-CN" altLang="en-US" sz="2800" dirty="0"/>
                        <a:t>语句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6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循环次数未知，循环的次数由一个给定的条件来控制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条件控制的循环结构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while</a:t>
                      </a:r>
                      <a:r>
                        <a:rPr lang="zh-CN" altLang="en-US" sz="2800" dirty="0"/>
                        <a:t>语句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6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98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循环程序设计典型案例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52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284A-2A75-4D22-AA81-8E7F9EF2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3200" dirty="0"/>
              <a:t>用</a:t>
            </a:r>
            <a:r>
              <a:rPr lang="en-US" altLang="zh-CN" sz="3200" dirty="0"/>
              <a:t>for</a:t>
            </a:r>
            <a:r>
              <a:rPr lang="zh-CN" altLang="en-US" sz="3200" dirty="0"/>
              <a:t>语句求</a:t>
            </a:r>
            <a:r>
              <a:rPr lang="en-US" altLang="zh-CN" sz="3200" dirty="0"/>
              <a:t>1~100</a:t>
            </a:r>
            <a:r>
              <a:rPr lang="zh-CN" altLang="en-US" sz="3200" dirty="0"/>
              <a:t>所有自然数之和。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5C423-E886-453F-AE86-E0AAFDF6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12636B-FFE9-4C66-933B-55837ED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24328" y="18496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s=0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range(1,101):</a:t>
            </a:r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endParaRPr lang="en-US" altLang="zh-CN" dirty="0"/>
          </a:p>
          <a:p>
            <a:r>
              <a:rPr lang="en-US" altLang="zh-CN" dirty="0"/>
              <a:t>print("1-100</a:t>
            </a:r>
            <a:r>
              <a:rPr lang="zh-CN" altLang="en-US" dirty="0"/>
              <a:t>自然数的和为：</a:t>
            </a:r>
            <a:r>
              <a:rPr lang="en-US" altLang="zh-CN" dirty="0"/>
              <a:t>",s)</a:t>
            </a:r>
          </a:p>
        </p:txBody>
      </p:sp>
    </p:spTree>
    <p:extLst>
      <p:ext uri="{BB962C8B-B14F-4D97-AF65-F5344CB8AC3E}">
        <p14:creationId xmlns:p14="http://schemas.microsoft.com/office/powerpoint/2010/main" val="3219658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284A-2A75-4D22-AA81-8E7F9EF2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用</a:t>
            </a:r>
            <a:r>
              <a:rPr lang="en-US" altLang="zh-CN" sz="3200" dirty="0"/>
              <a:t>for</a:t>
            </a:r>
            <a:r>
              <a:rPr lang="zh-CN" altLang="en-US" sz="3200" dirty="0"/>
              <a:t>语句求</a:t>
            </a:r>
            <a:r>
              <a:rPr lang="en-US" altLang="zh-CN" sz="3200" dirty="0"/>
              <a:t>1~100</a:t>
            </a:r>
            <a:r>
              <a:rPr lang="zh-CN" altLang="en-US" sz="3200" dirty="0"/>
              <a:t>所有奇数之和。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5C423-E886-453F-AE86-E0AAFDF6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12636B-FFE9-4C66-933B-55837ED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24328" y="18496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s=0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>
                <a:solidFill>
                  <a:srgbClr val="FF0000"/>
                </a:solidFill>
              </a:rPr>
              <a:t>1,101,2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endParaRPr lang="en-US" altLang="zh-CN" dirty="0"/>
          </a:p>
          <a:p>
            <a:r>
              <a:rPr lang="en-US" altLang="zh-CN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39262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284A-2A75-4D22-AA81-8E7F9EF2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用</a:t>
            </a:r>
            <a:r>
              <a:rPr lang="en-US" altLang="zh-CN" sz="3200" dirty="0"/>
              <a:t>for</a:t>
            </a:r>
            <a:r>
              <a:rPr lang="zh-CN" altLang="en-US" sz="3200" dirty="0"/>
              <a:t>语句求</a:t>
            </a:r>
            <a:r>
              <a:rPr lang="en-US" altLang="zh-CN" sz="3200" dirty="0"/>
              <a:t>1~100</a:t>
            </a:r>
            <a:r>
              <a:rPr lang="zh-CN" altLang="en-US" sz="3200" dirty="0"/>
              <a:t>所有偶数之和。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5C423-E886-453F-AE86-E0AAFDF6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12636B-FFE9-4C66-933B-55837ED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24328" y="18496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s=0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>
                <a:solidFill>
                  <a:srgbClr val="FF0000"/>
                </a:solidFill>
              </a:rPr>
              <a:t>2,101,2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endParaRPr lang="en-US" altLang="zh-CN" dirty="0"/>
          </a:p>
          <a:p>
            <a:r>
              <a:rPr lang="en-US" altLang="zh-CN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4162073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：用</a:t>
            </a:r>
            <a:r>
              <a:rPr lang="en-US" altLang="zh-CN" dirty="0"/>
              <a:t>for</a:t>
            </a:r>
            <a:r>
              <a:rPr lang="zh-CN" altLang="en-US" dirty="0"/>
              <a:t>语句求</a:t>
            </a:r>
            <a:r>
              <a:rPr lang="en-US" altLang="zh-CN" dirty="0"/>
              <a:t>10</a:t>
            </a:r>
            <a:r>
              <a:rPr lang="zh-CN" altLang="en-US" dirty="0"/>
              <a:t>的阶乘。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59239" y="17597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s=1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s=s*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417583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284A-2A75-4D22-AA81-8E7F9EF2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3200" dirty="0"/>
              <a:t>用</a:t>
            </a:r>
            <a:r>
              <a:rPr lang="en-US" altLang="zh-CN" sz="3200" dirty="0"/>
              <a:t>while</a:t>
            </a:r>
            <a:r>
              <a:rPr lang="zh-CN" altLang="en-US" sz="3200" dirty="0"/>
              <a:t>语句求</a:t>
            </a:r>
            <a:r>
              <a:rPr lang="en-US" altLang="zh-CN" sz="3200" dirty="0"/>
              <a:t>1~100</a:t>
            </a:r>
            <a:r>
              <a:rPr lang="zh-CN" altLang="en-US" sz="3200" dirty="0"/>
              <a:t>所有自然数之和。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5C423-E886-453F-AE86-E0AAFDF6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12636B-FFE9-4C66-933B-55837ED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294151" y="16302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dirty="0"/>
              <a:t>sum=0</a:t>
            </a:r>
          </a:p>
          <a:p>
            <a:r>
              <a:rPr lang="nn-NO" altLang="zh-CN" dirty="0"/>
              <a:t>i=1</a:t>
            </a:r>
          </a:p>
          <a:p>
            <a:r>
              <a:rPr lang="nn-NO" altLang="zh-CN" dirty="0"/>
              <a:t>while i&lt;=100:</a:t>
            </a:r>
          </a:p>
          <a:p>
            <a:r>
              <a:rPr lang="nn-NO" altLang="zh-CN" dirty="0"/>
              <a:t>    sum=sum+i</a:t>
            </a:r>
          </a:p>
          <a:p>
            <a:r>
              <a:rPr lang="nn-NO" altLang="zh-CN" dirty="0"/>
              <a:t>    i=i+1</a:t>
            </a:r>
          </a:p>
          <a:p>
            <a:r>
              <a:rPr lang="nn-NO" altLang="zh-CN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257641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6CEEF-AC5A-4BE1-9502-F3D62493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求</a:t>
            </a:r>
            <a:r>
              <a:rPr lang="en-US" altLang="zh-CN" dirty="0"/>
              <a:t>0~200</a:t>
            </a:r>
            <a:r>
              <a:rPr lang="zh-CN" altLang="en-US" dirty="0"/>
              <a:t>所有奇数之和。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D501A-63BF-467C-9FB8-EEFBA418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80C51-7D29-4C41-B5E3-B658B207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5E167F-F060-4AAE-9DF1-C9AA1069C589}"/>
              </a:ext>
            </a:extLst>
          </p:cNvPr>
          <p:cNvSpPr/>
          <p:nvPr/>
        </p:nvSpPr>
        <p:spPr>
          <a:xfrm>
            <a:off x="138160" y="114266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sum=0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&lt;=200:</a:t>
            </a:r>
          </a:p>
          <a:p>
            <a:r>
              <a:rPr lang="en-US" altLang="zh-CN" dirty="0"/>
              <a:t>    if i%2!=0:</a:t>
            </a:r>
          </a:p>
          <a:p>
            <a:r>
              <a:rPr lang="en-US" altLang="zh-CN" dirty="0"/>
              <a:t>    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</a:p>
          <a:p>
            <a:r>
              <a:rPr lang="en-US" altLang="zh-CN" dirty="0"/>
              <a:t>print("0~200</a:t>
            </a:r>
            <a:r>
              <a:rPr lang="zh-CN" altLang="en-US" dirty="0"/>
              <a:t>之间所有奇数之和：</a:t>
            </a:r>
            <a:r>
              <a:rPr lang="en-US" altLang="zh-CN" dirty="0"/>
              <a:t>",sum)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8AD8DE-A79A-457D-8370-4930C7DA97BA}"/>
              </a:ext>
            </a:extLst>
          </p:cNvPr>
          <p:cNvSpPr/>
          <p:nvPr/>
        </p:nvSpPr>
        <p:spPr>
          <a:xfrm>
            <a:off x="6224924" y="117037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sum=0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&lt;=200:</a:t>
            </a:r>
          </a:p>
          <a:p>
            <a:r>
              <a:rPr lang="en-US" altLang="zh-CN" dirty="0"/>
              <a:t>    if i%2==1:</a:t>
            </a:r>
          </a:p>
          <a:p>
            <a:r>
              <a:rPr lang="en-US" altLang="zh-CN" dirty="0"/>
              <a:t>    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</a:p>
          <a:p>
            <a:r>
              <a:rPr lang="en-US" altLang="zh-CN" dirty="0"/>
              <a:t>print("0~200</a:t>
            </a:r>
            <a:r>
              <a:rPr lang="zh-CN" altLang="en-US" dirty="0"/>
              <a:t>之间所有奇数之和：</a:t>
            </a:r>
            <a:r>
              <a:rPr lang="en-US" altLang="zh-CN" dirty="0"/>
              <a:t>",sum)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54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284A-2A75-4D22-AA81-8E7F9EF2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求</a:t>
            </a:r>
            <a:r>
              <a:rPr lang="en-US" altLang="zh-CN" dirty="0"/>
              <a:t>0~200</a:t>
            </a:r>
            <a:r>
              <a:rPr lang="zh-CN" altLang="en-US" dirty="0"/>
              <a:t>所有偶数之和。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5C423-E886-453F-AE86-E0AAFDF6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12636B-FFE9-4C66-933B-55837ED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22EBAC-0BA9-4386-9E05-F3731103E5D0}"/>
              </a:ext>
            </a:extLst>
          </p:cNvPr>
          <p:cNvSpPr/>
          <p:nvPr/>
        </p:nvSpPr>
        <p:spPr>
          <a:xfrm>
            <a:off x="157018" y="14252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dirty="0"/>
              <a:t>i=0</a:t>
            </a:r>
          </a:p>
          <a:p>
            <a:r>
              <a:rPr lang="nn-NO" altLang="zh-CN" dirty="0"/>
              <a:t>sum=0</a:t>
            </a:r>
          </a:p>
          <a:p>
            <a:r>
              <a:rPr lang="nn-NO" altLang="zh-CN" dirty="0"/>
              <a:t>while i&lt;=200:</a:t>
            </a:r>
          </a:p>
          <a:p>
            <a:r>
              <a:rPr lang="nn-NO" altLang="zh-CN" dirty="0"/>
              <a:t>    sum=sum+i</a:t>
            </a:r>
          </a:p>
          <a:p>
            <a:r>
              <a:rPr lang="nn-NO" altLang="zh-CN" dirty="0"/>
              <a:t>    i=i+2</a:t>
            </a:r>
          </a:p>
          <a:p>
            <a:r>
              <a:rPr lang="nn-NO" altLang="zh-CN" dirty="0"/>
              <a:t>print("</a:t>
            </a:r>
            <a:r>
              <a:rPr lang="en-US" altLang="zh-CN" dirty="0"/>
              <a:t>0~200</a:t>
            </a:r>
            <a:r>
              <a:rPr lang="zh-CN" altLang="en-US" dirty="0"/>
              <a:t>所有偶数之和</a:t>
            </a:r>
            <a:r>
              <a:rPr lang="zh-CN" altLang="nn-NO" dirty="0"/>
              <a:t>：</a:t>
            </a:r>
            <a:r>
              <a:rPr lang="nn-NO" altLang="zh-CN" dirty="0"/>
              <a:t>",sum)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BAA5DB-1087-47A9-B342-6F321A1B583D}"/>
              </a:ext>
            </a:extLst>
          </p:cNvPr>
          <p:cNvSpPr/>
          <p:nvPr/>
        </p:nvSpPr>
        <p:spPr>
          <a:xfrm>
            <a:off x="6012873" y="142521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dirty="0"/>
              <a:t>i=0</a:t>
            </a:r>
          </a:p>
          <a:p>
            <a:r>
              <a:rPr lang="nn-NO" altLang="zh-CN" dirty="0"/>
              <a:t>sum=0</a:t>
            </a:r>
          </a:p>
          <a:p>
            <a:r>
              <a:rPr lang="nn-NO" altLang="zh-CN" dirty="0"/>
              <a:t>while i&lt;=200:</a:t>
            </a:r>
          </a:p>
          <a:p>
            <a:r>
              <a:rPr lang="nn-NO" altLang="zh-CN" dirty="0"/>
              <a:t>    if i%2==0:</a:t>
            </a:r>
          </a:p>
          <a:p>
            <a:r>
              <a:rPr lang="nn-NO" altLang="zh-CN" dirty="0"/>
              <a:t>        sum=sum+i</a:t>
            </a:r>
          </a:p>
          <a:p>
            <a:r>
              <a:rPr lang="nn-NO" altLang="zh-CN" dirty="0"/>
              <a:t>    i=i+1</a:t>
            </a:r>
          </a:p>
          <a:p>
            <a:r>
              <a:rPr lang="nn-NO" altLang="zh-CN" dirty="0"/>
              <a:t>print("</a:t>
            </a:r>
            <a:r>
              <a:rPr lang="en-US" altLang="zh-CN" dirty="0"/>
              <a:t>0~200</a:t>
            </a:r>
            <a:r>
              <a:rPr lang="zh-CN" altLang="en-US" dirty="0"/>
              <a:t>所有偶数之和</a:t>
            </a:r>
            <a:r>
              <a:rPr lang="zh-CN" altLang="nn-NO" dirty="0"/>
              <a:t>：</a:t>
            </a:r>
            <a:r>
              <a:rPr lang="nn-NO" altLang="zh-CN" dirty="0"/>
              <a:t>",sum)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确定次数的循环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沿着某条搜索路径，依次对每一个数做一次且仅做一次访问。</a:t>
            </a:r>
            <a:endParaRPr lang="en-US" altLang="zh-CN" dirty="0"/>
          </a:p>
          <a:p>
            <a:r>
              <a:rPr lang="en-US" altLang="zh-CN" dirty="0"/>
              <a:t>For</a:t>
            </a:r>
          </a:p>
          <a:p>
            <a:r>
              <a:rPr lang="zh-CN" altLang="en-US" dirty="0"/>
              <a:t>次数：元素的个数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95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：用</a:t>
            </a:r>
            <a:r>
              <a:rPr lang="en-US" altLang="zh-CN" dirty="0"/>
              <a:t>while</a:t>
            </a:r>
            <a:r>
              <a:rPr lang="zh-CN" altLang="en-US" dirty="0"/>
              <a:t>语句求</a:t>
            </a:r>
            <a:r>
              <a:rPr lang="en-US" altLang="zh-CN" dirty="0"/>
              <a:t>10</a:t>
            </a:r>
            <a:r>
              <a:rPr lang="zh-CN" altLang="en-US" dirty="0"/>
              <a:t>的阶乘。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99279" y="15553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sum=1</a:t>
            </a:r>
          </a:p>
          <a:p>
            <a:r>
              <a:rPr lang="zh-CN" altLang="en-US" dirty="0"/>
              <a:t>i=1</a:t>
            </a:r>
          </a:p>
          <a:p>
            <a:r>
              <a:rPr lang="zh-CN" altLang="en-US" dirty="0"/>
              <a:t>while i&lt;=10:</a:t>
            </a:r>
          </a:p>
          <a:p>
            <a:r>
              <a:rPr lang="zh-CN" altLang="en-US" dirty="0"/>
              <a:t>    sum=sum*i</a:t>
            </a:r>
          </a:p>
          <a:p>
            <a:r>
              <a:rPr lang="zh-CN" altLang="en-US" dirty="0"/>
              <a:t>    i=i+1</a:t>
            </a:r>
          </a:p>
          <a:p>
            <a:r>
              <a:rPr lang="zh-CN" altLang="en-US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34916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CFFB-B42A-4598-8AB6-310F60D3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1</a:t>
            </a:r>
            <a:r>
              <a:rPr lang="zh-CN" altLang="en-US" dirty="0"/>
              <a:t>：编写程序实现累加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8369C-1162-42F9-A851-FB0CF2EC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849324-CEA2-48D8-9B22-72A2DCAF585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835C9-54A7-4940-A0B1-C65B12CF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6AA6B-51D0-4508-BF0C-1C5E473C4B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731E88-B1DE-4380-AAE5-7E41D8B3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47" y="2045006"/>
            <a:ext cx="2866882" cy="40028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262B9-0112-4A32-AF98-F8AA3666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54" y="1074728"/>
            <a:ext cx="2962275" cy="752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753944-0CB5-4923-B1ED-F50EADD0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91" y="1104439"/>
            <a:ext cx="3136182" cy="744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B768E5-546B-4055-8A1C-C08636B1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452" y="2183838"/>
            <a:ext cx="2562431" cy="3863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4152A2-65C0-41F8-A1BD-C3126F96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735" y="1269842"/>
            <a:ext cx="3187346" cy="47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56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99DB-2090-40B5-A676-0AAA604A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2</a:t>
            </a:r>
            <a:r>
              <a:rPr lang="zh-CN" altLang="en-US" dirty="0"/>
              <a:t>：编写程序实现累乘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3A4A-48C6-407B-B81D-5815953F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849324-CEA2-48D8-9B22-72A2DCAF585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38D31-3C8F-4DA9-85CC-95CC6CB5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6AA6B-51D0-4508-BF0C-1C5E473C4B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12C961-8E58-4EFE-97F8-A6AE333A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101725"/>
            <a:ext cx="3476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2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2ED6E-81F3-40DB-B40C-69AE9F80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3</a:t>
            </a:r>
            <a:r>
              <a:rPr lang="zh-CN" altLang="en-US" dirty="0"/>
              <a:t>：累加与累乘的实现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D91EB-3AE1-4218-BEAB-BA4B46DE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849324-CEA2-48D8-9B22-72A2DCAF585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0799C8-1A56-4970-9BCE-AE3CD416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6AA6B-51D0-4508-BF0C-1C5E473C4B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B52E1F-A2B2-4C78-9C55-9D3F65A5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685" y="1356542"/>
            <a:ext cx="5346655" cy="4852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8F1712-B188-4126-8C87-CCD0780A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16" y="1356542"/>
            <a:ext cx="2865368" cy="4352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F3148E-CDED-4568-A4F0-3B9E0C5F0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205" y="234157"/>
            <a:ext cx="2695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2ED6E-81F3-40DB-B40C-69AE9F80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4</a:t>
            </a:r>
            <a:r>
              <a:rPr lang="zh-CN" altLang="en-US" dirty="0"/>
              <a:t>：用嵌套循环实现累加与累乘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D91EB-3AE1-4218-BEAB-BA4B46DE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849324-CEA2-48D8-9B22-72A2DCAF585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0799C8-1A56-4970-9BCE-AE3CD416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6AA6B-51D0-4508-BF0C-1C5E473C4B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F3148E-CDED-4568-A4F0-3B9E0C5F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76" y="1086746"/>
            <a:ext cx="4288477" cy="10001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2B3192-B7F1-46A5-8622-B321A8A15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213740"/>
            <a:ext cx="3621627" cy="49956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01778" y="27108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S1=0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/>
              <a:t>    S2=1</a:t>
            </a:r>
          </a:p>
          <a:p>
            <a:r>
              <a:rPr lang="en-US" altLang="zh-CN" dirty="0"/>
              <a:t>    for j in range(1,i+1):</a:t>
            </a:r>
          </a:p>
          <a:p>
            <a:r>
              <a:rPr lang="en-US" altLang="zh-CN" dirty="0"/>
              <a:t>        S2=S2*j</a:t>
            </a:r>
          </a:p>
          <a:p>
            <a:r>
              <a:rPr lang="en-US" altLang="zh-CN" dirty="0"/>
              <a:t>    print(S2)</a:t>
            </a:r>
          </a:p>
          <a:p>
            <a:r>
              <a:rPr lang="en-US" altLang="zh-CN" dirty="0"/>
              <a:t>    S1=S1+S2</a:t>
            </a:r>
          </a:p>
          <a:p>
            <a:r>
              <a:rPr lang="en-US" altLang="zh-CN" dirty="0"/>
              <a:t>print(S1)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65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D4B3-511E-4618-AE6D-E9A97119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知识点小结：从累加到累乘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BCD71-F7C1-48BF-87AB-1606240C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F33AC6-0B6F-432D-A453-6B712C4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45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3BD8CC-6912-4514-9E16-9A6ED430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1" y="1225345"/>
            <a:ext cx="8504609" cy="46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8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199F-1BB1-4D64-A7DF-3C8E59AF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</a:t>
            </a:r>
            <a:r>
              <a:rPr lang="zh-CN" altLang="en-US" dirty="0"/>
              <a:t>：输入</a:t>
            </a:r>
            <a:r>
              <a:rPr lang="en-US" altLang="zh-CN" dirty="0"/>
              <a:t>5</a:t>
            </a:r>
            <a:r>
              <a:rPr lang="zh-CN" altLang="en-US" dirty="0"/>
              <a:t>个整数，求它们的平均值。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5EACB-5C30-460A-8130-409F2752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D4DE7-EA5A-4C80-BEDC-A433560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F28109-E9BA-4F8E-BD39-61B151059003}"/>
              </a:ext>
            </a:extLst>
          </p:cNvPr>
          <p:cNvSpPr/>
          <p:nvPr/>
        </p:nvSpPr>
        <p:spPr>
          <a:xfrm>
            <a:off x="812800" y="159140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sum=0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&lt;=5:</a:t>
            </a:r>
          </a:p>
          <a:p>
            <a:r>
              <a:rPr lang="en-US" altLang="zh-CN" dirty="0"/>
              <a:t>    sum=</a:t>
            </a:r>
            <a:r>
              <a:rPr lang="en-US" altLang="zh-CN" dirty="0" err="1"/>
              <a:t>sum+int</a:t>
            </a:r>
            <a:r>
              <a:rPr lang="en-US" altLang="zh-CN" dirty="0"/>
              <a:t>(input("</a:t>
            </a:r>
            <a:r>
              <a:rPr lang="zh-CN" altLang="en-US" dirty="0"/>
              <a:t>请输入整数：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输出平均值：</a:t>
            </a:r>
            <a:r>
              <a:rPr lang="en-US" altLang="zh-CN" dirty="0"/>
              <a:t>",float(sum)/5)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79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6E64-EF90-4FDA-B4DB-1F0D1FC4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6</a:t>
            </a:r>
            <a:r>
              <a:rPr lang="zh-CN" altLang="en-US" dirty="0"/>
              <a:t>：求𝜋的近似值，要求其误差小于</a:t>
            </a:r>
            <a:r>
              <a:rPr lang="en-US" altLang="zh-CN" dirty="0"/>
              <a:t>0.0000001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1B87B-9B1B-4C81-90F0-5A589270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36A66-1A5B-4A0D-8079-A9ABA030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30085" y="16022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import math</a:t>
            </a:r>
          </a:p>
          <a:p>
            <a:r>
              <a:rPr lang="en-US" altLang="zh-CN" dirty="0" err="1"/>
              <a:t>fenmu</a:t>
            </a:r>
            <a:r>
              <a:rPr lang="en-US" altLang="zh-CN" dirty="0"/>
              <a:t>=1.0</a:t>
            </a:r>
          </a:p>
          <a:p>
            <a:r>
              <a:rPr lang="en-US" altLang="zh-CN" dirty="0" err="1"/>
              <a:t>dqx</a:t>
            </a:r>
            <a:r>
              <a:rPr lang="en-US" altLang="zh-CN" dirty="0"/>
              <a:t>=1.0</a:t>
            </a:r>
          </a:p>
          <a:p>
            <a:r>
              <a:rPr lang="en-US" altLang="zh-CN" dirty="0" err="1"/>
              <a:t>dqfuhao</a:t>
            </a:r>
            <a:r>
              <a:rPr lang="en-US" altLang="zh-CN" dirty="0"/>
              <a:t>=1</a:t>
            </a:r>
          </a:p>
          <a:p>
            <a:r>
              <a:rPr lang="en-US" altLang="zh-CN" dirty="0" err="1"/>
              <a:t>pai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while abs(</a:t>
            </a:r>
            <a:r>
              <a:rPr lang="en-US" altLang="zh-CN" dirty="0" err="1"/>
              <a:t>dqx</a:t>
            </a:r>
            <a:r>
              <a:rPr lang="en-US" altLang="zh-CN" dirty="0"/>
              <a:t>)&gt;0.0000001: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pai</a:t>
            </a:r>
            <a:r>
              <a:rPr lang="en-US" altLang="zh-CN" dirty="0"/>
              <a:t>=</a:t>
            </a:r>
            <a:r>
              <a:rPr lang="en-US" altLang="zh-CN" dirty="0" err="1"/>
              <a:t>pai+dqx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fenmu</a:t>
            </a:r>
            <a:r>
              <a:rPr lang="en-US" altLang="zh-CN" dirty="0"/>
              <a:t>=fenmu+2.0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dqfuhao</a:t>
            </a:r>
            <a:r>
              <a:rPr lang="en-US" altLang="zh-CN" dirty="0"/>
              <a:t>=-</a:t>
            </a:r>
            <a:r>
              <a:rPr lang="en-US" altLang="zh-CN" dirty="0" err="1"/>
              <a:t>dqfuhao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dqx</a:t>
            </a:r>
            <a:r>
              <a:rPr lang="en-US" altLang="zh-CN" dirty="0"/>
              <a:t>=</a:t>
            </a:r>
            <a:r>
              <a:rPr lang="en-US" altLang="zh-CN" dirty="0" err="1"/>
              <a:t>dqfuhao</a:t>
            </a:r>
            <a:r>
              <a:rPr lang="en-US" altLang="zh-CN" dirty="0"/>
              <a:t>/</a:t>
            </a:r>
            <a:r>
              <a:rPr lang="en-US" altLang="zh-CN" dirty="0" err="1"/>
              <a:t>fenmu</a:t>
            </a:r>
            <a:endParaRPr lang="en-US" altLang="zh-CN" dirty="0"/>
          </a:p>
          <a:p>
            <a:r>
              <a:rPr lang="en-US" altLang="zh-CN" dirty="0" err="1"/>
              <a:t>pai</a:t>
            </a:r>
            <a:r>
              <a:rPr lang="en-US" altLang="zh-CN" dirty="0"/>
              <a:t>=</a:t>
            </a:r>
            <a:r>
              <a:rPr lang="en-US" altLang="zh-CN" dirty="0" err="1"/>
              <a:t>pai</a:t>
            </a:r>
            <a:r>
              <a:rPr lang="en-US" altLang="zh-CN" dirty="0"/>
              <a:t>*4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pai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323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求圆周率的方法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48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41425"/>
          <a:stretch/>
        </p:blipFill>
        <p:spPr>
          <a:xfrm>
            <a:off x="755651" y="1052513"/>
            <a:ext cx="8496300" cy="19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6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6E64-EF90-4FDA-B4DB-1F0D1FC4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7</a:t>
            </a:r>
            <a:r>
              <a:rPr lang="zh-CN" altLang="en-US" dirty="0"/>
              <a:t>：求两个整数的最大公约数。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辗转相除法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⑵ 相减法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1B87B-9B1B-4C81-90F0-5A589270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36A66-1A5B-4A0D-8079-A9ABA030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zh-CN" altLang="en-US" dirty="0"/>
              <a:t>什么是迭代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重复反馈过程</a:t>
            </a:r>
            <a:endParaRPr lang="en-US" altLang="zh-CN" dirty="0"/>
          </a:p>
          <a:p>
            <a:r>
              <a:rPr lang="zh-CN" altLang="en-US" dirty="0"/>
              <a:t>执行一次过程就是一次迭代</a:t>
            </a:r>
            <a:endParaRPr lang="en-US" altLang="zh-CN" dirty="0"/>
          </a:p>
          <a:p>
            <a:r>
              <a:rPr lang="zh-CN" altLang="en-US" dirty="0"/>
              <a:t>每次迭代的结果作为下一次迭代的初始值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909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辗转相除法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有两整数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① </a:t>
            </a:r>
            <a:r>
              <a:rPr lang="en-US" altLang="zh-CN" dirty="0" err="1"/>
              <a:t>a%b</a:t>
            </a:r>
            <a:r>
              <a:rPr lang="zh-CN" altLang="en-US" dirty="0"/>
              <a:t>得余数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r>
              <a:rPr lang="en-US" altLang="zh-CN" dirty="0"/>
              <a:t>② </a:t>
            </a:r>
            <a:r>
              <a:rPr lang="zh-CN" altLang="en-US" dirty="0"/>
              <a:t>若</a:t>
            </a:r>
            <a:r>
              <a:rPr lang="en-US" altLang="zh-CN" dirty="0"/>
              <a:t>c=0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即为两数的最大公约数</a:t>
            </a:r>
          </a:p>
          <a:p>
            <a:pPr marL="0" indent="0">
              <a:buNone/>
            </a:pPr>
            <a:r>
              <a:rPr lang="zh-CN" altLang="en-US" dirty="0"/>
              <a:t>③ 若</a:t>
            </a:r>
            <a:r>
              <a:rPr lang="en-US" altLang="zh-CN" dirty="0"/>
              <a:t>c≠0</a:t>
            </a:r>
            <a:r>
              <a:rPr lang="zh-CN" altLang="en-US" dirty="0"/>
              <a:t>，则</a:t>
            </a:r>
            <a:r>
              <a:rPr lang="en-US" altLang="zh-CN" dirty="0"/>
              <a:t>a=b</a:t>
            </a:r>
            <a:r>
              <a:rPr lang="zh-CN" altLang="en-US" dirty="0"/>
              <a:t>，</a:t>
            </a:r>
            <a:r>
              <a:rPr lang="en-US" altLang="zh-CN" dirty="0"/>
              <a:t>b=c</a:t>
            </a:r>
            <a:r>
              <a:rPr lang="zh-CN" altLang="en-US" dirty="0"/>
              <a:t>，再回去执行①</a:t>
            </a:r>
          </a:p>
          <a:p>
            <a:pPr marL="0" indent="0">
              <a:buNone/>
            </a:pPr>
            <a:r>
              <a:rPr lang="zh-CN" altLang="en-US" dirty="0"/>
              <a:t>例如求</a:t>
            </a:r>
            <a:r>
              <a:rPr lang="en-US" altLang="zh-CN" dirty="0"/>
              <a:t>27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的最大公约数过程为：</a:t>
            </a:r>
          </a:p>
          <a:p>
            <a:pPr marL="0" indent="0">
              <a:buNone/>
            </a:pPr>
            <a:r>
              <a:rPr lang="en-US" altLang="zh-CN" dirty="0"/>
              <a:t>27÷15 </a:t>
            </a:r>
            <a:r>
              <a:rPr lang="zh-CN" altLang="en-US" dirty="0"/>
              <a:t>余</a:t>
            </a:r>
            <a:r>
              <a:rPr lang="en-US" altLang="zh-CN" dirty="0"/>
              <a:t>1215÷12</a:t>
            </a:r>
            <a:r>
              <a:rPr lang="zh-CN" altLang="en-US" dirty="0"/>
              <a:t>余</a:t>
            </a:r>
            <a:r>
              <a:rPr lang="en-US" altLang="zh-CN" dirty="0"/>
              <a:t>312÷3</a:t>
            </a:r>
            <a:r>
              <a:rPr lang="zh-CN" altLang="en-US" dirty="0"/>
              <a:t>余</a:t>
            </a:r>
            <a:r>
              <a:rPr lang="en-US" altLang="zh-CN" dirty="0"/>
              <a:t>0</a:t>
            </a:r>
            <a:r>
              <a:rPr lang="zh-CN" altLang="en-US" dirty="0"/>
              <a:t>因此，</a:t>
            </a:r>
            <a:r>
              <a:rPr lang="en-US" altLang="zh-CN" dirty="0"/>
              <a:t>3</a:t>
            </a:r>
            <a:r>
              <a:rPr lang="zh-CN" altLang="en-US" dirty="0"/>
              <a:t>即为最大公约数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061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⑵ 相减法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有两整数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① 若</a:t>
            </a:r>
            <a:r>
              <a:rPr lang="en-US" altLang="zh-CN" dirty="0"/>
              <a:t>a&gt;b</a:t>
            </a:r>
            <a:r>
              <a:rPr lang="zh-CN" altLang="en-US" dirty="0"/>
              <a:t>，则</a:t>
            </a:r>
            <a:r>
              <a:rPr lang="en-US" altLang="zh-CN" dirty="0"/>
              <a:t>a=a-b</a:t>
            </a:r>
          </a:p>
          <a:p>
            <a:pPr marL="0" indent="0">
              <a:buNone/>
            </a:pPr>
            <a:r>
              <a:rPr lang="en-US" altLang="zh-CN" dirty="0"/>
              <a:t>② </a:t>
            </a:r>
            <a:r>
              <a:rPr lang="zh-CN" altLang="en-US" dirty="0"/>
              <a:t>若</a:t>
            </a:r>
            <a:r>
              <a:rPr lang="en-US" altLang="zh-CN" dirty="0"/>
              <a:t>a&lt;b</a:t>
            </a:r>
            <a:r>
              <a:rPr lang="zh-CN" altLang="en-US" dirty="0"/>
              <a:t>，则</a:t>
            </a:r>
            <a:r>
              <a:rPr lang="en-US" altLang="zh-CN" dirty="0"/>
              <a:t>b=b-a</a:t>
            </a:r>
          </a:p>
          <a:p>
            <a:pPr marL="0" indent="0">
              <a:buNone/>
            </a:pPr>
            <a:r>
              <a:rPr lang="en-US" altLang="zh-CN" dirty="0"/>
              <a:t>③ </a:t>
            </a:r>
            <a:r>
              <a:rPr lang="zh-CN" altLang="en-US" dirty="0"/>
              <a:t>若</a:t>
            </a:r>
            <a:r>
              <a:rPr lang="en-US" altLang="zh-CN" dirty="0"/>
              <a:t>a=b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（或</a:t>
            </a:r>
            <a:r>
              <a:rPr lang="en-US" altLang="zh-CN" dirty="0"/>
              <a:t>b</a:t>
            </a:r>
            <a:r>
              <a:rPr lang="zh-CN" altLang="en-US" dirty="0"/>
              <a:t>）即为两数的最大公约数</a:t>
            </a:r>
          </a:p>
          <a:p>
            <a:pPr marL="0" indent="0">
              <a:buNone/>
            </a:pPr>
            <a:r>
              <a:rPr lang="zh-CN" altLang="en-US" dirty="0"/>
              <a:t>④ 若</a:t>
            </a:r>
            <a:r>
              <a:rPr lang="en-US" altLang="zh-CN" dirty="0" err="1"/>
              <a:t>a≠b</a:t>
            </a:r>
            <a:r>
              <a:rPr lang="zh-CN" altLang="en-US" dirty="0"/>
              <a:t>，则再回去执行①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例如求</a:t>
            </a:r>
            <a:r>
              <a:rPr lang="en-US" altLang="zh-CN" dirty="0"/>
              <a:t>27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的最大公约数过程为：</a:t>
            </a:r>
          </a:p>
          <a:p>
            <a:pPr marL="0" indent="0">
              <a:buNone/>
            </a:pPr>
            <a:r>
              <a:rPr lang="en-US" altLang="zh-CN" dirty="0"/>
              <a:t>27</a:t>
            </a:r>
            <a:r>
              <a:rPr lang="zh-CN" altLang="en-US" dirty="0"/>
              <a:t>－</a:t>
            </a:r>
            <a:r>
              <a:rPr lang="en-US" altLang="zh-CN" dirty="0"/>
              <a:t>15</a:t>
            </a:r>
            <a:r>
              <a:rPr lang="zh-CN" altLang="en-US" dirty="0"/>
              <a:t>＝</a:t>
            </a:r>
            <a:r>
              <a:rPr lang="en-US" altLang="zh-CN" dirty="0"/>
              <a:t>12( 15&gt;12 ) 15</a:t>
            </a:r>
            <a:r>
              <a:rPr lang="zh-CN" altLang="en-US" dirty="0"/>
              <a:t>－</a:t>
            </a:r>
            <a:r>
              <a:rPr lang="en-US" altLang="zh-CN" dirty="0"/>
              <a:t>12</a:t>
            </a:r>
            <a:r>
              <a:rPr lang="zh-CN" altLang="en-US" dirty="0"/>
              <a:t>＝</a:t>
            </a:r>
            <a:r>
              <a:rPr lang="en-US" altLang="zh-CN" dirty="0"/>
              <a:t>3( 12&gt;3 )</a:t>
            </a:r>
          </a:p>
          <a:p>
            <a:pPr marL="0" indent="0">
              <a:buNone/>
            </a:pPr>
            <a:r>
              <a:rPr lang="en-US" altLang="zh-CN" dirty="0"/>
              <a:t>12</a:t>
            </a:r>
            <a:r>
              <a:rPr lang="zh-CN" altLang="en-US" dirty="0"/>
              <a:t>－</a:t>
            </a:r>
            <a:r>
              <a:rPr lang="en-US" altLang="zh-CN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9( 9&gt;3 ) 9</a:t>
            </a:r>
            <a:r>
              <a:rPr lang="zh-CN" altLang="en-US" dirty="0"/>
              <a:t>－</a:t>
            </a:r>
            <a:r>
              <a:rPr lang="en-US" altLang="zh-CN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6( 6&gt;3 )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－</a:t>
            </a:r>
            <a:r>
              <a:rPr lang="en-US" altLang="zh-CN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3( 3==3 )</a:t>
            </a:r>
          </a:p>
          <a:p>
            <a:pPr marL="0" indent="0">
              <a:buNone/>
            </a:pPr>
            <a:r>
              <a:rPr lang="zh-CN" altLang="en-US" dirty="0"/>
              <a:t>因此，</a:t>
            </a:r>
            <a:r>
              <a:rPr lang="en-US" altLang="zh-CN" dirty="0"/>
              <a:t>3</a:t>
            </a:r>
            <a:r>
              <a:rPr lang="zh-CN" altLang="en-US" dirty="0"/>
              <a:t>即为最大公约数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972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相减法流程图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231573" y="1175657"/>
            <a:ext cx="1774371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7" name="平行四边形 6"/>
          <p:cNvSpPr/>
          <p:nvPr/>
        </p:nvSpPr>
        <p:spPr>
          <a:xfrm>
            <a:off x="2231573" y="2100943"/>
            <a:ext cx="1774371" cy="5660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2269673" y="2795815"/>
            <a:ext cx="1774371" cy="5660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1951265" y="3599545"/>
            <a:ext cx="2334986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a!=b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269673" y="4390582"/>
            <a:ext cx="849085" cy="9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</p:cNvCxnSpPr>
          <p:nvPr/>
        </p:nvCxnSpPr>
        <p:spPr>
          <a:xfrm>
            <a:off x="4286251" y="4018645"/>
            <a:ext cx="0" cy="5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3647320" y="4608287"/>
            <a:ext cx="1291167" cy="7620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A&gt;b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406019" y="5683250"/>
            <a:ext cx="120831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A=a-b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05830" y="5660578"/>
            <a:ext cx="120831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b=b-a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505201" y="6150431"/>
            <a:ext cx="2612572" cy="21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117773" y="3494315"/>
            <a:ext cx="10886" cy="246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199190" y="3483429"/>
            <a:ext cx="2929468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0"/>
          </p:cNvCxnSpPr>
          <p:nvPr/>
        </p:nvCxnSpPr>
        <p:spPr>
          <a:xfrm>
            <a:off x="3086101" y="3361872"/>
            <a:ext cx="32657" cy="2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379029" y="13706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请输入一个整数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b=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请输入一个整数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while a!=b:</a:t>
            </a:r>
          </a:p>
          <a:p>
            <a:r>
              <a:rPr lang="en-US" altLang="zh-CN" dirty="0"/>
              <a:t>    if a&gt;b:</a:t>
            </a:r>
          </a:p>
          <a:p>
            <a:r>
              <a:rPr lang="en-US" altLang="zh-CN" dirty="0"/>
              <a:t>        a=a-b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a&lt;b:</a:t>
            </a:r>
          </a:p>
          <a:p>
            <a:r>
              <a:rPr lang="en-US" altLang="zh-CN" dirty="0"/>
              <a:t>         b=b-a</a:t>
            </a:r>
          </a:p>
          <a:p>
            <a:r>
              <a:rPr lang="en-US" altLang="zh-CN" dirty="0"/>
              <a:t>if a==b: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两数的最大公约数为：</a:t>
            </a:r>
            <a:r>
              <a:rPr lang="en-US" altLang="zh-CN" dirty="0"/>
              <a:t>",a)</a:t>
            </a:r>
            <a:endParaRPr lang="zh-CN" altLang="en-US" dirty="0"/>
          </a:p>
        </p:txBody>
      </p:sp>
      <p:sp>
        <p:nvSpPr>
          <p:cNvPr id="31" name="菱形 30"/>
          <p:cNvSpPr/>
          <p:nvPr/>
        </p:nvSpPr>
        <p:spPr>
          <a:xfrm>
            <a:off x="4896455" y="4790617"/>
            <a:ext cx="1291167" cy="7620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B&gt;a</a:t>
            </a:r>
            <a:endParaRPr lang="zh-CN" altLang="en-US" sz="1600" dirty="0"/>
          </a:p>
        </p:txBody>
      </p:sp>
      <p:sp>
        <p:nvSpPr>
          <p:cNvPr id="32" name="菱形 31"/>
          <p:cNvSpPr/>
          <p:nvPr/>
        </p:nvSpPr>
        <p:spPr>
          <a:xfrm>
            <a:off x="979714" y="5344881"/>
            <a:ext cx="2345873" cy="726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A==b</a:t>
            </a:r>
            <a:endParaRPr lang="zh-CN" altLang="en-US" dirty="0"/>
          </a:p>
        </p:txBody>
      </p:sp>
      <p:sp>
        <p:nvSpPr>
          <p:cNvPr id="34" name="平行四边形 33"/>
          <p:cNvSpPr/>
          <p:nvPr/>
        </p:nvSpPr>
        <p:spPr>
          <a:xfrm>
            <a:off x="105987" y="4668160"/>
            <a:ext cx="1247925" cy="4463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2492" y="3561449"/>
            <a:ext cx="1774371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37" name="直接箭头连接符 36"/>
          <p:cNvCxnSpPr>
            <a:stCxn id="32" idx="2"/>
          </p:cNvCxnSpPr>
          <p:nvPr/>
        </p:nvCxnSpPr>
        <p:spPr>
          <a:xfrm flipH="1" flipV="1">
            <a:off x="701071" y="6052464"/>
            <a:ext cx="1451580" cy="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701071" y="5220156"/>
            <a:ext cx="65162" cy="73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" idx="0"/>
            <a:endCxn id="35" idx="2"/>
          </p:cNvCxnSpPr>
          <p:nvPr/>
        </p:nvCxnSpPr>
        <p:spPr>
          <a:xfrm flipV="1">
            <a:off x="729950" y="4214592"/>
            <a:ext cx="199728" cy="4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4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相减法程序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06486" y="154627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请输入一个整数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b=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请输入一个整数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while a&gt;b:</a:t>
            </a:r>
          </a:p>
          <a:p>
            <a:r>
              <a:rPr lang="en-US" altLang="zh-CN" dirty="0"/>
              <a:t>    a=a-b</a:t>
            </a:r>
          </a:p>
          <a:p>
            <a:r>
              <a:rPr lang="en-US" altLang="zh-CN" dirty="0"/>
              <a:t>while a&lt;b:</a:t>
            </a:r>
          </a:p>
          <a:p>
            <a:r>
              <a:rPr lang="en-US" altLang="zh-CN" dirty="0"/>
              <a:t>    b=b-a</a:t>
            </a:r>
          </a:p>
          <a:p>
            <a:r>
              <a:rPr lang="en-US" altLang="zh-CN" dirty="0"/>
              <a:t>if a==b:</a:t>
            </a:r>
          </a:p>
          <a:p>
            <a:r>
              <a:rPr lang="en-US" altLang="zh-CN" dirty="0"/>
              <a:t>    print(a,"</a:t>
            </a:r>
            <a:r>
              <a:rPr lang="zh-CN" altLang="en-US" dirty="0"/>
              <a:t>是这两个整数的最大公约数</a:t>
            </a:r>
            <a:r>
              <a:rPr lang="en-US" altLang="zh-CN" dirty="0"/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079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相减法程序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请输入一个整数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b=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请输入一个整数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while a!=b:</a:t>
            </a:r>
          </a:p>
          <a:p>
            <a:r>
              <a:rPr lang="en-US" altLang="zh-CN" dirty="0"/>
              <a:t>    if a&gt;b:</a:t>
            </a:r>
          </a:p>
          <a:p>
            <a:r>
              <a:rPr lang="en-US" altLang="zh-CN" dirty="0"/>
              <a:t>        a=a-b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a&lt;b:</a:t>
            </a:r>
          </a:p>
          <a:p>
            <a:r>
              <a:rPr lang="en-US" altLang="zh-CN" dirty="0"/>
              <a:t>         b=b-a</a:t>
            </a:r>
          </a:p>
          <a:p>
            <a:r>
              <a:rPr lang="en-US" altLang="zh-CN" dirty="0"/>
              <a:t>if a==b: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两数的最大公约数为：</a:t>
            </a:r>
            <a:r>
              <a:rPr lang="en-US" altLang="zh-CN" dirty="0"/>
              <a:t>",a)</a:t>
            </a:r>
          </a:p>
        </p:txBody>
      </p:sp>
    </p:spTree>
    <p:extLst>
      <p:ext uri="{BB962C8B-B14F-4D97-AF65-F5344CB8AC3E}">
        <p14:creationId xmlns:p14="http://schemas.microsoft.com/office/powerpoint/2010/main" val="695303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6E64-EF90-4FDA-B4DB-1F0D1FC4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求两个整数的</a:t>
            </a:r>
            <a:r>
              <a:rPr lang="zh-CN" altLang="en-US" sz="2800" dirty="0"/>
              <a:t>最大公约数、最小公倍数</a:t>
            </a:r>
            <a:r>
              <a:rPr lang="zh-CN" altLang="en-US" dirty="0"/>
              <a:t>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问题分析：</a:t>
            </a:r>
            <a:r>
              <a:rPr lang="en-US" altLang="zh-CN" dirty="0"/>
              <a:t>a*b=</a:t>
            </a:r>
            <a:r>
              <a:rPr lang="en-US" altLang="zh-CN" dirty="0" err="1"/>
              <a:t>a,b</a:t>
            </a:r>
            <a:r>
              <a:rPr lang="zh-CN" altLang="en-US" dirty="0"/>
              <a:t>的最大公约数*</a:t>
            </a:r>
            <a:r>
              <a:rPr lang="en-US" altLang="zh-CN" dirty="0" err="1"/>
              <a:t>a,b</a:t>
            </a:r>
            <a:r>
              <a:rPr lang="zh-CN" altLang="en-US" dirty="0"/>
              <a:t>的最小公倍数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1B87B-9B1B-4C81-90F0-5A589270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36A66-1A5B-4A0D-8079-A9ABA030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280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B26E9-839B-4977-A0D5-A4ED93E0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8</a:t>
            </a:r>
            <a:r>
              <a:rPr lang="zh-CN" altLang="en-US" dirty="0"/>
              <a:t>：求以下表达式的值。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29940-08D2-4ED7-819B-930D2B92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S=1+1/(1+2)+1/(1+2+3)+……+1/(1+2+3+……+n)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为输入的正整数）。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8E917-2D0B-4147-A301-982A8E59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C8B32-30A1-458A-A126-6B41ADDD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E2047D-8FCD-471D-9CFD-15E44C65CAD8}"/>
              </a:ext>
            </a:extLst>
          </p:cNvPr>
          <p:cNvSpPr/>
          <p:nvPr/>
        </p:nvSpPr>
        <p:spPr>
          <a:xfrm>
            <a:off x="2456873" y="237668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mu=0</a:t>
            </a:r>
          </a:p>
          <a:p>
            <a:r>
              <a:rPr lang="en-US" altLang="zh-CN" dirty="0"/>
              <a:t>s=0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请输入一个正整数</a:t>
            </a:r>
            <a:r>
              <a:rPr lang="en-US" altLang="zh-CN" dirty="0"/>
              <a:t>n</a:t>
            </a:r>
            <a:r>
              <a:rPr lang="zh-CN" altLang="en-US" dirty="0"/>
              <a:t>的值：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&lt;=n:</a:t>
            </a:r>
          </a:p>
          <a:p>
            <a:r>
              <a:rPr lang="en-US" altLang="zh-CN" dirty="0"/>
              <a:t>    mu=</a:t>
            </a:r>
            <a:r>
              <a:rPr lang="en-US" altLang="zh-CN" dirty="0" err="1"/>
              <a:t>mu+i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    t=1.0/mu</a:t>
            </a:r>
          </a:p>
          <a:p>
            <a:r>
              <a:rPr lang="en-US" altLang="zh-CN" dirty="0"/>
              <a:t>    s=</a:t>
            </a:r>
            <a:r>
              <a:rPr lang="en-US" altLang="zh-CN" dirty="0" err="1"/>
              <a:t>s+t</a:t>
            </a:r>
            <a:endParaRPr lang="en-US" altLang="zh-CN" dirty="0"/>
          </a:p>
          <a:p>
            <a:r>
              <a:rPr lang="en-US" altLang="zh-CN" dirty="0"/>
              <a:t>print ("</a:t>
            </a:r>
            <a:r>
              <a:rPr lang="zh-CN" altLang="en-US" dirty="0"/>
              <a:t>此表达式的值为：</a:t>
            </a:r>
            <a:r>
              <a:rPr lang="en-US" altLang="zh-CN" dirty="0"/>
              <a:t>",s)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895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D5D2-13CA-45D8-B6EF-83822907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9</a:t>
            </a:r>
            <a:r>
              <a:rPr lang="zh-CN" altLang="en-US" dirty="0"/>
              <a:t>：求学生分数的平均值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77C75-07F4-463E-BC22-98FCF620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754A9-AFD5-44AC-A0CE-2CFFFA5E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flag="y"</a:t>
            </a:r>
          </a:p>
          <a:p>
            <a:r>
              <a:rPr lang="en-US" altLang="zh-CN" dirty="0"/>
              <a:t>sum=0.0</a:t>
            </a:r>
          </a:p>
          <a:p>
            <a:r>
              <a:rPr lang="en-US" altLang="zh-CN" dirty="0"/>
              <a:t>counter=0</a:t>
            </a:r>
          </a:p>
          <a:p>
            <a:r>
              <a:rPr lang="en-US" altLang="zh-CN" dirty="0"/>
              <a:t>while flag=="y":</a:t>
            </a:r>
          </a:p>
          <a:p>
            <a:r>
              <a:rPr lang="en-US" altLang="zh-CN" dirty="0"/>
              <a:t>    x=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请输入学生的分数：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    sum=</a:t>
            </a:r>
            <a:r>
              <a:rPr lang="en-US" altLang="zh-CN" dirty="0" err="1"/>
              <a:t>sum+x</a:t>
            </a:r>
            <a:endParaRPr lang="en-US" altLang="zh-CN" dirty="0"/>
          </a:p>
          <a:p>
            <a:r>
              <a:rPr lang="en-US" altLang="zh-CN" dirty="0"/>
              <a:t>    counter=counter+1</a:t>
            </a:r>
          </a:p>
          <a:p>
            <a:r>
              <a:rPr lang="en-US" altLang="zh-CN" dirty="0"/>
              <a:t>    flag=input("</a:t>
            </a:r>
            <a:r>
              <a:rPr lang="zh-CN" altLang="en-US" dirty="0"/>
              <a:t>继续输入请输入</a:t>
            </a:r>
            <a:r>
              <a:rPr lang="en-US" altLang="zh-CN" dirty="0"/>
              <a:t>y</a:t>
            </a:r>
            <a:r>
              <a:rPr lang="zh-CN" altLang="en-US" dirty="0"/>
              <a:t>，不再输入请输入</a:t>
            </a:r>
            <a:r>
              <a:rPr lang="en-US" altLang="zh-CN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print ("#</a:t>
            </a:r>
            <a:r>
              <a:rPr lang="zh-CN" altLang="en-US" dirty="0"/>
              <a:t>求学生分数的平均值为：</a:t>
            </a:r>
            <a:r>
              <a:rPr lang="en-US" altLang="zh-CN" dirty="0"/>
              <a:t>",sum/counter)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761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求学生分数的平均值程序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54627" y="1569223"/>
            <a:ext cx="97796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sum=0.0</a:t>
            </a:r>
          </a:p>
          <a:p>
            <a:r>
              <a:rPr lang="en-US" altLang="zh-CN" dirty="0"/>
              <a:t>counter=0</a:t>
            </a:r>
          </a:p>
          <a:p>
            <a:r>
              <a:rPr lang="en-US" altLang="zh-CN" dirty="0"/>
              <a:t>x=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请输入学生的分数，输入负数表示退出输入：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while x&gt;=0:</a:t>
            </a:r>
          </a:p>
          <a:p>
            <a:r>
              <a:rPr lang="en-US" altLang="zh-CN" dirty="0"/>
              <a:t>    sum=</a:t>
            </a:r>
            <a:r>
              <a:rPr lang="en-US" altLang="zh-CN" dirty="0" err="1"/>
              <a:t>sum+x</a:t>
            </a:r>
            <a:endParaRPr lang="en-US" altLang="zh-CN" dirty="0"/>
          </a:p>
          <a:p>
            <a:r>
              <a:rPr lang="en-US" altLang="zh-CN" dirty="0"/>
              <a:t>    counter=counter+1</a:t>
            </a:r>
          </a:p>
          <a:p>
            <a:r>
              <a:rPr lang="en-US" altLang="zh-CN" dirty="0"/>
              <a:t>    x=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请输入学生的分数，输入负数表示退出输入：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print ("#</a:t>
            </a:r>
            <a:r>
              <a:rPr lang="zh-CN" altLang="en-US" dirty="0"/>
              <a:t>求学生分数的平均值为：</a:t>
            </a:r>
            <a:r>
              <a:rPr lang="en-US" altLang="zh-CN" dirty="0"/>
              <a:t>",sum/counter)</a:t>
            </a:r>
          </a:p>
        </p:txBody>
      </p:sp>
    </p:spTree>
    <p:extLst>
      <p:ext uri="{BB962C8B-B14F-4D97-AF65-F5344CB8AC3E}">
        <p14:creationId xmlns:p14="http://schemas.microsoft.com/office/powerpoint/2010/main" val="4279997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FDBDB-26F9-450D-AAAC-D0CEEADD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10</a:t>
            </a:r>
            <a:r>
              <a:rPr lang="zh-CN" altLang="en-US" dirty="0"/>
              <a:t>：打印</a:t>
            </a:r>
            <a:r>
              <a:rPr lang="en-US" altLang="zh-CN" dirty="0"/>
              <a:t>1-100</a:t>
            </a:r>
            <a:r>
              <a:rPr lang="zh-CN" altLang="en-US" dirty="0"/>
              <a:t>之间所有的自然数。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697C4-76B7-4BCE-B94E-72B2605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B4AAC0-A2E8-46D7-81B7-E1C4F422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0A3FE1-3415-45E5-AA45-2845D8761D04}"/>
              </a:ext>
            </a:extLst>
          </p:cNvPr>
          <p:cNvSpPr/>
          <p:nvPr/>
        </p:nvSpPr>
        <p:spPr>
          <a:xfrm>
            <a:off x="665018" y="157281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dirty="0"/>
              <a:t>i=0</a:t>
            </a:r>
          </a:p>
          <a:p>
            <a:r>
              <a:rPr lang="nn-NO" altLang="zh-CN" dirty="0"/>
              <a:t>for i in range(1,100):</a:t>
            </a:r>
          </a:p>
          <a:p>
            <a:r>
              <a:rPr lang="nn-NO" altLang="zh-CN" dirty="0"/>
              <a:t>    i+=1</a:t>
            </a:r>
          </a:p>
          <a:p>
            <a:r>
              <a:rPr lang="nn-NO" altLang="zh-CN" dirty="0"/>
              <a:t>    print(i)</a:t>
            </a:r>
          </a:p>
          <a:p>
            <a:r>
              <a:rPr lang="nn-NO" altLang="zh-CN" dirty="0"/>
              <a:t>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69C662-AD7C-4F43-88BF-95DAE74CD64B}"/>
              </a:ext>
            </a:extLst>
          </p:cNvPr>
          <p:cNvSpPr/>
          <p:nvPr/>
        </p:nvSpPr>
        <p:spPr>
          <a:xfrm>
            <a:off x="5329767" y="175747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range(1,101,1):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24605F-5064-46ED-9176-AC85C0D40B1E}"/>
              </a:ext>
            </a:extLst>
          </p:cNvPr>
          <p:cNvSpPr/>
          <p:nvPr/>
        </p:nvSpPr>
        <p:spPr>
          <a:xfrm>
            <a:off x="665018" y="353086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dirty="0"/>
              <a:t>i=1</a:t>
            </a:r>
          </a:p>
          <a:p>
            <a:r>
              <a:rPr lang="nn-NO" altLang="zh-CN" dirty="0"/>
              <a:t>for i in range(1,101):</a:t>
            </a:r>
          </a:p>
          <a:p>
            <a:r>
              <a:rPr lang="nn-NO" altLang="zh-CN" dirty="0"/>
              <a:t>    print(i)</a:t>
            </a:r>
          </a:p>
          <a:p>
            <a:r>
              <a:rPr lang="nn-NO" altLang="zh-CN" dirty="0"/>
              <a:t>    i+=1</a:t>
            </a:r>
          </a:p>
        </p:txBody>
      </p:sp>
    </p:spTree>
    <p:extLst>
      <p:ext uri="{BB962C8B-B14F-4D97-AF65-F5344CB8AC3E}">
        <p14:creationId xmlns:p14="http://schemas.microsoft.com/office/powerpoint/2010/main" val="33403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可迭代对象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可以直接作用于</a:t>
            </a:r>
            <a:r>
              <a:rPr lang="en-US" altLang="zh-CN" dirty="0"/>
              <a:t>for</a:t>
            </a:r>
            <a:r>
              <a:rPr lang="zh-CN" altLang="en-US" dirty="0"/>
              <a:t>循环的对象，统称为可迭代对象</a:t>
            </a:r>
            <a:endParaRPr lang="en-US" altLang="zh-CN" dirty="0"/>
          </a:p>
          <a:p>
            <a:r>
              <a:rPr lang="en-US" altLang="zh-CN" dirty="0" err="1"/>
              <a:t>Iterable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:range(100)</a:t>
            </a:r>
            <a:r>
              <a:rPr lang="zh-CN" altLang="en-US" dirty="0"/>
              <a:t>、字符串</a:t>
            </a:r>
            <a:r>
              <a:rPr lang="en-US" altLang="zh-CN" dirty="0" err="1"/>
              <a:t>str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文件、</a:t>
            </a:r>
            <a:r>
              <a:rPr lang="zh-CN" altLang="en-US" dirty="0"/>
              <a:t>组合数据类型（列表</a:t>
            </a:r>
            <a:r>
              <a:rPr lang="en-US" altLang="zh-CN" dirty="0"/>
              <a:t>list</a:t>
            </a:r>
            <a:r>
              <a:rPr lang="zh-CN" altLang="en-US" dirty="0"/>
              <a:t>、字典、集合、元组）、</a:t>
            </a:r>
            <a:r>
              <a:rPr lang="zh-CN" altLang="en-US" dirty="0">
                <a:solidFill>
                  <a:srgbClr val="FF0000"/>
                </a:solidFill>
              </a:rPr>
              <a:t>迭代器与生成器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D8F9-3EDC-4336-87D6-207D497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11</a:t>
            </a:r>
            <a:r>
              <a:rPr lang="zh-CN" altLang="en-US" dirty="0"/>
              <a:t>：求</a:t>
            </a:r>
            <a:r>
              <a:rPr lang="en-US" altLang="zh-CN" dirty="0"/>
              <a:t>2+4+6+……+n&lt;200</a:t>
            </a:r>
            <a:r>
              <a:rPr lang="zh-CN" altLang="en-US" dirty="0"/>
              <a:t>成立的最大数值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6EC3F-CEDE-4BDA-B1FB-CB6F03E6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BE58D-EEBD-47F8-8715-E957F1D4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33600" y="18724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s=0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=2</a:t>
            </a:r>
          </a:p>
          <a:p>
            <a:r>
              <a:rPr lang="en-US" altLang="zh-CN" dirty="0"/>
              <a:t>while s&lt;200:</a:t>
            </a:r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print(s-i+2)</a:t>
            </a:r>
          </a:p>
        </p:txBody>
      </p:sp>
    </p:spTree>
    <p:extLst>
      <p:ext uri="{BB962C8B-B14F-4D97-AF65-F5344CB8AC3E}">
        <p14:creationId xmlns:p14="http://schemas.microsoft.com/office/powerpoint/2010/main" val="2944619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C51E1-7186-4B97-8A16-634C78E6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12</a:t>
            </a:r>
            <a:r>
              <a:rPr lang="zh-CN" altLang="en-US" dirty="0"/>
              <a:t>：打印出</a:t>
            </a:r>
            <a:r>
              <a:rPr lang="en-US" altLang="zh-CN" dirty="0"/>
              <a:t>500</a:t>
            </a:r>
            <a:r>
              <a:rPr lang="zh-CN" altLang="en-US" dirty="0"/>
              <a:t>以内能被</a:t>
            </a:r>
            <a:r>
              <a:rPr lang="en-US" altLang="zh-CN" dirty="0"/>
              <a:t>17</a:t>
            </a:r>
            <a:r>
              <a:rPr lang="zh-CN" altLang="en-US" dirty="0"/>
              <a:t>整除的所有正整数。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B5480-2E7D-46C4-A1CB-C6A7A077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C08926-8A85-4850-B74A-B4FDEB63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FCBAE-C745-45AF-88B1-43B6FC3889D0}"/>
              </a:ext>
            </a:extLst>
          </p:cNvPr>
          <p:cNvSpPr/>
          <p:nvPr/>
        </p:nvSpPr>
        <p:spPr>
          <a:xfrm>
            <a:off x="1849361" y="2055474"/>
            <a:ext cx="85017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print("</a:t>
            </a:r>
            <a:r>
              <a:rPr lang="zh-CN" altLang="en-US" dirty="0"/>
              <a:t>打印出</a:t>
            </a:r>
            <a:r>
              <a:rPr lang="en-US" altLang="zh-CN" dirty="0"/>
              <a:t>500</a:t>
            </a:r>
            <a:r>
              <a:rPr lang="zh-CN" altLang="en-US" dirty="0"/>
              <a:t>以内能被</a:t>
            </a:r>
            <a:r>
              <a:rPr lang="en-US" altLang="zh-CN" dirty="0"/>
              <a:t>17</a:t>
            </a:r>
            <a:r>
              <a:rPr lang="zh-CN" altLang="en-US" dirty="0"/>
              <a:t>整除的所有正整数</a:t>
            </a:r>
            <a:r>
              <a:rPr lang="en-US" altLang="zh-CN" dirty="0"/>
              <a:t>:")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range(1,500):</a:t>
            </a:r>
          </a:p>
          <a:p>
            <a:r>
              <a:rPr lang="en-US" altLang="zh-CN" dirty="0"/>
              <a:t>      if i%17!=0:</a:t>
            </a:r>
          </a:p>
          <a:p>
            <a:r>
              <a:rPr lang="en-US" altLang="zh-CN" dirty="0"/>
              <a:t>            continue</a:t>
            </a:r>
          </a:p>
          <a:p>
            <a:r>
              <a:rPr lang="en-US" altLang="zh-CN" dirty="0"/>
              <a:t>      print 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6596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1958D-87D5-4254-95E1-6400B891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13</a:t>
            </a:r>
            <a:r>
              <a:rPr lang="zh-CN" altLang="en-US" dirty="0"/>
              <a:t>：打印九九乘法表。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D06CF-9732-4513-88CC-CCBADD06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AC839-8D7F-464D-BEE3-4EB7B88A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A32173-D7B5-425F-B023-4C021DDC4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3"/>
          <a:stretch/>
        </p:blipFill>
        <p:spPr>
          <a:xfrm>
            <a:off x="577874" y="2096086"/>
            <a:ext cx="11432013" cy="20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9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29F9F-AA66-4F2F-8FFF-5FC6F564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7891A-8ADD-4C39-9BBC-DFB60B3D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10D24-58FE-4C5F-9B9B-DD2EECE3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28207F-ED77-4F0D-97AE-05450BC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A042BE-0D1E-4445-97DB-BD17B671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052513"/>
            <a:ext cx="5410200" cy="1400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A956D8-76D1-44A9-8FC9-F3320536D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4"/>
          <a:stretch/>
        </p:blipFill>
        <p:spPr>
          <a:xfrm>
            <a:off x="749300" y="2663301"/>
            <a:ext cx="5505450" cy="14673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D1DFB-C089-4771-833F-FF8E39A5F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5" y="4517023"/>
            <a:ext cx="5476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90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1475E-E1F2-4FA4-8E37-8F287D70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E17EA-B1AB-4147-8935-7F10A87E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打印</a:t>
            </a:r>
            <a:r>
              <a:rPr lang="en-US" altLang="zh-CN" dirty="0"/>
              <a:t>9 * 9 </a:t>
            </a:r>
            <a:r>
              <a:rPr lang="zh-CN" altLang="en-US" dirty="0"/>
              <a:t>乘法表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06242-547E-41D9-8420-6A5ABA54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D65A6-40B0-4298-8DF6-1BC8EEA2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6A123-20CD-4872-A72F-29F1E688577D}"/>
              </a:ext>
            </a:extLst>
          </p:cNvPr>
          <p:cNvSpPr/>
          <p:nvPr/>
        </p:nvSpPr>
        <p:spPr>
          <a:xfrm>
            <a:off x="766233" y="1720840"/>
            <a:ext cx="73834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range(1,10):</a:t>
            </a:r>
          </a:p>
          <a:p>
            <a:r>
              <a:rPr lang="en-US" altLang="zh-CN" dirty="0"/>
              <a:t>    for j in range (1,i+1):</a:t>
            </a:r>
          </a:p>
          <a:p>
            <a:r>
              <a:rPr lang="en-US" altLang="zh-CN" dirty="0"/>
              <a:t>        sum = </a:t>
            </a:r>
            <a:r>
              <a:rPr lang="en-US" altLang="zh-CN" dirty="0" err="1"/>
              <a:t>i</a:t>
            </a:r>
            <a:r>
              <a:rPr lang="en-US" altLang="zh-CN" dirty="0"/>
              <a:t> * j</a:t>
            </a:r>
          </a:p>
          <a:p>
            <a:r>
              <a:rPr lang="en-US" altLang="zh-CN" dirty="0"/>
              <a:t>        if j &lt; i:</a:t>
            </a:r>
          </a:p>
          <a:p>
            <a:r>
              <a:rPr lang="en-US" altLang="zh-CN" dirty="0"/>
              <a:t>            print(j, '*', </a:t>
            </a:r>
            <a:r>
              <a:rPr lang="en-US" altLang="zh-CN" dirty="0" err="1"/>
              <a:t>i</a:t>
            </a:r>
            <a:r>
              <a:rPr lang="en-US" altLang="zh-CN" dirty="0"/>
              <a:t>,  '=', sum ,</a:t>
            </a:r>
            <a:r>
              <a:rPr lang="en-US" altLang="zh-CN" dirty="0">
                <a:solidFill>
                  <a:srgbClr val="FF0000"/>
                </a:solidFill>
              </a:rPr>
              <a:t>end= '   ') 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print(j, '*', </a:t>
            </a:r>
            <a:r>
              <a:rPr lang="en-US" altLang="zh-CN" dirty="0" err="1"/>
              <a:t>i</a:t>
            </a:r>
            <a:r>
              <a:rPr lang="en-US" altLang="zh-CN" dirty="0"/>
              <a:t>, '=', sum)</a:t>
            </a:r>
          </a:p>
        </p:txBody>
      </p:sp>
    </p:spTree>
    <p:extLst>
      <p:ext uri="{BB962C8B-B14F-4D97-AF65-F5344CB8AC3E}">
        <p14:creationId xmlns:p14="http://schemas.microsoft.com/office/powerpoint/2010/main" val="2692517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AB3D-39E6-46EC-89A5-49005168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6F1F9-A46E-4E0D-AC93-436E33BE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打印</a:t>
            </a:r>
            <a:r>
              <a:rPr lang="en-US" altLang="zh-CN" dirty="0"/>
              <a:t>9 * 9 </a:t>
            </a:r>
            <a:r>
              <a:rPr lang="zh-CN" altLang="en-US" dirty="0"/>
              <a:t>乘法表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DE1A6-CE63-489B-A438-3117C842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ED1FD-A8CA-4D21-8E57-DE2E78ED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419679" y="2616011"/>
            <a:ext cx="9339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range(1,10):                #</a:t>
            </a:r>
            <a:r>
              <a:rPr lang="zh-CN" altLang="en-US" dirty="0"/>
              <a:t>合计</a:t>
            </a:r>
            <a:r>
              <a:rPr lang="en-US" altLang="zh-CN" dirty="0"/>
              <a:t>9</a:t>
            </a:r>
            <a:r>
              <a:rPr lang="zh-CN" altLang="en-US" dirty="0"/>
              <a:t>轮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 j in range(1,i+1):           #</a:t>
            </a:r>
            <a:r>
              <a:rPr lang="zh-CN" altLang="en-US" dirty="0"/>
              <a:t>每轮乘积次数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s=</a:t>
            </a:r>
            <a:r>
              <a:rPr lang="en-US" altLang="zh-CN" dirty="0" err="1"/>
              <a:t>i</a:t>
            </a:r>
            <a:r>
              <a:rPr lang="en-US" altLang="zh-CN" dirty="0"/>
              <a:t>*j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i</a:t>
            </a:r>
            <a:r>
              <a:rPr lang="en-US" altLang="zh-CN" dirty="0"/>
              <a:t>,"*",j,"=",</a:t>
            </a:r>
            <a:r>
              <a:rPr lang="en-US" altLang="zh-CN" dirty="0" err="1"/>
              <a:t>s,end</a:t>
            </a:r>
            <a:r>
              <a:rPr lang="en-US" altLang="zh-CN" dirty="0"/>
              <a:t>=" ") #</a:t>
            </a:r>
            <a:r>
              <a:rPr lang="zh-CN" altLang="en-US" dirty="0"/>
              <a:t>不换行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print()                          #</a:t>
            </a:r>
            <a:r>
              <a:rPr lang="zh-CN" altLang="en-US" dirty="0"/>
              <a:t>每一轮循环换行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400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8D99E-C5F4-4B00-B359-E0EF2A70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14</a:t>
            </a:r>
            <a:r>
              <a:rPr lang="zh-CN" altLang="en-US" dirty="0"/>
              <a:t>：计算</a:t>
            </a:r>
            <a:r>
              <a:rPr lang="en-US" altLang="zh-CN" dirty="0"/>
              <a:t>1!+2!+3!+……+10</a:t>
            </a:r>
            <a:r>
              <a:rPr lang="zh-CN" altLang="en-US" dirty="0"/>
              <a:t>！的值。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2D1B2-D8BA-448D-9040-572DC66D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外循环，实现累加：</a:t>
            </a:r>
            <a:r>
              <a:rPr lang="en-US" altLang="zh-CN" dirty="0"/>
              <a:t>1+2+3+……+10</a:t>
            </a:r>
          </a:p>
          <a:p>
            <a:r>
              <a:rPr lang="zh-CN" altLang="en-US" dirty="0"/>
              <a:t>内循环，实现累乘：</a:t>
            </a:r>
            <a:r>
              <a:rPr lang="en-US" altLang="zh-CN" dirty="0"/>
              <a:t>1!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！、</a:t>
            </a:r>
            <a:r>
              <a:rPr lang="en-US" altLang="zh-CN" dirty="0"/>
              <a:t>3</a:t>
            </a:r>
            <a:r>
              <a:rPr lang="zh-CN" altLang="en-US" dirty="0"/>
              <a:t>！、</a:t>
            </a:r>
            <a:r>
              <a:rPr lang="en-US" altLang="zh-CN" dirty="0"/>
              <a:t>……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F3E2F-724C-48E8-A52D-4BA3A056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387574-9588-4079-A6A8-0B260565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D9B83-B606-4308-84A8-3A09AB05F8A4}"/>
              </a:ext>
            </a:extLst>
          </p:cNvPr>
          <p:cNvSpPr txBox="1"/>
          <p:nvPr/>
        </p:nvSpPr>
        <p:spPr>
          <a:xfrm>
            <a:off x="178602" y="2985116"/>
            <a:ext cx="4522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#1.</a:t>
            </a:r>
            <a:r>
              <a:rPr lang="zh-CN" altLang="en-US" dirty="0"/>
              <a:t>第一层循环</a:t>
            </a:r>
            <a:r>
              <a:rPr lang="en-US" altLang="zh-CN" dirty="0"/>
              <a:t>:10</a:t>
            </a:r>
            <a:r>
              <a:rPr lang="zh-CN" altLang="en-US" dirty="0"/>
              <a:t>个数之和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S=0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range(1,11):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S=</a:t>
            </a:r>
            <a:r>
              <a:rPr lang="en-US" altLang="zh-CN" dirty="0" err="1">
                <a:solidFill>
                  <a:srgbClr val="FF0000"/>
                </a:solidFill>
              </a:rPr>
              <a:t>S+i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CC4818-C843-4054-8FB0-E53E8C85862F}"/>
              </a:ext>
            </a:extLst>
          </p:cNvPr>
          <p:cNvSpPr txBox="1"/>
          <p:nvPr/>
        </p:nvSpPr>
        <p:spPr>
          <a:xfrm>
            <a:off x="4340552" y="3039885"/>
            <a:ext cx="37289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#2.</a:t>
            </a:r>
            <a:r>
              <a:rPr lang="zh-CN" altLang="en-US" dirty="0"/>
              <a:t>第二层循环：</a:t>
            </a:r>
            <a:r>
              <a:rPr lang="en-US" altLang="zh-CN" dirty="0"/>
              <a:t>j</a:t>
            </a:r>
            <a:r>
              <a:rPr lang="zh-CN" altLang="en-US" dirty="0"/>
              <a:t>的阶乘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S=1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for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j in range(1,j+1):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    s=s</a:t>
            </a:r>
            <a:r>
              <a:rPr lang="zh-CN" altLang="en-US" dirty="0">
                <a:solidFill>
                  <a:srgbClr val="7030A0"/>
                </a:solidFill>
              </a:rPr>
              <a:t>*</a:t>
            </a:r>
            <a:r>
              <a:rPr lang="en-US" altLang="zh-CN" dirty="0">
                <a:solidFill>
                  <a:srgbClr val="7030A0"/>
                </a:solidFill>
              </a:rPr>
              <a:t>j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D5B49-2F68-4D5F-B4AE-B81B4A8B3282}"/>
              </a:ext>
            </a:extLst>
          </p:cNvPr>
          <p:cNvSpPr txBox="1"/>
          <p:nvPr/>
        </p:nvSpPr>
        <p:spPr>
          <a:xfrm>
            <a:off x="7851450" y="2985116"/>
            <a:ext cx="4843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#3.</a:t>
            </a:r>
            <a:r>
              <a:rPr lang="zh-CN" altLang="en-US" dirty="0"/>
              <a:t>嵌套循环，两个循环放在一起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S=0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range(1,11):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7030A0"/>
                </a:solidFill>
              </a:rPr>
              <a:t>S=1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    for j in range(1,j+1):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         s=s*j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S=</a:t>
            </a:r>
            <a:r>
              <a:rPr lang="en-US" altLang="zh-CN" dirty="0" err="1">
                <a:solidFill>
                  <a:srgbClr val="FF0000"/>
                </a:solidFill>
              </a:rPr>
              <a:t>S+i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26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A9268-1435-4E21-B21F-D8439136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4768-96E3-49EA-9E15-794EA380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#4.</a:t>
            </a:r>
            <a:r>
              <a:rPr lang="zh-CN" altLang="en-US" dirty="0"/>
              <a:t>确定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之间的关系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D225A-C556-41F8-B9EC-547FC18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3EF02C-82D4-429C-AD54-22AD7EAC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223629-46E1-477D-9EFB-868D371476C8}"/>
              </a:ext>
            </a:extLst>
          </p:cNvPr>
          <p:cNvSpPr txBox="1"/>
          <p:nvPr/>
        </p:nvSpPr>
        <p:spPr>
          <a:xfrm>
            <a:off x="447473" y="2508200"/>
            <a:ext cx="4843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S=0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range(1,11):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7030A0"/>
                </a:solidFill>
              </a:rPr>
              <a:t>S=1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    for j in range(1,j+1):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         s=s*j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S=</a:t>
            </a:r>
            <a:r>
              <a:rPr lang="en-US" altLang="zh-CN" dirty="0" err="1">
                <a:solidFill>
                  <a:srgbClr val="FF0000"/>
                </a:solidFill>
              </a:rPr>
              <a:t>S+i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656ED1-2C57-4745-A043-F0CB2169AD7B}"/>
              </a:ext>
            </a:extLst>
          </p:cNvPr>
          <p:cNvSpPr/>
          <p:nvPr/>
        </p:nvSpPr>
        <p:spPr>
          <a:xfrm>
            <a:off x="4225771" y="1999695"/>
            <a:ext cx="87711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sz="2000" dirty="0"/>
              <a:t>4.</a:t>
            </a:r>
            <a:r>
              <a:rPr lang="zh-CN" altLang="en-US" sz="2000" dirty="0"/>
              <a:t>修改代码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s</a:t>
            </a:r>
            <a:r>
              <a:rPr lang="zh-CN" altLang="en-US" sz="2000" dirty="0"/>
              <a:t>、确定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与</a:t>
            </a:r>
            <a:r>
              <a:rPr lang="en-US" altLang="zh-CN" sz="2000" dirty="0"/>
              <a:t>j</a:t>
            </a:r>
            <a:r>
              <a:rPr lang="zh-CN" altLang="en-US" sz="2000" dirty="0"/>
              <a:t>之间的关系、输出，得出最终代码</a:t>
            </a:r>
            <a:r>
              <a:rPr lang="en-US" altLang="zh-CN" sz="2000" dirty="0"/>
              <a:t>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s2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     for j in range(1,i+1):</a:t>
            </a:r>
          </a:p>
          <a:p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s2</a:t>
            </a:r>
            <a:r>
              <a:rPr lang="en-US" altLang="zh-CN" dirty="0"/>
              <a:t>=s2*j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s1=s1+s2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print(s1)</a:t>
            </a:r>
          </a:p>
        </p:txBody>
      </p:sp>
    </p:spTree>
    <p:extLst>
      <p:ext uri="{BB962C8B-B14F-4D97-AF65-F5344CB8AC3E}">
        <p14:creationId xmlns:p14="http://schemas.microsoft.com/office/powerpoint/2010/main" val="1634621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68F04-46F8-4A5E-96B0-BDC8745C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15</a:t>
            </a:r>
            <a:r>
              <a:rPr lang="zh-CN" altLang="en-US" dirty="0"/>
              <a:t>：编写程序，在屏幕输出下图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4B403-FB52-4B43-B723-72CF8AC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外循环：输出</a:t>
            </a:r>
            <a:r>
              <a:rPr lang="en-US" altLang="zh-CN" dirty="0"/>
              <a:t>3</a:t>
            </a:r>
            <a:r>
              <a:rPr lang="zh-CN" altLang="en-US" dirty="0"/>
              <a:t>行*</a:t>
            </a:r>
            <a:endParaRPr lang="en-US" altLang="zh-CN" dirty="0"/>
          </a:p>
          <a:p>
            <a:r>
              <a:rPr lang="zh-CN" altLang="en-US" dirty="0"/>
              <a:t>内循环：每行输出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*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AEAA0-7AF7-435C-BD3D-D8B353AE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C9887-9B76-4236-9BF0-B0CE8864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96617A-F81A-466A-AD75-443F39A8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11" y="1470595"/>
            <a:ext cx="1780491" cy="11128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FF3EA48-69A8-4632-B014-C877543407FD}"/>
              </a:ext>
            </a:extLst>
          </p:cNvPr>
          <p:cNvSpPr/>
          <p:nvPr/>
        </p:nvSpPr>
        <p:spPr>
          <a:xfrm>
            <a:off x="4008967" y="2821027"/>
            <a:ext cx="4029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#2.</a:t>
            </a:r>
            <a:r>
              <a:rPr lang="zh-CN" altLang="en-US" dirty="0"/>
              <a:t>第二层循环：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in range(0,5):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print("*",end=" ")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B004BC-9731-451C-B77B-CF5F5D129705}"/>
              </a:ext>
            </a:extLst>
          </p:cNvPr>
          <p:cNvSpPr/>
          <p:nvPr/>
        </p:nvSpPr>
        <p:spPr>
          <a:xfrm>
            <a:off x="591639" y="28210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#1.</a:t>
            </a:r>
            <a:r>
              <a:rPr lang="zh-CN" altLang="en-US" dirty="0"/>
              <a:t>第一层循环</a:t>
            </a:r>
            <a:endParaRPr lang="en-US" altLang="zh-CN" dirty="0"/>
          </a:p>
          <a:p>
            <a:r>
              <a:rPr lang="en-US" altLang="zh-CN" dirty="0"/>
              <a:t>for j in range(0,3):</a:t>
            </a:r>
          </a:p>
          <a:p>
            <a:r>
              <a:rPr lang="en-US" altLang="zh-CN" dirty="0"/>
              <a:t>      print("*")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565BD7-AE3A-49CE-87F5-1AD5C91F7DEB}"/>
              </a:ext>
            </a:extLst>
          </p:cNvPr>
          <p:cNvSpPr/>
          <p:nvPr/>
        </p:nvSpPr>
        <p:spPr>
          <a:xfrm>
            <a:off x="7604245" y="290155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#3.</a:t>
            </a:r>
            <a:r>
              <a:rPr lang="zh-CN" altLang="en-US" dirty="0"/>
              <a:t>嵌套循环</a:t>
            </a:r>
            <a:endParaRPr lang="en-US" altLang="zh-CN" dirty="0"/>
          </a:p>
          <a:p>
            <a:r>
              <a:rPr lang="en-US" altLang="zh-CN" dirty="0"/>
              <a:t>for j in range(0,3):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7030A0"/>
                </a:solidFill>
              </a:rPr>
              <a:t>print("*")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in range(0,5):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  print("*",end=" ")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A44CA3-D365-447C-9F85-60C56A2B4FB9}"/>
              </a:ext>
            </a:extLst>
          </p:cNvPr>
          <p:cNvSpPr/>
          <p:nvPr/>
        </p:nvSpPr>
        <p:spPr>
          <a:xfrm>
            <a:off x="655607" y="4333220"/>
            <a:ext cx="7864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#4.</a:t>
            </a:r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/>
              <a:t>for j in range(0,3):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in range(0,5):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  print("*",end=" ")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print(“”) #</a:t>
            </a:r>
            <a:r>
              <a:rPr lang="zh-CN" altLang="en-US" dirty="0">
                <a:solidFill>
                  <a:schemeClr val="accent2"/>
                </a:solidFill>
              </a:rPr>
              <a:t>每一轮循环结束后换行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356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9E1-1140-49D0-BF60-6BC90D49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16</a:t>
            </a:r>
            <a:r>
              <a:rPr lang="zh-CN" altLang="en-US" dirty="0"/>
              <a:t>：编写程序，屏幕输出下图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8C0BC-A839-4A2F-A2BB-96848044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外循环：输出</a:t>
            </a:r>
            <a:r>
              <a:rPr lang="en-US" altLang="zh-CN" dirty="0"/>
              <a:t>3</a:t>
            </a:r>
            <a:r>
              <a:rPr lang="zh-CN" altLang="en-US" dirty="0"/>
              <a:t>行*</a:t>
            </a:r>
            <a:r>
              <a:rPr lang="en-US" altLang="zh-CN" dirty="0"/>
              <a:t>(</a:t>
            </a:r>
            <a:r>
              <a:rPr lang="zh-CN" altLang="en-US" dirty="0"/>
              <a:t>设为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内循环：每行输出</a:t>
            </a:r>
            <a:r>
              <a:rPr lang="en-US" altLang="zh-CN" dirty="0"/>
              <a:t>2i-1</a:t>
            </a:r>
            <a:r>
              <a:rPr lang="zh-CN" altLang="en-US" dirty="0"/>
              <a:t>个*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24D3-F50C-4722-95C8-D383F851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290CA-59A1-4F06-805B-2C80C42D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69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F24851-AFAB-4E34-AEBC-77748F36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808" y="1472570"/>
            <a:ext cx="1216255" cy="11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range() </a:t>
            </a:r>
            <a:r>
              <a:rPr lang="zh-CN" altLang="en-US" dirty="0"/>
              <a:t>函数可创建一个整数列表，一般用在 </a:t>
            </a:r>
            <a:r>
              <a:rPr lang="en-US" altLang="zh-CN" dirty="0"/>
              <a:t>for </a:t>
            </a:r>
            <a:r>
              <a:rPr lang="zh-CN" altLang="en-US" dirty="0"/>
              <a:t>循环中</a:t>
            </a:r>
            <a:endParaRPr lang="en-US" altLang="zh-CN" dirty="0"/>
          </a:p>
          <a:p>
            <a:r>
              <a:rPr lang="en-US" altLang="zh-CN" dirty="0"/>
              <a:t>range(start, stop[, step])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3" y="3223080"/>
            <a:ext cx="10612720" cy="27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56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9E1-1140-49D0-BF60-6BC90D49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16</a:t>
            </a:r>
            <a:r>
              <a:rPr lang="zh-CN" altLang="en-US" dirty="0"/>
              <a:t>：编写程序，屏幕输出下图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8C0BC-A839-4A2F-A2BB-96848044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外循环：输出</a:t>
            </a:r>
            <a:r>
              <a:rPr lang="en-US" altLang="zh-CN" dirty="0"/>
              <a:t>3</a:t>
            </a:r>
            <a:r>
              <a:rPr lang="zh-CN" altLang="en-US" dirty="0"/>
              <a:t>行*</a:t>
            </a:r>
            <a:r>
              <a:rPr lang="en-US" altLang="zh-CN" dirty="0"/>
              <a:t>(</a:t>
            </a:r>
            <a:r>
              <a:rPr lang="zh-CN" altLang="en-US" dirty="0"/>
              <a:t>设为</a:t>
            </a:r>
            <a:r>
              <a:rPr lang="en-US" altLang="zh-CN" dirty="0"/>
              <a:t>j)</a:t>
            </a:r>
            <a:endParaRPr lang="zh-CN" altLang="en-US" dirty="0"/>
          </a:p>
          <a:p>
            <a:r>
              <a:rPr lang="zh-CN" altLang="en-US" dirty="0"/>
              <a:t>内循环：每行输出</a:t>
            </a:r>
            <a:r>
              <a:rPr lang="en-US" altLang="zh-CN" dirty="0"/>
              <a:t>2j-1</a:t>
            </a:r>
            <a:r>
              <a:rPr lang="zh-CN" altLang="en-US" dirty="0"/>
              <a:t>个*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24D3-F50C-4722-95C8-D383F851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290CA-59A1-4F06-805B-2C80C42D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F24851-AFAB-4E34-AEBC-77748F36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808" y="1472570"/>
            <a:ext cx="1216255" cy="11862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5B97A4-AC09-4B9B-963E-E13291C98E44}"/>
              </a:ext>
            </a:extLst>
          </p:cNvPr>
          <p:cNvSpPr/>
          <p:nvPr/>
        </p:nvSpPr>
        <p:spPr>
          <a:xfrm>
            <a:off x="999602" y="24620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#1.</a:t>
            </a:r>
            <a:r>
              <a:rPr lang="zh-CN" altLang="en-US" dirty="0"/>
              <a:t>第一层循环</a:t>
            </a:r>
            <a:endParaRPr lang="en-US" altLang="zh-CN" dirty="0"/>
          </a:p>
          <a:p>
            <a:r>
              <a:rPr lang="en-US" altLang="zh-CN" dirty="0"/>
              <a:t>for j in range(1,4):</a:t>
            </a:r>
          </a:p>
          <a:p>
            <a:r>
              <a:rPr lang="en-US" altLang="zh-CN" dirty="0"/>
              <a:t>      print("*")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05607F-9B1D-473C-A381-0BC46F5CDA70}"/>
              </a:ext>
            </a:extLst>
          </p:cNvPr>
          <p:cNvSpPr/>
          <p:nvPr/>
        </p:nvSpPr>
        <p:spPr>
          <a:xfrm>
            <a:off x="999602" y="3766957"/>
            <a:ext cx="4029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#2.</a:t>
            </a:r>
            <a:r>
              <a:rPr lang="zh-CN" altLang="en-US" dirty="0"/>
              <a:t>第二层循环：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in range(0,2j-1):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print("*",end=" ")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FF51B-E80B-4755-9602-80FFBEE74238}"/>
              </a:ext>
            </a:extLst>
          </p:cNvPr>
          <p:cNvSpPr/>
          <p:nvPr/>
        </p:nvSpPr>
        <p:spPr>
          <a:xfrm>
            <a:off x="4879104" y="25265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#3.</a:t>
            </a:r>
            <a:r>
              <a:rPr lang="zh-CN" altLang="en-US" dirty="0"/>
              <a:t>嵌套循环</a:t>
            </a:r>
            <a:endParaRPr lang="en-US" altLang="zh-CN" dirty="0"/>
          </a:p>
          <a:p>
            <a:r>
              <a:rPr lang="en-US" altLang="zh-CN" dirty="0"/>
              <a:t>for j in range(1,4):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7030A0"/>
                </a:solidFill>
              </a:rPr>
              <a:t>print("*")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in range(0,2j-1):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  print("*",end=" ")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8D9D5F-7C1C-4F7D-BA5D-9A8E2193C1C1}"/>
              </a:ext>
            </a:extLst>
          </p:cNvPr>
          <p:cNvSpPr/>
          <p:nvPr/>
        </p:nvSpPr>
        <p:spPr>
          <a:xfrm>
            <a:off x="4879104" y="4399362"/>
            <a:ext cx="7864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#4.</a:t>
            </a:r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/>
              <a:t>for j in range(1,4):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in range(0,2j-1):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  print("*",end=" ")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print(“”)</a:t>
            </a:r>
          </a:p>
        </p:txBody>
      </p:sp>
    </p:spTree>
    <p:extLst>
      <p:ext uri="{BB962C8B-B14F-4D97-AF65-F5344CB8AC3E}">
        <p14:creationId xmlns:p14="http://schemas.microsoft.com/office/powerpoint/2010/main" val="5979839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F8BD-33F4-47EB-A798-84BD24AB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举一反三：在例题</a:t>
            </a:r>
            <a:r>
              <a:rPr lang="en-US" altLang="zh-CN" dirty="0"/>
              <a:t>16</a:t>
            </a:r>
            <a:r>
              <a:rPr lang="zh-CN" altLang="en-US" dirty="0"/>
              <a:t>的基础之上输出下图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83B8A-1BCA-45AB-B6CE-DCD5F860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倒着输出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D08F-416A-4A4E-B3F7-DF6222AD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095A3-8A72-4D63-B663-85EBC46B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628AD0-9FFB-4CF4-BD4B-C7AD63C9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24" y="1221437"/>
            <a:ext cx="1968978" cy="18886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A72608-DF40-40B2-BFB7-F229E4DF8F84}"/>
              </a:ext>
            </a:extLst>
          </p:cNvPr>
          <p:cNvSpPr/>
          <p:nvPr/>
        </p:nvSpPr>
        <p:spPr>
          <a:xfrm>
            <a:off x="406400" y="351214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想一想为何不能直接用此程序</a:t>
            </a:r>
            <a:endParaRPr lang="en-US" altLang="zh-CN" dirty="0"/>
          </a:p>
          <a:p>
            <a:r>
              <a:rPr lang="en-US" altLang="zh-CN" dirty="0"/>
              <a:t>for j in range(</a:t>
            </a:r>
            <a:r>
              <a:rPr lang="en-US" altLang="zh-CN" dirty="0">
                <a:solidFill>
                  <a:srgbClr val="FF0000"/>
                </a:solidFill>
              </a:rPr>
              <a:t>4,1,-1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range(0,2j-1):</a:t>
            </a:r>
          </a:p>
          <a:p>
            <a:r>
              <a:rPr lang="en-US" altLang="zh-CN" dirty="0"/>
              <a:t>           print("*",end=" ")</a:t>
            </a:r>
          </a:p>
          <a:p>
            <a:r>
              <a:rPr lang="en-US" altLang="zh-CN" dirty="0"/>
              <a:t>      print(“”)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90C392-21AC-4375-A113-0053D20DFDA6}"/>
              </a:ext>
            </a:extLst>
          </p:cNvPr>
          <p:cNvSpPr/>
          <p:nvPr/>
        </p:nvSpPr>
        <p:spPr>
          <a:xfrm>
            <a:off x="6619853" y="351214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这才是正确程序</a:t>
            </a:r>
            <a:endParaRPr lang="en-US" altLang="zh-CN" dirty="0"/>
          </a:p>
          <a:p>
            <a:r>
              <a:rPr lang="en-US" altLang="zh-CN" dirty="0"/>
              <a:t>for j in range(</a:t>
            </a:r>
            <a:r>
              <a:rPr lang="en-US" altLang="zh-CN" dirty="0">
                <a:solidFill>
                  <a:srgbClr val="FF0000"/>
                </a:solidFill>
              </a:rPr>
              <a:t>3,0,-1</a:t>
            </a:r>
            <a:r>
              <a:rPr lang="en-US" altLang="zh-CN" dirty="0"/>
              <a:t>):       </a:t>
            </a:r>
          </a:p>
          <a:p>
            <a:r>
              <a:rPr lang="en-US" altLang="zh-CN" dirty="0"/>
              <a:t>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range(0,2*j-1): </a:t>
            </a:r>
          </a:p>
          <a:p>
            <a:r>
              <a:rPr lang="en-US" altLang="zh-CN" dirty="0"/>
              <a:t>            print("*",end="")  </a:t>
            </a:r>
          </a:p>
          <a:p>
            <a:r>
              <a:rPr lang="en-US" altLang="zh-CN" dirty="0"/>
              <a:t>      print("")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57242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F8BD-33F4-47EB-A798-84BD24AB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举一反三：在例题</a:t>
            </a:r>
            <a:r>
              <a:rPr lang="en-US" altLang="zh-CN" dirty="0"/>
              <a:t>16</a:t>
            </a:r>
            <a:r>
              <a:rPr lang="zh-CN" altLang="en-US" dirty="0"/>
              <a:t>的基础之上输出下图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83B8A-1BCA-45AB-B6CE-DCD5F860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外循环：输出</a:t>
            </a:r>
            <a:r>
              <a:rPr lang="en-US" altLang="zh-CN" dirty="0"/>
              <a:t>3</a:t>
            </a:r>
            <a:r>
              <a:rPr lang="zh-CN" altLang="en-US" dirty="0"/>
              <a:t>行*</a:t>
            </a:r>
            <a:r>
              <a:rPr lang="en-US" altLang="zh-CN" dirty="0"/>
              <a:t>(</a:t>
            </a:r>
            <a:r>
              <a:rPr lang="zh-CN" altLang="en-US" dirty="0"/>
              <a:t>设为</a:t>
            </a:r>
            <a:r>
              <a:rPr lang="en-US" altLang="zh-CN" dirty="0"/>
              <a:t>j)</a:t>
            </a:r>
          </a:p>
          <a:p>
            <a:r>
              <a:rPr lang="zh-CN" altLang="en-US" dirty="0"/>
              <a:t>内循环：每行输出</a:t>
            </a:r>
            <a:r>
              <a:rPr lang="en-US" altLang="zh-CN" dirty="0"/>
              <a:t>7-2j</a:t>
            </a:r>
            <a:r>
              <a:rPr lang="zh-CN" altLang="en-US" dirty="0"/>
              <a:t>个*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D08F-416A-4A4E-B3F7-DF6222AD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095A3-8A72-4D63-B663-85EBC46B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628AD0-9FFB-4CF4-BD4B-C7AD63C9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24" y="1221437"/>
            <a:ext cx="1968978" cy="18886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A72608-DF40-40B2-BFB7-F229E4DF8F84}"/>
              </a:ext>
            </a:extLst>
          </p:cNvPr>
          <p:cNvSpPr/>
          <p:nvPr/>
        </p:nvSpPr>
        <p:spPr>
          <a:xfrm>
            <a:off x="937846" y="264417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重新确定</a:t>
            </a:r>
            <a:r>
              <a:rPr lang="en-US" altLang="zh-CN" dirty="0"/>
              <a:t>j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zh-CN" altLang="en-US" dirty="0"/>
              <a:t>的函数关系</a:t>
            </a:r>
            <a:endParaRPr lang="en-US" altLang="zh-CN" dirty="0"/>
          </a:p>
          <a:p>
            <a:r>
              <a:rPr lang="en-US" altLang="zh-CN" dirty="0"/>
              <a:t>for j in range(1,4):    </a:t>
            </a:r>
          </a:p>
          <a:p>
            <a:r>
              <a:rPr lang="en-US" altLang="zh-CN" dirty="0"/>
              <a:t>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</a:t>
            </a:r>
            <a:r>
              <a:rPr lang="en-US" altLang="zh-CN" dirty="0">
                <a:solidFill>
                  <a:srgbClr val="FF0000"/>
                </a:solidFill>
              </a:rPr>
              <a:t>7-2*j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print("*",end="")</a:t>
            </a:r>
          </a:p>
          <a:p>
            <a:r>
              <a:rPr lang="en-US" altLang="zh-CN" dirty="0"/>
              <a:t>      print("")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768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F8BD-33F4-47EB-A798-84BD24AB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举一反三：在例题</a:t>
            </a:r>
            <a:r>
              <a:rPr lang="en-US" altLang="zh-CN" dirty="0"/>
              <a:t>16</a:t>
            </a:r>
            <a:r>
              <a:rPr lang="zh-CN" altLang="en-US" dirty="0"/>
              <a:t>的基础之上输出下图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83B8A-1BCA-45AB-B6CE-DCD5F860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外循环：输出</a:t>
            </a:r>
            <a:r>
              <a:rPr lang="en-US" altLang="zh-CN" dirty="0"/>
              <a:t>3</a:t>
            </a:r>
            <a:r>
              <a:rPr lang="zh-CN" altLang="en-US" dirty="0"/>
              <a:t>行*</a:t>
            </a:r>
            <a:r>
              <a:rPr lang="en-US" altLang="zh-CN" dirty="0"/>
              <a:t>(</a:t>
            </a:r>
            <a:r>
              <a:rPr lang="zh-CN" altLang="en-US" dirty="0"/>
              <a:t>设为</a:t>
            </a:r>
            <a:r>
              <a:rPr lang="en-US" altLang="zh-CN" dirty="0"/>
              <a:t>j)</a:t>
            </a:r>
          </a:p>
          <a:p>
            <a:r>
              <a:rPr lang="zh-CN" altLang="en-US" dirty="0"/>
              <a:t>内循环：每行输出</a:t>
            </a:r>
            <a:r>
              <a:rPr lang="en-US" altLang="zh-CN" dirty="0"/>
              <a:t>7-2j</a:t>
            </a:r>
            <a:r>
              <a:rPr lang="zh-CN" altLang="en-US" dirty="0"/>
              <a:t>个*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D08F-416A-4A4E-B3F7-DF6222AD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095A3-8A72-4D63-B663-85EBC46B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FFDCDF-25CE-47A5-9967-D04245E6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108" y="1052513"/>
            <a:ext cx="1259718" cy="24272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20EA61-7F6C-431E-AA4C-866F2DCAAFEB}"/>
              </a:ext>
            </a:extLst>
          </p:cNvPr>
          <p:cNvSpPr/>
          <p:nvPr/>
        </p:nvSpPr>
        <p:spPr>
          <a:xfrm>
            <a:off x="812799" y="2495054"/>
            <a:ext cx="63054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j in range(1,4):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range(0,2*j-1):</a:t>
            </a:r>
            <a:endParaRPr lang="zh-CN" altLang="en-US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print("*",end="") </a:t>
            </a:r>
          </a:p>
          <a:p>
            <a:r>
              <a:rPr lang="en-US" altLang="zh-CN" dirty="0"/>
              <a:t>      print("")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j in range(1,3):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range(0,5-2*j):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print("*",end="")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print("")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1852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2BE10-58CC-49CC-BBC1-5D29C1D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17</a:t>
            </a:r>
            <a:r>
              <a:rPr lang="zh-CN" altLang="en-US" dirty="0"/>
              <a:t>：编写程序，屏幕输出下图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A39A0-FD8C-4DAA-B90B-9199FE89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D0FBC-3291-47C2-86A3-97F7EEE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74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804BC-DF80-4E3E-91DE-7097FA70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99" y="1439249"/>
            <a:ext cx="4021630" cy="38959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439249"/>
            <a:ext cx="387739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2BE10-58CC-49CC-BBC1-5D29C1D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分析问题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8693568-1A36-4573-BB07-2E927063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外循环：输出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r>
              <a:rPr lang="en-US" altLang="zh-CN" dirty="0"/>
              <a:t>(1,5)</a:t>
            </a:r>
          </a:p>
          <a:p>
            <a:r>
              <a:rPr lang="zh-CN" altLang="en-US" dirty="0"/>
              <a:t>内循环：每行输出不同数量的空格、*号</a:t>
            </a:r>
            <a:endParaRPr lang="en-US" altLang="zh-CN" dirty="0"/>
          </a:p>
          <a:p>
            <a:r>
              <a:rPr lang="zh-CN" altLang="en-US" dirty="0"/>
              <a:t>确定变量之间的关系：</a:t>
            </a:r>
            <a:r>
              <a:rPr lang="en-US" altLang="zh-CN" dirty="0"/>
              <a:t>K=4-j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en-US" altLang="zh-CN" dirty="0"/>
              <a:t>=2j-1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A39A0-FD8C-4DAA-B90B-9199FE89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D0FBC-3291-47C2-86A3-97F7EEE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804BC-DF80-4E3E-91DE-7097FA70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27" y="2005306"/>
            <a:ext cx="2185182" cy="211689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85617A-BE5A-4FEF-A543-14E68D6A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97256"/>
              </p:ext>
            </p:extLst>
          </p:nvPr>
        </p:nvGraphicFramePr>
        <p:xfrm>
          <a:off x="812799" y="3268930"/>
          <a:ext cx="4608287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291">
                  <a:extLst>
                    <a:ext uri="{9D8B030D-6E8A-4147-A177-3AD203B41FA5}">
                      <a16:colId xmlns:a16="http://schemas.microsoft.com/office/drawing/2014/main" val="3306239358"/>
                    </a:ext>
                  </a:extLst>
                </a:gridCol>
                <a:gridCol w="1605424">
                  <a:extLst>
                    <a:ext uri="{9D8B030D-6E8A-4147-A177-3AD203B41FA5}">
                      <a16:colId xmlns:a16="http://schemas.microsoft.com/office/drawing/2014/main" val="2829446215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4171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J</a:t>
                      </a:r>
                      <a:r>
                        <a:rPr lang="zh-CN" altLang="en-US" sz="2400" b="1" dirty="0"/>
                        <a:t>（行数）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K</a:t>
                      </a:r>
                      <a:r>
                        <a:rPr lang="zh-CN" altLang="en-US" sz="2400" b="1" dirty="0"/>
                        <a:t>（空格数）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/>
                        <a:t>i</a:t>
                      </a:r>
                      <a:r>
                        <a:rPr lang="zh-CN" altLang="en-US" sz="2400" b="1" dirty="0"/>
                        <a:t>（*号数）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6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6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8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37254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44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196A55-26C6-44A4-8649-5318D08E7F02}"/>
              </a:ext>
            </a:extLst>
          </p:cNvPr>
          <p:cNvSpPr/>
          <p:nvPr/>
        </p:nvSpPr>
        <p:spPr>
          <a:xfrm>
            <a:off x="2284444" y="186372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最终程序</a:t>
            </a:r>
            <a:endParaRPr lang="en-US" altLang="zh-CN" dirty="0"/>
          </a:p>
          <a:p>
            <a:r>
              <a:rPr lang="en-US" altLang="zh-CN" dirty="0"/>
              <a:t>for j in range(1,5):</a:t>
            </a:r>
          </a:p>
          <a:p>
            <a:r>
              <a:rPr lang="en-US" altLang="zh-CN" dirty="0"/>
              <a:t>      for k in range(0,4-j):</a:t>
            </a:r>
          </a:p>
          <a:p>
            <a:r>
              <a:rPr lang="en-US" altLang="zh-CN" dirty="0"/>
              <a:t>            print(end=" ")</a:t>
            </a:r>
          </a:p>
          <a:p>
            <a:r>
              <a:rPr lang="en-US" altLang="zh-CN" dirty="0"/>
              <a:t>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range(0,2*j-1):</a:t>
            </a:r>
          </a:p>
          <a:p>
            <a:r>
              <a:rPr lang="en-US" altLang="zh-CN" dirty="0"/>
              <a:t>            print("*",end="")</a:t>
            </a:r>
          </a:p>
          <a:p>
            <a:r>
              <a:rPr lang="en-US" altLang="zh-CN" dirty="0"/>
              <a:t>      print("")</a:t>
            </a:r>
          </a:p>
        </p:txBody>
      </p:sp>
    </p:spTree>
    <p:extLst>
      <p:ext uri="{BB962C8B-B14F-4D97-AF65-F5344CB8AC3E}">
        <p14:creationId xmlns:p14="http://schemas.microsoft.com/office/powerpoint/2010/main" val="34130505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8DE8-F43A-4773-89E6-F68D355B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举一反三：在例题</a:t>
            </a:r>
            <a:r>
              <a:rPr lang="en-US" altLang="zh-CN" dirty="0"/>
              <a:t>17</a:t>
            </a:r>
            <a:r>
              <a:rPr lang="zh-CN" altLang="en-US" dirty="0"/>
              <a:t>的基础上输出以下两图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C3FC-E6E4-4463-85EA-D9927209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A75C7-A979-449E-923E-B995F1FF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F11B4-0B68-42EE-AD2C-F654FC96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2444995"/>
            <a:ext cx="2115430" cy="1733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43C26F-6591-4FE9-A931-D6A9D114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18" y="2061577"/>
            <a:ext cx="2185182" cy="211689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983DE52-DAE4-41E0-A1D7-B5E120DBF351}"/>
              </a:ext>
            </a:extLst>
          </p:cNvPr>
          <p:cNvCxnSpPr>
            <a:cxnSpLocks/>
          </p:cNvCxnSpPr>
          <p:nvPr/>
        </p:nvCxnSpPr>
        <p:spPr>
          <a:xfrm>
            <a:off x="3454400" y="3429000"/>
            <a:ext cx="7659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F1E0B6D-E852-4751-BF9C-3AC82751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173" y="1591055"/>
            <a:ext cx="2210045" cy="344135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DB80045-BC6A-4A1E-9159-3211798AA455}"/>
              </a:ext>
            </a:extLst>
          </p:cNvPr>
          <p:cNvCxnSpPr>
            <a:cxnSpLocks/>
          </p:cNvCxnSpPr>
          <p:nvPr/>
        </p:nvCxnSpPr>
        <p:spPr>
          <a:xfrm>
            <a:off x="7123723" y="3319939"/>
            <a:ext cx="7659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42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8636-C7D2-4572-8EB3-050E693E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D193B-674C-4934-9C76-5D0E082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52089-2837-4343-8C7B-B922D9C7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2808C5-1718-4DDE-834B-5012A9E8BA96}"/>
              </a:ext>
            </a:extLst>
          </p:cNvPr>
          <p:cNvSpPr/>
          <p:nvPr/>
        </p:nvSpPr>
        <p:spPr>
          <a:xfrm>
            <a:off x="1289538" y="16748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j in range(</a:t>
            </a:r>
            <a:r>
              <a:rPr lang="en-US" altLang="zh-CN" dirty="0">
                <a:highlight>
                  <a:srgbClr val="FFFF00"/>
                </a:highlight>
              </a:rPr>
              <a:t>4,0,-1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for k in range(0,4-j):</a:t>
            </a:r>
          </a:p>
          <a:p>
            <a:r>
              <a:rPr lang="en-US" altLang="zh-CN" dirty="0"/>
              <a:t>            print(end=" ")</a:t>
            </a:r>
          </a:p>
          <a:p>
            <a:r>
              <a:rPr lang="en-US" altLang="zh-CN" dirty="0"/>
              <a:t>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range(0,2*j-1):</a:t>
            </a:r>
          </a:p>
          <a:p>
            <a:r>
              <a:rPr lang="en-US" altLang="zh-CN" dirty="0"/>
              <a:t>            print("*",end="")</a:t>
            </a:r>
          </a:p>
          <a:p>
            <a:r>
              <a:rPr lang="en-US" altLang="zh-CN" dirty="0"/>
              <a:t>      print("")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DE84D2-DC6D-4598-B879-ADBEE69F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643" y="2117554"/>
            <a:ext cx="2115430" cy="17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66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2BE10-58CC-49CC-BBC1-5D29C1D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A39A0-FD8C-4DAA-B90B-9199FE89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D0FBC-3291-47C2-86A3-97F7EEE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196A55-26C6-44A4-8649-5318D08E7F02}"/>
              </a:ext>
            </a:extLst>
          </p:cNvPr>
          <p:cNvSpPr/>
          <p:nvPr/>
        </p:nvSpPr>
        <p:spPr>
          <a:xfrm>
            <a:off x="812800" y="10402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j in range(</a:t>
            </a:r>
            <a:r>
              <a:rPr lang="en-US" altLang="zh-CN" dirty="0">
                <a:highlight>
                  <a:srgbClr val="FFFF00"/>
                </a:highlight>
              </a:rPr>
              <a:t>1,5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for k in range(0,4-j):</a:t>
            </a:r>
          </a:p>
          <a:p>
            <a:r>
              <a:rPr lang="en-US" altLang="zh-CN" dirty="0"/>
              <a:t>            print(end=" ")</a:t>
            </a:r>
          </a:p>
          <a:p>
            <a:r>
              <a:rPr lang="en-US" altLang="zh-CN" dirty="0"/>
              <a:t>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range(0,2*j-1):</a:t>
            </a:r>
          </a:p>
          <a:p>
            <a:r>
              <a:rPr lang="en-US" altLang="zh-CN" dirty="0"/>
              <a:t>            print("*",end="")</a:t>
            </a:r>
          </a:p>
          <a:p>
            <a:r>
              <a:rPr lang="en-US" altLang="zh-CN" dirty="0"/>
              <a:t>      print("")</a:t>
            </a:r>
          </a:p>
          <a:p>
            <a:r>
              <a:rPr lang="en-US" altLang="zh-CN" dirty="0"/>
              <a:t>for j in range(</a:t>
            </a:r>
            <a:r>
              <a:rPr lang="en-US" altLang="zh-CN" dirty="0">
                <a:highlight>
                  <a:srgbClr val="FFFF00"/>
                </a:highlight>
              </a:rPr>
              <a:t>3,0,-1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for k in range(0,4-j):</a:t>
            </a:r>
          </a:p>
          <a:p>
            <a:r>
              <a:rPr lang="en-US" altLang="zh-CN" dirty="0"/>
              <a:t>            print(end=" ")</a:t>
            </a:r>
          </a:p>
          <a:p>
            <a:r>
              <a:rPr lang="en-US" altLang="zh-CN" dirty="0"/>
              <a:t>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range(0,2*j-1):</a:t>
            </a:r>
          </a:p>
          <a:p>
            <a:r>
              <a:rPr lang="en-US" altLang="zh-CN" dirty="0"/>
              <a:t>            print("*",end="")</a:t>
            </a:r>
          </a:p>
          <a:p>
            <a:r>
              <a:rPr lang="en-US" altLang="zh-CN" dirty="0"/>
              <a:t>      print("")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0EEC55-96E6-46BE-969F-DF5E69CE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032" y="2088201"/>
            <a:ext cx="4192686" cy="34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4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range(10,0,-1)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7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4.2 while </a:t>
            </a:r>
            <a:r>
              <a:rPr lang="zh-CN" altLang="en-US" dirty="0"/>
              <a:t>与</a:t>
            </a:r>
            <a:r>
              <a:rPr lang="en-US" altLang="zh-CN" dirty="0"/>
              <a:t>for </a:t>
            </a:r>
            <a:r>
              <a:rPr lang="zh-CN" altLang="en-US" dirty="0"/>
              <a:t>循环结构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849324-CEA2-48D8-9B22-72A2DCAF585C}" type="datetime1">
              <a:rPr lang="zh-CN" altLang="en-US" smtClean="0"/>
              <a:t>2019/4/26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AA6B-51D0-4508-BF0C-1C5E473C4B8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5611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程序设计-课件模板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C5D7B589-575D-4D2C-ABB9-4E8A1509B9AA}" vid="{962EF881-106E-42DB-8E1B-95BC9AA9DF5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4067</Words>
  <Application>Microsoft Office PowerPoint</Application>
  <PresentationFormat>宽屏</PresentationFormat>
  <Paragraphs>671</Paragraphs>
  <Slides>79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5" baseType="lpstr">
      <vt:lpstr>等线</vt:lpstr>
      <vt:lpstr>Arial</vt:lpstr>
      <vt:lpstr>Times New Roman</vt:lpstr>
      <vt:lpstr>Verdana</vt:lpstr>
      <vt:lpstr>Wingdings</vt:lpstr>
      <vt:lpstr>Python程序设计-课件模板</vt:lpstr>
      <vt:lpstr>第4章 循环结构</vt:lpstr>
      <vt:lpstr>4.1 循环及其基本概念</vt:lpstr>
      <vt:lpstr>4.1.1 什么是循环 </vt:lpstr>
      <vt:lpstr>遍历循环</vt:lpstr>
      <vt:lpstr>4.1.2 什么是迭代</vt:lpstr>
      <vt:lpstr>可迭代对象</vt:lpstr>
      <vt:lpstr>range()</vt:lpstr>
      <vt:lpstr>range()</vt:lpstr>
      <vt:lpstr>4.2 while 与for 循环结构</vt:lpstr>
      <vt:lpstr>4.2.1 不确定循环次数：while语句</vt:lpstr>
      <vt:lpstr>4.2.2 确定次数循环</vt:lpstr>
      <vt:lpstr>4.3 循环结构辅助语句</vt:lpstr>
      <vt:lpstr>4.3.1 保留字break、continue</vt:lpstr>
      <vt:lpstr>break语句</vt:lpstr>
      <vt:lpstr>continue语句</vt:lpstr>
      <vt:lpstr>else语句</vt:lpstr>
      <vt:lpstr>pass语句</vt:lpstr>
      <vt:lpstr>4.4 循环嵌套</vt:lpstr>
      <vt:lpstr>4.4.1 什么是循环嵌套</vt:lpstr>
      <vt:lpstr>4.4.2 嵌套循环的规则</vt:lpstr>
      <vt:lpstr>9*9乘法表（三种不同输出格式）</vt:lpstr>
      <vt:lpstr>4.4.3 嵌套循环常用的设计方法</vt:lpstr>
      <vt:lpstr>4.4.4 循环不变式</vt:lpstr>
      <vt:lpstr>循环不变式</vt:lpstr>
      <vt:lpstr>程序的正确性 </vt:lpstr>
      <vt:lpstr>程序测试 </vt:lpstr>
      <vt:lpstr>如何确定循环过程是正确的？</vt:lpstr>
      <vt:lpstr>循环不变式：证明算法的正确性的一种方法</vt:lpstr>
      <vt:lpstr>4.5 循环的控制</vt:lpstr>
      <vt:lpstr>4.5.1 如何控制循环不会成为死循环</vt:lpstr>
      <vt:lpstr>4.5.2 选择循环结构的一般原则</vt:lpstr>
      <vt:lpstr>4.6 循环程序设计典型案例</vt:lpstr>
      <vt:lpstr>例题1：用for语句求1~100所有自然数之和。</vt:lpstr>
      <vt:lpstr>用for语句求1~100所有奇数之和。</vt:lpstr>
      <vt:lpstr>用for语句求1~100所有偶数之和。</vt:lpstr>
      <vt:lpstr>例题2：用for语句求10的阶乘。</vt:lpstr>
      <vt:lpstr>例题3：用while语句求1~100所有自然数之和。</vt:lpstr>
      <vt:lpstr>用while求0~200所有奇数之和。</vt:lpstr>
      <vt:lpstr>用while求0~200所有偶数之和。</vt:lpstr>
      <vt:lpstr>例题4：用while语句求10的阶乘。</vt:lpstr>
      <vt:lpstr>思考题1：编写程序实现累加</vt:lpstr>
      <vt:lpstr>思考题2：编写程序实现累乘</vt:lpstr>
      <vt:lpstr>思考题3：累加与累乘的实现</vt:lpstr>
      <vt:lpstr>思考题4：用嵌套循环实现累加与累乘</vt:lpstr>
      <vt:lpstr>知识点小结：从累加到累乘</vt:lpstr>
      <vt:lpstr>例题5：输入5个整数，求它们的平均值。</vt:lpstr>
      <vt:lpstr>例题6：求𝜋的近似值，要求其误差小于0.0000001。</vt:lpstr>
      <vt:lpstr>求圆周率的方法</vt:lpstr>
      <vt:lpstr>例题7：求两个整数的最大公约数。</vt:lpstr>
      <vt:lpstr>(1)辗转相除法</vt:lpstr>
      <vt:lpstr>⑵ 相减法</vt:lpstr>
      <vt:lpstr>相减法流程图</vt:lpstr>
      <vt:lpstr>相减法程序</vt:lpstr>
      <vt:lpstr>相减法程序</vt:lpstr>
      <vt:lpstr>求两个整数的最大公约数、最小公倍数。</vt:lpstr>
      <vt:lpstr>例题8：求以下表达式的值。</vt:lpstr>
      <vt:lpstr>例题9：求学生分数的平均值</vt:lpstr>
      <vt:lpstr>求学生分数的平均值程序2：</vt:lpstr>
      <vt:lpstr>例题10：打印1-100之间所有的自然数。</vt:lpstr>
      <vt:lpstr>例题11：求2+4+6+……+n&lt;200成立的最大数值n。</vt:lpstr>
      <vt:lpstr>例题12：打印出500以内能被17整除的所有正整数。</vt:lpstr>
      <vt:lpstr>例题13：打印九九乘法表。</vt:lpstr>
      <vt:lpstr>程序代码1：</vt:lpstr>
      <vt:lpstr>程序代码2：</vt:lpstr>
      <vt:lpstr>程序代码3：</vt:lpstr>
      <vt:lpstr>例题14：计算1!+2!+3!+……+10！的值。</vt:lpstr>
      <vt:lpstr>程序代码</vt:lpstr>
      <vt:lpstr>例题15：编写程序，在屏幕输出下图</vt:lpstr>
      <vt:lpstr>例题16：编写程序，屏幕输出下图</vt:lpstr>
      <vt:lpstr>例题16：编写程序，屏幕输出下图</vt:lpstr>
      <vt:lpstr>举一反三：在例题16的基础之上输出下图</vt:lpstr>
      <vt:lpstr>举一反三：在例题16的基础之上输出下图</vt:lpstr>
      <vt:lpstr>举一反三：在例题16的基础之上输出下图</vt:lpstr>
      <vt:lpstr>例题17：编写程序，屏幕输出下图</vt:lpstr>
      <vt:lpstr>分析问题</vt:lpstr>
      <vt:lpstr>代码实现</vt:lpstr>
      <vt:lpstr>举一反三：在例题17的基础上输出以下两图</vt:lpstr>
      <vt:lpstr>程序代码：</vt:lpstr>
      <vt:lpstr>程序代码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lanan wu</dc:creator>
  <cp:lastModifiedBy>lanan wu</cp:lastModifiedBy>
  <cp:revision>320</cp:revision>
  <dcterms:created xsi:type="dcterms:W3CDTF">2018-03-13T06:43:58Z</dcterms:created>
  <dcterms:modified xsi:type="dcterms:W3CDTF">2019-04-26T10:33:56Z</dcterms:modified>
</cp:coreProperties>
</file>