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66" r:id="rId4"/>
    <p:sldId id="257" r:id="rId5"/>
    <p:sldId id="259" r:id="rId6"/>
    <p:sldId id="262" r:id="rId7"/>
    <p:sldId id="260" r:id="rId8"/>
    <p:sldId id="264" r:id="rId9"/>
    <p:sldId id="267" r:id="rId10"/>
    <p:sldId id="261" r:id="rId11"/>
    <p:sldId id="268" r:id="rId12"/>
    <p:sldId id="25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Reo" initials="CR" lastIdx="9" clrIdx="0">
    <p:extLst>
      <p:ext uri="{19B8F6BF-5375-455C-9EA6-DF929625EA0E}">
        <p15:presenceInfo xmlns:p15="http://schemas.microsoft.com/office/powerpoint/2012/main" userId="7445a8bb4a813d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5C1D3-FB30-4631-A24B-6F3F998DB520}" v="422" dt="2020-01-24T05:29:49.428"/>
    <p1510:client id="{2283CDD3-AD9E-4813-B5D4-20A5253CCD78}" v="123" dt="2020-01-24T02:25:09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157" autoAdjust="0"/>
  </p:normalViewPr>
  <p:slideViewPr>
    <p:cSldViewPr snapToGrid="0">
      <p:cViewPr varScale="1">
        <p:scale>
          <a:sx n="72" d="100"/>
          <a:sy n="72" d="100"/>
        </p:scale>
        <p:origin x="4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2T19:45:17.166" idx="2">
    <p:pos x="10" y="10"/>
    <p:text>can we change scale here on x axises?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2T20:58:22.841" idx="4">
    <p:pos x="10" y="10"/>
    <p:text>Can we add color by sytle?</p:text>
    <p:extLst>
      <p:ext uri="{C676402C-5697-4E1C-873F-D02D1690AC5C}">
        <p15:threadingInfo xmlns:p15="http://schemas.microsoft.com/office/powerpoint/2012/main" timeZoneBias="360"/>
      </p:ext>
    </p:extLst>
  </p:cm>
  <p:cm authorId="1" dt="2020-01-23T23:13:26.783" idx="9">
    <p:pos x="10" y="106"/>
    <p:text>does the log of IBU scatter look much different?  wonder if there is more of a correlation but the scales are so far off it's hard to see.</p:text>
    <p:extLst>
      <p:ext uri="{C676402C-5697-4E1C-873F-D02D1690AC5C}">
        <p15:threadingInfo xmlns:p15="http://schemas.microsoft.com/office/powerpoint/2012/main" timeZoneBias="36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3T19:25:11.079" idx="6">
    <p:pos x="10" y="10"/>
    <p:text>rename name.y and name.x to Beer Name and Brewery Name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2T21:25:10.890" idx="5">
    <p:pos x="10" y="10"/>
    <p:text>Change Scales and make graphs uniform in size and centered</p:text>
    <p:extLst>
      <p:ext uri="{C676402C-5697-4E1C-873F-D02D1690AC5C}">
        <p15:threadingInfo xmlns:p15="http://schemas.microsoft.com/office/powerpoint/2012/main" timeZoneBias="360"/>
      </p:ext>
    </p:extLst>
  </p:cm>
  <p:cm authorId="1" dt="2020-01-23T19:27:23.599" idx="7">
    <p:pos x="10" y="106"/>
    <p:text>Also make labels bigger and have friendly names</p:text>
    <p:extLst>
      <p:ext uri="{C676402C-5697-4E1C-873F-D02D1690AC5C}">
        <p15:threadingInfo xmlns:p15="http://schemas.microsoft.com/office/powerpoint/2012/main" timeZoneBias="360">
          <p15:parentCm authorId="1" idx="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3T20:18:31.504" idx="8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347EF-4D0A-4772-A02D-9049547B6983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5585B-3269-4439-8282-F2EDF7474A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2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5585B-3269-4439-8282-F2EDF7474A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8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3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2209-D289-4B78-BEB0-4E540077946C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5461-AC4B-44F9-9EF6-768F74708D97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474-F68A-4C85-8A56-75FC70D5E918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43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D593-36E3-4C11-84F9-2BE204240B85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71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3820-0E99-4360-9AFB-3369B5B30DFE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2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3A43-CB2B-4294-B09E-0C0655223550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4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F3B2-0DB0-4C8C-BDB4-668C8EA60734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91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92F3-31F2-4A28-BA90-519888323FE4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62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E726-B06A-4636-A1EA-67BD9E434868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40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69C7-98AB-498B-9A7C-3E0DD0C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389-48E5-4708-B941-4772F1A0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56BC-C043-41EA-9DF7-73951A08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0D06-0B94-4074-95AC-72A707C19B95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B4BC-B4C3-48A5-B30D-40FF5C9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04E3-15FB-4E3C-8EDA-E52CCE3A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C222-B2CF-4C54-920C-066FE1613DAB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0CC2-05F3-4050-A373-B415A137E215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3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97AF-16EC-4B5A-9128-69ADC080D7BE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7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799C-18A8-4DBD-89F3-A3D9D6A48975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7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A7F1-D335-4522-9C4F-F9EF731C760D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4AC-DE1E-46E6-A483-09C8E33FB691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6556-5DBE-48DF-BEE8-23F8AF3121C3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34E2-9969-44EB-B93F-FB89FD86F0A2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A95BFF-81B6-4CEE-8BE4-B9690628F72D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Black_Sheep_Brewery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20C1-7C23-46AF-B272-2181A8685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b="1" dirty="0"/>
              <a:t>Project Bullseye: Budweiser Targeted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95345-B62D-4EF5-850C-69185E7E2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Walter Lai and Chad Reo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49C9A-1EE1-4209-B35A-FD025987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DA3A-1CE7-4D04-8D35-AB8B281B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/>
              <a:t>How can we use the abv?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5EC28-2180-4D6C-8941-F75A4A239968}"/>
              </a:ext>
            </a:extLst>
          </p:cNvPr>
          <p:cNvSpPr txBox="1"/>
          <p:nvPr/>
        </p:nvSpPr>
        <p:spPr>
          <a:xfrm>
            <a:off x="4947137" y="1572441"/>
            <a:ext cx="180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93240ED-5B5D-49B3-A822-0C13BF1E6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59297"/>
              </p:ext>
            </p:extLst>
          </p:nvPr>
        </p:nvGraphicFramePr>
        <p:xfrm>
          <a:off x="2031998" y="2185820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969497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30226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9251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705321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20608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138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994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C21F64-3B13-4B75-A085-DBB08380DBF3}"/>
              </a:ext>
            </a:extLst>
          </p:cNvPr>
          <p:cNvSpPr txBox="1"/>
          <p:nvPr/>
        </p:nvSpPr>
        <p:spPr>
          <a:xfrm>
            <a:off x="930280" y="3105834"/>
            <a:ext cx="10093569" cy="369332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b="1" dirty="0"/>
              <a:t>What this tells us is the data follows a normal pattern from which we may draw some inferences.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6AED354-B6F5-4D20-A646-4EBBB3AA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26" y="6302024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10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9D6A6C-6659-4819-9514-FFD9B910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3061"/>
            <a:ext cx="6791325" cy="34881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5B751D-CA8C-46C3-92F3-1F3D49A7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61" y="3541463"/>
            <a:ext cx="5448300" cy="34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3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27CF-BC07-4ADC-B909-037EBD64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4320"/>
            <a:ext cx="10364451" cy="1600200"/>
          </a:xfrm>
        </p:spPr>
        <p:txBody>
          <a:bodyPr>
            <a:normAutofit/>
          </a:bodyPr>
          <a:lstStyle/>
          <a:p>
            <a:r>
              <a:rPr lang="en-US" sz="4800" b="1" dirty="0"/>
              <a:t>Example – Predict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56715-EDCA-45A0-8781-5567F45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8442" y="6141182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0CFF3-ED24-47E2-A103-760F2D23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58" y="1562514"/>
            <a:ext cx="5009947" cy="3893356"/>
          </a:xfrm>
          <a:prstGeom prst="rect">
            <a:avLst/>
          </a:prstGeom>
          <a:effectLst>
            <a:glow rad="63500">
              <a:srgbClr val="FF0000">
                <a:alpha val="50000"/>
              </a:srgbClr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547118-B8EB-4D6A-9F2E-AE4DED676703}"/>
              </a:ext>
            </a:extLst>
          </p:cNvPr>
          <p:cNvSpPr/>
          <p:nvPr/>
        </p:nvSpPr>
        <p:spPr>
          <a:xfrm>
            <a:off x="316579" y="1562514"/>
            <a:ext cx="3337174" cy="4247317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IPAs and Ales form clusters in terms of their ABV and IBU values and the ratios of IBU/ABV.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test how well we can predict a beer’s style based on its ABV and IBU.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01021-EBA2-40C6-BBB4-76F5CEEE22D8}"/>
              </a:ext>
            </a:extLst>
          </p:cNvPr>
          <p:cNvSpPr/>
          <p:nvPr/>
        </p:nvSpPr>
        <p:spPr>
          <a:xfrm>
            <a:off x="3741337" y="3951762"/>
            <a:ext cx="3013789" cy="2554545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sz="1600" dirty="0"/>
              <a:t>Confusion Matrix and Statistics classifications Ale IPA</a:t>
            </a:r>
          </a:p>
          <a:p>
            <a:r>
              <a:rPr lang="en-US" sz="1600" dirty="0"/>
              <a:t>            Ale 143  29</a:t>
            </a:r>
          </a:p>
          <a:p>
            <a:r>
              <a:rPr lang="en-US" sz="1600" dirty="0"/>
              <a:t>            IPA  17  94</a:t>
            </a:r>
          </a:p>
          <a:p>
            <a:r>
              <a:rPr lang="en-US" sz="1600" dirty="0"/>
              <a:t>                                          </a:t>
            </a:r>
          </a:p>
          <a:p>
            <a:r>
              <a:rPr lang="en-US" sz="1600" dirty="0"/>
              <a:t>        Accuracy : 0.8375          </a:t>
            </a:r>
          </a:p>
          <a:p>
            <a:r>
              <a:rPr lang="en-US" sz="1600" dirty="0"/>
              <a:t>        95% CI : (0.7892, 0.8785)</a:t>
            </a:r>
          </a:p>
          <a:p>
            <a:r>
              <a:rPr lang="en-US" sz="1600" dirty="0"/>
              <a:t>Mean Accuracy: 0.85</a:t>
            </a:r>
          </a:p>
          <a:p>
            <a:r>
              <a:rPr lang="en-US" sz="1600" dirty="0"/>
              <a:t>Mean Sensitivity: 0.87</a:t>
            </a:r>
          </a:p>
          <a:p>
            <a:r>
              <a:rPr lang="en-US" sz="1600" dirty="0"/>
              <a:t>Mean Specificity: 0.82</a:t>
            </a:r>
          </a:p>
        </p:txBody>
      </p:sp>
    </p:spTree>
    <p:extLst>
      <p:ext uri="{BB962C8B-B14F-4D97-AF65-F5344CB8AC3E}">
        <p14:creationId xmlns:p14="http://schemas.microsoft.com/office/powerpoint/2010/main" val="198368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55CC-8D74-48EB-A86E-9C1FDE4C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/>
              <a:t>What we propose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40395-DC7F-4599-AC12-CA0AF67F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90" y="1956785"/>
            <a:ext cx="10364452" cy="4080599"/>
          </a:xfr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>
            <a:normAutofit fontScale="70000" lnSpcReduction="20000"/>
          </a:bodyPr>
          <a:lstStyle/>
          <a:p>
            <a:r>
              <a:rPr lang="en-US" sz="4000" cap="none" dirty="0"/>
              <a:t>Where Should We Sell These Products?</a:t>
            </a:r>
          </a:p>
          <a:p>
            <a:pPr lvl="1"/>
            <a:r>
              <a:rPr lang="en-US" sz="3800" cap="none" dirty="0">
                <a:solidFill>
                  <a:srgbClr val="00B0F0"/>
                </a:solidFill>
              </a:rPr>
              <a:t>Looking at the most populous cities with fewest breweries per capita.</a:t>
            </a:r>
            <a:endParaRPr lang="en-US" sz="4000" cap="none" dirty="0"/>
          </a:p>
          <a:p>
            <a:r>
              <a:rPr lang="en-US" sz="4000" cap="none" dirty="0"/>
              <a:t>What New Products Can We Sell To Consumers?</a:t>
            </a:r>
          </a:p>
          <a:p>
            <a:pPr lvl="1"/>
            <a:r>
              <a:rPr lang="en-US" sz="4000" cap="none" dirty="0">
                <a:solidFill>
                  <a:srgbClr val="00B0F0"/>
                </a:solidFill>
              </a:rPr>
              <a:t>Based on the identified locations, what styles of beer are underrepresented when compared to the national average. </a:t>
            </a:r>
            <a:endParaRPr lang="en-US" sz="4200" cap="none" dirty="0"/>
          </a:p>
          <a:p>
            <a:r>
              <a:rPr lang="en-US" sz="4200" cap="none" dirty="0"/>
              <a:t>How Do You Know?</a:t>
            </a:r>
          </a:p>
          <a:p>
            <a:pPr lvl="1"/>
            <a:r>
              <a:rPr lang="en-US" sz="4000" cap="none" dirty="0">
                <a:solidFill>
                  <a:srgbClr val="00B0F0"/>
                </a:solidFill>
              </a:rPr>
              <a:t>We know this because we are evaluating a normally distributed sample from which we can make statistical inferences</a:t>
            </a:r>
          </a:p>
          <a:p>
            <a:pPr lvl="1"/>
            <a:endParaRPr lang="en-US" sz="4000" cap="none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AAE13D-F914-4B69-934C-FD5849F3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6718" y="6056920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8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674E-5CB7-4BB4-AFCD-7A4A3FFB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/>
              <a:t>Who needs more Beer?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2DB1-804A-48A2-9BED-0AB8AC376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03" y="1870497"/>
            <a:ext cx="3948513" cy="3424107"/>
          </a:xfrm>
        </p:spPr>
        <p:txBody>
          <a:bodyPr>
            <a:normAutofit/>
          </a:bodyPr>
          <a:lstStyle/>
          <a:p>
            <a:r>
              <a:rPr lang="en-US" dirty="0"/>
              <a:t>Step 1: Count # of Breweries in a given city (314 most populous cities in USA)</a:t>
            </a:r>
          </a:p>
          <a:p>
            <a:r>
              <a:rPr lang="en-US" dirty="0"/>
              <a:t>Step 2: Divide Count by Population to get BREW PER capita</a:t>
            </a:r>
          </a:p>
          <a:p>
            <a:r>
              <a:rPr lang="en-US" dirty="0"/>
              <a:t>Pick the lowest beer per capita cities to target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1FD2-F29E-4782-BF02-A6FD1398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64A99-CFD1-48DD-9551-51F273AE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48" y="1727798"/>
            <a:ext cx="63912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78A-07E0-4CD1-8611-7A5B2C0E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17423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/>
              <a:t>Here’s what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D2B0-E832-4CFB-8ADB-A5457556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7706" y="1399987"/>
            <a:ext cx="6176141" cy="466585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From the chart, we should prioritize in the following order: </a:t>
            </a:r>
          </a:p>
          <a:p>
            <a:pPr lvl="2"/>
            <a:r>
              <a:rPr lang="en-US" dirty="0"/>
              <a:t>producing Ale in Kansas City and Detroit, </a:t>
            </a:r>
          </a:p>
          <a:p>
            <a:pPr lvl="2"/>
            <a:r>
              <a:rPr lang="en-US" dirty="0"/>
              <a:t>"Other"  in </a:t>
            </a:r>
            <a:r>
              <a:rPr lang="en-US" dirty="0" err="1"/>
              <a:t>Sacremento</a:t>
            </a:r>
            <a:r>
              <a:rPr lang="en-US" dirty="0"/>
              <a:t>, Kansas City and Nashville, </a:t>
            </a:r>
          </a:p>
          <a:p>
            <a:pPr lvl="2"/>
            <a:r>
              <a:rPr lang="en-US" dirty="0"/>
              <a:t>IPA in </a:t>
            </a:r>
            <a:r>
              <a:rPr lang="en-US" dirty="0" err="1"/>
              <a:t>Sacremento</a:t>
            </a:r>
            <a:r>
              <a:rPr lang="en-US" dirty="0"/>
              <a:t> and Nashville,</a:t>
            </a:r>
          </a:p>
          <a:p>
            <a:pPr lvl="2"/>
            <a:r>
              <a:rPr lang="en-US" dirty="0"/>
              <a:t>Lager in Memphis, </a:t>
            </a:r>
            <a:r>
              <a:rPr lang="en-US" dirty="0" err="1"/>
              <a:t>Nashbille</a:t>
            </a:r>
            <a:r>
              <a:rPr lang="en-US" dirty="0"/>
              <a:t> and Kansas City, </a:t>
            </a:r>
          </a:p>
          <a:p>
            <a:pPr lvl="2"/>
            <a:r>
              <a:rPr lang="en-US" dirty="0"/>
              <a:t>Stout in all the 5 cities.</a:t>
            </a:r>
          </a:p>
          <a:p>
            <a:pPr lvl="1"/>
            <a:r>
              <a:rPr lang="en-US" dirty="0"/>
              <a:t>Note: Percentages don’t add to 100 because average percentage for each style was calculated by taking the average of a given style percentage in each city.  This was not the simple national average.  Calculating percentages in this way facilitated calculation of standard deviation for each category.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8D6F-57F1-4ECE-ADE0-3AEA0600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E052D-2923-4999-B3C9-44411248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5" y="1613599"/>
            <a:ext cx="649356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7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B18A-C968-48D3-B146-A97446A6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/>
              <a:t>This buds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70D3-E2E1-4461-BFDF-D17392A7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EF622-09AF-440C-82D8-7A10C4D2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2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9A5A-6267-4E32-8305-6749C0C9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/>
              <a:t>How do we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7D7-7118-410D-88F6-0A9309F4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Couple of appendix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180AE-07CB-46BA-AF3A-93866853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2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2870-39FC-4822-88F0-4F1AE1A0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3C3A-7036-42A0-B9DE-C0999485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cap="none" dirty="0"/>
              <a:t>What New Products Can We Sell To Consumers?</a:t>
            </a:r>
          </a:p>
          <a:p>
            <a:r>
              <a:rPr lang="en-US" sz="3200" cap="none" dirty="0"/>
              <a:t>Where Should We Sell These Products?</a:t>
            </a:r>
          </a:p>
          <a:p>
            <a:r>
              <a:rPr lang="en-US" sz="3200" cap="none" dirty="0"/>
              <a:t>How Do You Know The Answers To These Questions</a:t>
            </a:r>
            <a:r>
              <a:rPr lang="en-US" cap="none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93DBB-2A68-40D9-A2CE-A74D18C1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54CE-2432-42F8-888E-032DB617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2D80-E289-48AE-9A88-5DEAEAB0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32547"/>
            <a:ext cx="10364452" cy="4058653"/>
          </a:xfr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>
            <a:normAutofit fontScale="92500" lnSpcReduction="10000"/>
          </a:bodyPr>
          <a:lstStyle/>
          <a:p>
            <a:r>
              <a:rPr lang="en-US" sz="2800" b="1" cap="none" dirty="0"/>
              <a:t>Acquired industry data concerning both beers and breweries within the United States.</a:t>
            </a:r>
          </a:p>
          <a:p>
            <a:r>
              <a:rPr lang="en-US" sz="2800" b="1" cap="none" dirty="0"/>
              <a:t>Combining and cleaning this data has provided a wealth of statistics on both the number and characteristics of beers spread across the United States.</a:t>
            </a:r>
          </a:p>
          <a:p>
            <a:r>
              <a:rPr lang="en-US" sz="2800" b="1" cap="none" dirty="0"/>
              <a:t>We plan to use this data to predict where and what style of beer to sell to a given location based on the number and characteristics of a given market.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E591-3282-45C8-94A9-9645EE7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118" y="61529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2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B246A-C20B-43D0-9612-29FED905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2000" contrast="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8476" y="2083752"/>
            <a:ext cx="6229260" cy="4222574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6E5AD-F5F3-4FFA-9952-DA6B5060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/>
              <a:t>Current Overall 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B231F-2A29-4649-8A7D-B810B5DFCF00}"/>
              </a:ext>
            </a:extLst>
          </p:cNvPr>
          <p:cNvSpPr txBox="1"/>
          <p:nvPr/>
        </p:nvSpPr>
        <p:spPr>
          <a:xfrm>
            <a:off x="2083254" y="1780926"/>
            <a:ext cx="3575222" cy="2215991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Almost 560 breweries large and small spread across the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Counts range from 1 per state all the way to 47 in Colorado.</a:t>
            </a:r>
          </a:p>
          <a:p>
            <a:endParaRPr lang="en-US" b="1" dirty="0"/>
          </a:p>
        </p:txBody>
      </p:sp>
      <p:pic>
        <p:nvPicPr>
          <p:cNvPr id="7" name="Content Placeholder 6" descr="A large pot&#10;&#10;Description automatically generated">
            <a:extLst>
              <a:ext uri="{FF2B5EF4-FFF2-40B4-BE49-F238E27FC236}">
                <a16:creationId xmlns:a16="http://schemas.microsoft.com/office/drawing/2014/main" id="{581AB6AA-1C44-44C2-9510-C36F67CB0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8479" y="3871100"/>
            <a:ext cx="3824797" cy="2555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F4E26-9563-4F75-B332-359B72D9E735}"/>
              </a:ext>
            </a:extLst>
          </p:cNvPr>
          <p:cNvSpPr txBox="1"/>
          <p:nvPr/>
        </p:nvSpPr>
        <p:spPr>
          <a:xfrm>
            <a:off x="2040123" y="4079623"/>
            <a:ext cx="2853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en.wikipedia.org/wiki/Black_Sheep_Brewery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D3FE7-05F2-4756-8965-826CA6CA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521" y="6244197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3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5282-2B82-4F35-A6F2-E387FF10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10364451" cy="1600200"/>
          </a:xfrm>
        </p:spPr>
        <p:txBody>
          <a:bodyPr>
            <a:normAutofit/>
          </a:bodyPr>
          <a:lstStyle/>
          <a:p>
            <a:r>
              <a:rPr lang="en-US" sz="4800" b="1" dirty="0"/>
              <a:t>Variation by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5B659-DB06-4D7D-9A39-1E865F8C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80" y="1327488"/>
            <a:ext cx="5257800" cy="4328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BB172-D0D5-4287-B374-2839117B7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90" y="1342481"/>
            <a:ext cx="5434702" cy="432828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64BA92-B043-40F5-ADD6-E260E7BB6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02528"/>
              </p:ext>
            </p:extLst>
          </p:nvPr>
        </p:nvGraphicFramePr>
        <p:xfrm>
          <a:off x="568380" y="5670763"/>
          <a:ext cx="111272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620">
                  <a:extLst>
                    <a:ext uri="{9D8B030D-6E8A-4147-A177-3AD203B41FA5}">
                      <a16:colId xmlns:a16="http://schemas.microsoft.com/office/drawing/2014/main" val="2782975002"/>
                    </a:ext>
                  </a:extLst>
                </a:gridCol>
                <a:gridCol w="5599592">
                  <a:extLst>
                    <a:ext uri="{9D8B030D-6E8A-4147-A177-3AD203B41FA5}">
                      <a16:colId xmlns:a16="http://schemas.microsoft.com/office/drawing/2014/main" val="193578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Min: Scotty K NA, brewed in Santa Cruz, CA with 0.001%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Min: Summer Solstice, brewed in Boonville, CA with an IBU of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8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Max: Lee Hill Series, brewed in Boulder, CO with 0.128%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Max: Bitter Bitch Imperial, brewed in Astoria, OR with an IBU of 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0899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0FF07-B04D-4BF9-80EC-E984730C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1512" y="6244873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8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053A-D3F7-40CD-BD0C-AF5AE7E7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/>
              <a:t>How IBU and ABV corelate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3ACE-0FB0-47E8-8A47-E7848D48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72" y="1943894"/>
            <a:ext cx="3452446" cy="3965609"/>
          </a:xfrm>
          <a:pattFill prst="pct5">
            <a:fgClr>
              <a:srgbClr val="FF0000"/>
            </a:fgClr>
            <a:bgClr>
              <a:schemeClr val="bg1"/>
            </a:bgClr>
          </a:pattFill>
          <a:effectLst>
            <a:outerShdw blurRad="101600" dist="50800" dir="5400000" algn="ctr" rotWithShape="0">
              <a:srgbClr val="000000">
                <a:alpha val="43137"/>
              </a:srgb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b="1" dirty="0"/>
              <a:t>There is a moderate positive correlation between ABV and IBU.  The upward slope is evidence of a positive relationship.  </a:t>
            </a:r>
          </a:p>
          <a:p>
            <a:r>
              <a:rPr lang="en-US" b="1" dirty="0"/>
              <a:t>We can use this relationship to predict what a missing value should be Using the Correlation.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6D419-7D62-42D3-8835-26D50B46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118" y="6069319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7786A-2DB0-4D21-B959-55B15900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45" y="1797860"/>
            <a:ext cx="6629400" cy="4257675"/>
          </a:xfrm>
          <a:prstGeom prst="rect">
            <a:avLst/>
          </a:prstGeom>
          <a:effectLst>
            <a:outerShdw blurRad="177800" dist="50800" dir="5400000" algn="ctr" rotWithShape="0">
              <a:srgbClr val="000000">
                <a:alpha val="72000"/>
              </a:srgbClr>
            </a:outerShd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80103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5041-CD7F-4086-9D7F-A74F2F2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10515600" cy="1600200"/>
          </a:xfrm>
        </p:spPr>
        <p:txBody>
          <a:bodyPr>
            <a:normAutofit/>
          </a:bodyPr>
          <a:lstStyle/>
          <a:p>
            <a:r>
              <a:rPr lang="en-US" sz="4800" b="1" dirty="0"/>
              <a:t>ABV Compared by State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16D787-CBBD-4879-9E07-40CE10F6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74" y="1598266"/>
            <a:ext cx="6101414" cy="4934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84C6FB-2CD4-4047-8EE2-754E2167E1A9}"/>
              </a:ext>
            </a:extLst>
          </p:cNvPr>
          <p:cNvSpPr txBox="1"/>
          <p:nvPr/>
        </p:nvSpPr>
        <p:spPr>
          <a:xfrm>
            <a:off x="1064302" y="2053652"/>
            <a:ext cx="3687580" cy="3816429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Quite a bit a variation, even within the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Consumers are demanding niche and craft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Our Market Share is shrinking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F6AE20-6917-4BD5-84B9-6E4A7DF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65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5041-CD7F-4086-9D7F-A74F2F2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"/>
            <a:ext cx="10515600" cy="1600200"/>
          </a:xfrm>
        </p:spPr>
        <p:txBody>
          <a:bodyPr>
            <a:normAutofit/>
          </a:bodyPr>
          <a:lstStyle/>
          <a:p>
            <a:r>
              <a:rPr lang="en-US" sz="4800" b="1" dirty="0"/>
              <a:t>IBU Compared by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4C6FB-2CD4-4047-8EE2-754E2167E1A9}"/>
              </a:ext>
            </a:extLst>
          </p:cNvPr>
          <p:cNvSpPr txBox="1"/>
          <p:nvPr/>
        </p:nvSpPr>
        <p:spPr>
          <a:xfrm>
            <a:off x="1064302" y="2053652"/>
            <a:ext cx="3687580" cy="3816429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Less variation as compared to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Amount of variation is likely the same as ABV as seen from 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Quality is important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87423-CC1B-4A75-AE5E-B0B09921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37" y="1566942"/>
            <a:ext cx="6211263" cy="4965689"/>
          </a:xfrm>
          <a:prstGeom prst="rect">
            <a:avLst/>
          </a:prstGeom>
          <a:effectLst>
            <a:glow rad="127000">
              <a:schemeClr val="accent1">
                <a:alpha val="64000"/>
              </a:schemeClr>
            </a:glow>
            <a:outerShdw blurRad="50800" dist="50800" dir="5400000" algn="ctr" rotWithShape="0">
              <a:schemeClr val="tx1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1EF29-AE6F-4A85-9DD8-69F57A23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240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C283-288B-47D9-921D-06DCCE9C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7432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/>
              <a:t>Data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B84A-43C6-4E53-9FDF-7628ACA0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298" y="1791998"/>
            <a:ext cx="4045090" cy="3424107"/>
          </a:xfrm>
          <a:pattFill prst="pct5">
            <a:fgClr>
              <a:srgbClr val="FF000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b="1" cap="none" dirty="0"/>
              <a:t>2,692 distinct beers</a:t>
            </a:r>
          </a:p>
          <a:p>
            <a:r>
              <a:rPr lang="en-US" b="1" cap="none" dirty="0"/>
              <a:t>558 distinct breweries</a:t>
            </a:r>
          </a:p>
          <a:p>
            <a:r>
              <a:rPr lang="en-US" b="1" cap="none" dirty="0"/>
              <a:t>99 distinct styles listed</a:t>
            </a:r>
          </a:p>
          <a:p>
            <a:r>
              <a:rPr lang="en-US" b="1" cap="none" dirty="0"/>
              <a:t>Eight Separate Fields</a:t>
            </a:r>
          </a:p>
          <a:p>
            <a:r>
              <a:rPr lang="en-US" b="1" cap="none" dirty="0"/>
              <a:t>However, not all data is provided</a:t>
            </a:r>
          </a:p>
          <a:p>
            <a:r>
              <a:rPr lang="en-US" b="1" cap="none" dirty="0"/>
              <a:t>Missing values for:</a:t>
            </a:r>
          </a:p>
          <a:p>
            <a:endParaRPr 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30DBDDD-D0E1-4DE5-B27C-64227AE4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30670"/>
              </p:ext>
            </p:extLst>
          </p:nvPr>
        </p:nvGraphicFramePr>
        <p:xfrm>
          <a:off x="876741" y="4765143"/>
          <a:ext cx="4045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545">
                  <a:extLst>
                    <a:ext uri="{9D8B030D-6E8A-4147-A177-3AD203B41FA5}">
                      <a16:colId xmlns:a16="http://schemas.microsoft.com/office/drawing/2014/main" val="8892060"/>
                    </a:ext>
                  </a:extLst>
                </a:gridCol>
                <a:gridCol w="2022545">
                  <a:extLst>
                    <a:ext uri="{9D8B030D-6E8A-4147-A177-3AD203B41FA5}">
                      <a16:colId xmlns:a16="http://schemas.microsoft.com/office/drawing/2014/main" val="1575411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IBU: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964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5D2FE2F3-31CC-4928-B6CD-D3FBA7E78652}"/>
              </a:ext>
            </a:extLst>
          </p:cNvPr>
          <p:cNvSpPr/>
          <p:nvPr/>
        </p:nvSpPr>
        <p:spPr>
          <a:xfrm rot="19566288">
            <a:off x="4976467" y="3842239"/>
            <a:ext cx="1719730" cy="7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ED3C49-9723-4246-948A-49A00205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8913" y="6315888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D87D2-B348-4CF7-A688-897D433F8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82" y="1565387"/>
            <a:ext cx="5529943" cy="43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8255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10284</TotalTime>
  <Words>730</Words>
  <Application>Microsoft Office PowerPoint</Application>
  <PresentationFormat>Widescreen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Droplet</vt:lpstr>
      <vt:lpstr>Project Bullseye: Budweiser Targeted Marketing Campaign</vt:lpstr>
      <vt:lpstr>Question asked</vt:lpstr>
      <vt:lpstr>Our approach</vt:lpstr>
      <vt:lpstr>Current Overall Market</vt:lpstr>
      <vt:lpstr>Variation by State</vt:lpstr>
      <vt:lpstr>How IBU and ABV corelate</vt:lpstr>
      <vt:lpstr>ABV Compared by State</vt:lpstr>
      <vt:lpstr>IBU Compared by State</vt:lpstr>
      <vt:lpstr>Data facts</vt:lpstr>
      <vt:lpstr>How can we use the abv?</vt:lpstr>
      <vt:lpstr>Example – Predict Style</vt:lpstr>
      <vt:lpstr>What we propose</vt:lpstr>
      <vt:lpstr>Who needs more Beer?</vt:lpstr>
      <vt:lpstr>Here’s what you need</vt:lpstr>
      <vt:lpstr>This buds for you</vt:lpstr>
      <vt:lpstr>How do we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 Study 1: Beer Data</dc:title>
  <dc:creator>Walt</dc:creator>
  <cp:lastModifiedBy>Walt</cp:lastModifiedBy>
  <cp:revision>41</cp:revision>
  <dcterms:created xsi:type="dcterms:W3CDTF">2020-01-12T15:58:51Z</dcterms:created>
  <dcterms:modified xsi:type="dcterms:W3CDTF">2020-01-24T18:51:51Z</dcterms:modified>
</cp:coreProperties>
</file>