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5" r:id="rId3"/>
    <p:sldId id="266" r:id="rId4"/>
    <p:sldId id="257" r:id="rId5"/>
    <p:sldId id="259" r:id="rId6"/>
    <p:sldId id="262" r:id="rId7"/>
    <p:sldId id="260" r:id="rId8"/>
    <p:sldId id="264" r:id="rId9"/>
    <p:sldId id="267" r:id="rId10"/>
    <p:sldId id="261" r:id="rId11"/>
    <p:sldId id="268" r:id="rId12"/>
    <p:sldId id="258" r:id="rId13"/>
    <p:sldId id="270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Reo" initials="CR" lastIdx="9" clrIdx="0">
    <p:extLst>
      <p:ext uri="{19B8F6BF-5375-455C-9EA6-DF929625EA0E}">
        <p15:presenceInfo xmlns:p15="http://schemas.microsoft.com/office/powerpoint/2012/main" userId="7445a8bb4a813d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5D05B-88AD-400D-9747-6E2454A98610}" v="1203" dt="2020-01-25T03:43:53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74" autoAdjust="0"/>
    <p:restoredTop sz="94157" autoAdjust="0"/>
  </p:normalViewPr>
  <p:slideViewPr>
    <p:cSldViewPr snapToGrid="0">
      <p:cViewPr varScale="1">
        <p:scale>
          <a:sx n="86" d="100"/>
          <a:sy n="86" d="100"/>
        </p:scale>
        <p:origin x="60" y="58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347EF-4D0A-4772-A02D-9049547B6983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5585B-3269-4439-8282-F2EDF7474A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2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5585B-3269-4439-8282-F2EDF7474A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8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3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2209-D289-4B78-BEB0-4E540077946C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5461-AC4B-44F9-9EF6-768F74708D97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8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9474-F68A-4C85-8A56-75FC70D5E918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43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D593-36E3-4C11-84F9-2BE204240B85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714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3820-0E99-4360-9AFB-3369B5B30DFE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2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3A43-CB2B-4294-B09E-0C0655223550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4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3B2-0DB0-4C8C-BDB4-668C8EA60734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91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92F3-31F2-4A28-BA90-519888323FE4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62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E726-B06A-4636-A1EA-67BD9E434868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40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69C7-98AB-498B-9A7C-3E0DD0C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389-48E5-4708-B941-4772F1A0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956BC-C043-41EA-9DF7-73951A08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0D06-0B94-4074-95AC-72A707C19B95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B4BC-B4C3-48A5-B30D-40FF5C97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804E3-15FB-4E3C-8EDA-E52CCE3A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8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C222-B2CF-4C54-920C-066FE1613DAB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F51EFA-7444-4BC0-BB9D-B44918A07D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0288" r="803" b="-18"/>
          <a:stretch/>
        </p:blipFill>
        <p:spPr>
          <a:xfrm>
            <a:off x="75880" y="4797380"/>
            <a:ext cx="5210898" cy="188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7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0CC2-05F3-4050-A373-B415A137E215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3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97AF-16EC-4B5A-9128-69ADC080D7BE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7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799C-18A8-4DBD-89F3-A3D9D6A48975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7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A7F1-D335-4522-9C4F-F9EF731C760D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5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4AC-DE1E-46E6-A483-09C8E33FB691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6556-5DBE-48DF-BEE8-23F8AF3121C3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34E2-9969-44EB-B93F-FB89FD86F0A2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9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2A95BFF-81B6-4CEE-8BE4-B9690628F72D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4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-WLpLs_eMk&amp;t=5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3.wdp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Black_Sheep_Brewery" TargetMode="Externa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20C1-7C23-46AF-B272-2181A8685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035" y="2174393"/>
            <a:ext cx="8689976" cy="2509213"/>
          </a:xfrm>
          <a:noFill/>
        </p:spPr>
        <p:txBody>
          <a:bodyPr/>
          <a:lstStyle/>
          <a:p>
            <a:r>
              <a:rPr lang="en-US" sz="6600" b="1"/>
              <a:t>Project Bullseye: </a:t>
            </a:r>
            <a:br>
              <a:rPr lang="en-US" b="1"/>
            </a:br>
            <a:r>
              <a:rPr lang="en-US" b="1"/>
              <a:t>Budweiser Targeted Marketing Campaign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95345-B62D-4EF5-850C-69185E7E2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4035" y="4876801"/>
            <a:ext cx="8689976" cy="1371599"/>
          </a:xfrm>
        </p:spPr>
        <p:txBody>
          <a:bodyPr/>
          <a:lstStyle/>
          <a:p>
            <a:r>
              <a:rPr lang="en-US" dirty="0"/>
              <a:t>Walter Lai and Chad Reo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https://www.youtube.com/watch?v=T-WLpLs_eMk&amp;t=5s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49C9A-1EE1-4209-B35A-FD025987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0EB85-85DD-CC4F-8F18-C8FC9E53CD8A}"/>
              </a:ext>
            </a:extLst>
          </p:cNvPr>
          <p:cNvSpPr txBox="1"/>
          <p:nvPr/>
        </p:nvSpPr>
        <p:spPr>
          <a:xfrm>
            <a:off x="3582649" y="18737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96FB8-06FE-9A4B-B2B7-9BBF1D765391}"/>
              </a:ext>
            </a:extLst>
          </p:cNvPr>
          <p:cNvSpPr txBox="1"/>
          <p:nvPr/>
        </p:nvSpPr>
        <p:spPr>
          <a:xfrm>
            <a:off x="1528997" y="43021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DA3A-1CE7-4D04-8D35-AB8B281B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How can we use the abv?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5EC28-2180-4D6C-8941-F75A4A239968}"/>
              </a:ext>
            </a:extLst>
          </p:cNvPr>
          <p:cNvSpPr txBox="1"/>
          <p:nvPr/>
        </p:nvSpPr>
        <p:spPr>
          <a:xfrm>
            <a:off x="5150338" y="1501165"/>
            <a:ext cx="15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Stats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93240ED-5B5D-49B3-A822-0C13BF1E6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24148"/>
              </p:ext>
            </p:extLst>
          </p:nvPr>
        </p:nvGraphicFramePr>
        <p:xfrm>
          <a:off x="1963418" y="207671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969497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30226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09251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705321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20608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1381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994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C21F64-3B13-4B75-A085-DBB08380DBF3}"/>
              </a:ext>
            </a:extLst>
          </p:cNvPr>
          <p:cNvSpPr txBox="1"/>
          <p:nvPr/>
        </p:nvSpPr>
        <p:spPr>
          <a:xfrm>
            <a:off x="812401" y="2953344"/>
            <a:ext cx="1109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What this tells us is the data follows a normal pattern from which we may draw some inferences.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6AED354-B6F5-4D20-A646-4EBBB3AA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26" y="6302024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10</a:t>
            </a:fld>
            <a:endParaRPr lang="en-US" dirty="0"/>
          </a:p>
        </p:txBody>
      </p:sp>
      <p:pic>
        <p:nvPicPr>
          <p:cNvPr id="14" name="Picture 2" descr="Image result for budweiser logo">
            <a:extLst>
              <a:ext uri="{FF2B5EF4-FFF2-40B4-BE49-F238E27FC236}">
                <a16:creationId xmlns:a16="http://schemas.microsoft.com/office/drawing/2014/main" id="{0483E098-4F53-4CB7-863B-C7A2795E6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5B751D-CA8C-46C3-92F3-1F3D49A73B61}"/>
              </a:ext>
            </a:extLst>
          </p:cNvPr>
          <p:cNvPicPr/>
          <p:nvPr/>
        </p:nvPicPr>
        <p:blipFill rotWithShape="1">
          <a:blip r:embed="rId4"/>
          <a:srcRect t="2370" r="616" b="1726"/>
          <a:stretch/>
        </p:blipFill>
        <p:spPr bwMode="auto">
          <a:xfrm>
            <a:off x="6269673" y="3581771"/>
            <a:ext cx="5152708" cy="30853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DED6CC-226B-4709-940A-EA0D94B84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" y="3536446"/>
            <a:ext cx="5623559" cy="318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3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27CF-BC07-4ADC-B909-037EBD64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600200"/>
          </a:xfrm>
        </p:spPr>
        <p:txBody>
          <a:bodyPr>
            <a:normAutofit/>
          </a:bodyPr>
          <a:lstStyle/>
          <a:p>
            <a:r>
              <a:rPr lang="en-US" sz="6000" b="1" dirty="0"/>
              <a:t>Example – Predict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56715-EDCA-45A0-8781-5567F45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8442" y="6141182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0CFF3-ED24-47E2-A103-760F2D23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255" y="1966595"/>
            <a:ext cx="5009947" cy="3893356"/>
          </a:xfrm>
          <a:prstGeom prst="rect">
            <a:avLst/>
          </a:prstGeom>
          <a:effectLst>
            <a:glow rad="63500">
              <a:srgbClr val="FF0000">
                <a:alpha val="50000"/>
              </a:srgbClr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547118-B8EB-4D6A-9F2E-AE4DED676703}"/>
              </a:ext>
            </a:extLst>
          </p:cNvPr>
          <p:cNvSpPr/>
          <p:nvPr/>
        </p:nvSpPr>
        <p:spPr>
          <a:xfrm>
            <a:off x="316579" y="1562514"/>
            <a:ext cx="3337174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IPAs and Ales form clusters in terms of their ABV and IBU values and the ratios of IBU/ABV.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test how well we can predict a beer’s style based on its ABV and IBU.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01021-EBA2-40C6-BBB4-76F5CEEE22D8}"/>
              </a:ext>
            </a:extLst>
          </p:cNvPr>
          <p:cNvSpPr/>
          <p:nvPr/>
        </p:nvSpPr>
        <p:spPr>
          <a:xfrm>
            <a:off x="9008705" y="2498690"/>
            <a:ext cx="30137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Confusion Matrix and Statistics classifications Ale IPA</a:t>
            </a:r>
          </a:p>
          <a:p>
            <a:r>
              <a:rPr lang="en-US" sz="1600" dirty="0"/>
              <a:t>            Ale 143  29</a:t>
            </a:r>
          </a:p>
          <a:p>
            <a:r>
              <a:rPr lang="en-US" sz="1600" dirty="0"/>
              <a:t>            IPA  17  94</a:t>
            </a:r>
          </a:p>
          <a:p>
            <a:r>
              <a:rPr lang="en-US" sz="1600" dirty="0"/>
              <a:t>                                          </a:t>
            </a:r>
          </a:p>
          <a:p>
            <a:r>
              <a:rPr lang="en-US" sz="1600" dirty="0"/>
              <a:t>        Accuracy : 0.8375          </a:t>
            </a:r>
          </a:p>
          <a:p>
            <a:r>
              <a:rPr lang="en-US" sz="1600" dirty="0"/>
              <a:t>        95% CI : (0.7892, 0.8785)</a:t>
            </a:r>
          </a:p>
          <a:p>
            <a:r>
              <a:rPr lang="en-US" sz="1600" dirty="0"/>
              <a:t>Mean Accuracy: 0.85</a:t>
            </a:r>
          </a:p>
          <a:p>
            <a:r>
              <a:rPr lang="en-US" sz="1600" dirty="0"/>
              <a:t>Mean Sensitivity: 0.87</a:t>
            </a:r>
          </a:p>
          <a:p>
            <a:r>
              <a:rPr lang="en-US" sz="1600" dirty="0"/>
              <a:t>Mean Specificity: 0.82</a:t>
            </a:r>
          </a:p>
        </p:txBody>
      </p:sp>
      <p:pic>
        <p:nvPicPr>
          <p:cNvPr id="7" name="Picture 2" descr="Image result for budweiser logo">
            <a:extLst>
              <a:ext uri="{FF2B5EF4-FFF2-40B4-BE49-F238E27FC236}">
                <a16:creationId xmlns:a16="http://schemas.microsoft.com/office/drawing/2014/main" id="{DC806C51-D3C7-49D9-9A82-349269043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8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55CC-8D74-48EB-A86E-9C1FDE4C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/>
              <a:t>What we propose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F40395-DC7F-4599-AC12-CA0AF67FE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90" y="1956785"/>
            <a:ext cx="10364452" cy="4080599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sz="4000" cap="none" dirty="0"/>
              <a:t>Where Should We Sell These Products?</a:t>
            </a:r>
          </a:p>
          <a:p>
            <a:pPr lvl="1"/>
            <a:r>
              <a:rPr lang="en-US" sz="3800" cap="none" dirty="0">
                <a:solidFill>
                  <a:srgbClr val="00B0F0"/>
                </a:solidFill>
              </a:rPr>
              <a:t>Looking at the most populous cities with fewest beers per capita.</a:t>
            </a:r>
            <a:endParaRPr lang="en-US" sz="4000" cap="none" dirty="0"/>
          </a:p>
          <a:p>
            <a:r>
              <a:rPr lang="en-US" sz="4000" cap="none" dirty="0"/>
              <a:t>What New Products Can We Sell To Consumers?</a:t>
            </a:r>
          </a:p>
          <a:p>
            <a:pPr lvl="1"/>
            <a:r>
              <a:rPr lang="en-US" sz="4000" cap="none" dirty="0">
                <a:solidFill>
                  <a:srgbClr val="00B0F0"/>
                </a:solidFill>
              </a:rPr>
              <a:t>Based on the identified locations, what styles of beer are underrepresented when compared to the national average. </a:t>
            </a:r>
            <a:endParaRPr lang="en-US" sz="4200" cap="none" dirty="0"/>
          </a:p>
          <a:p>
            <a:r>
              <a:rPr lang="en-US" sz="4200" cap="none" dirty="0"/>
              <a:t>How Do You Know?</a:t>
            </a:r>
          </a:p>
          <a:p>
            <a:pPr lvl="1"/>
            <a:r>
              <a:rPr lang="en-US" sz="4000" cap="none" dirty="0">
                <a:solidFill>
                  <a:srgbClr val="00B0F0"/>
                </a:solidFill>
              </a:rPr>
              <a:t>We know this because we are evaluating a normally distributed sample from which we can make statistical inferences</a:t>
            </a:r>
          </a:p>
          <a:p>
            <a:pPr lvl="1"/>
            <a:endParaRPr lang="en-US" sz="4000" cap="none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AAE13D-F914-4B69-934C-FD5849F3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6718" y="6056920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2" descr="Image result for budweiser logo">
            <a:extLst>
              <a:ext uri="{FF2B5EF4-FFF2-40B4-BE49-F238E27FC236}">
                <a16:creationId xmlns:a16="http://schemas.microsoft.com/office/drawing/2014/main" id="{E4337FC8-2B89-46C2-98C3-FA7A6EF6A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48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674E-5CB7-4BB4-AFCD-7A4A3FFB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/>
              <a:t>Who needs more Beer?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2DB1-804A-48A2-9BED-0AB8AC376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78" y="1582551"/>
            <a:ext cx="5630002" cy="4772529"/>
          </a:xfrm>
        </p:spPr>
        <p:txBody>
          <a:bodyPr>
            <a:normAutofit lnSpcReduction="10000"/>
          </a:bodyPr>
          <a:lstStyle/>
          <a:p>
            <a:r>
              <a:rPr lang="en-US" sz="2800" cap="none" dirty="0"/>
              <a:t>Find counts of varieties in a given city (314 most populous cities in USA.)</a:t>
            </a:r>
          </a:p>
          <a:p>
            <a:r>
              <a:rPr lang="en-US" sz="2800" cap="none" dirty="0"/>
              <a:t>Combine with pop. data to get beer/capita.</a:t>
            </a:r>
          </a:p>
          <a:p>
            <a:r>
              <a:rPr lang="en-US" sz="2800" cap="none" dirty="0"/>
              <a:t>Compare averages to see which cities are statistically significant from the mean.</a:t>
            </a:r>
          </a:p>
          <a:p>
            <a:r>
              <a:rPr lang="en-US" sz="2800" cap="none" dirty="0"/>
              <a:t>Target these areas.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51FD2-F29E-4782-BF02-A6FD1398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2" descr="Image result for budweiser logo">
            <a:extLst>
              <a:ext uri="{FF2B5EF4-FFF2-40B4-BE49-F238E27FC236}">
                <a16:creationId xmlns:a16="http://schemas.microsoft.com/office/drawing/2014/main" id="{FC6AD541-846C-4F36-88DE-45AA54D12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A9F7DC-2B16-42C9-B52C-4F2A3E0BA5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72"/>
          <a:stretch/>
        </p:blipFill>
        <p:spPr>
          <a:xfrm>
            <a:off x="5735648" y="2481284"/>
            <a:ext cx="5883674" cy="352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578A-07E0-4CD1-8611-7A5B2C0E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/>
              <a:t>what to sell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8D6F-57F1-4ECE-ADE0-3AEA0600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2" descr="Image result for budweiser logo">
            <a:extLst>
              <a:ext uri="{FF2B5EF4-FFF2-40B4-BE49-F238E27FC236}">
                <a16:creationId xmlns:a16="http://schemas.microsoft.com/office/drawing/2014/main" id="{4B03E4AB-AA29-4CD1-A6D0-7FE43820D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FF599B-48CA-47EA-99AD-7549DFFE0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437" y="1870497"/>
            <a:ext cx="5848684" cy="38176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CC8C87-1A65-41A8-A4B9-A3950457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1485" y="1446414"/>
            <a:ext cx="6032685" cy="466585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sz="2800" cap="none" dirty="0"/>
              <a:t>Based on our target population of underserved consumers, the next layer is style.</a:t>
            </a:r>
          </a:p>
          <a:p>
            <a:pPr lvl="1"/>
            <a:r>
              <a:rPr lang="en-US" sz="2800" cap="none" dirty="0"/>
              <a:t>Comparing percentage market mix of styles in these cities to their means, certain cities are considerably below the mean for market share.</a:t>
            </a:r>
          </a:p>
          <a:p>
            <a:pPr lvl="1"/>
            <a:r>
              <a:rPr lang="en-US" sz="2800" cap="none" dirty="0"/>
              <a:t>This kind of data targeting marking ensures that we are identifying consumers who are more likely to purchase and even predicting their preference of what to purchase.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7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17000"/>
                    </a14:imgEffect>
                    <a14:imgEffect>
                      <a14:brightnessContrast contrast="43000"/>
                    </a14:imgEffect>
                  </a14:imgLayer>
                </a14:imgProps>
              </a:ext>
            </a:extLst>
          </a:blip>
          <a:srcRect/>
          <a:stretch>
            <a:fillRect l="-8000" t="-1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70D3-E2E1-4461-BFDF-D17392A7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EF622-09AF-440C-82D8-7A10C4D2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D83222-BC75-4223-AAA4-89A0ED17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5" y="519457"/>
            <a:ext cx="6782425" cy="159617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glow rad="177800">
                    <a:srgbClr val="FFC000">
                      <a:alpha val="7000"/>
                    </a:srgbClr>
                  </a:glow>
                  <a:outerShdw blurRad="50800" dist="50800" dir="5400000" sx="103000" sy="103000" algn="ctr" rotWithShape="0">
                    <a:srgbClr val="000000"/>
                  </a:outerShdw>
                </a:effectLst>
              </a:rPr>
              <a:t>use data to </a:t>
            </a:r>
            <a:br>
              <a:rPr lang="en-US" sz="5400" b="1" dirty="0">
                <a:solidFill>
                  <a:schemeClr val="bg1"/>
                </a:solidFill>
                <a:effectLst>
                  <a:glow rad="177800">
                    <a:srgbClr val="FFC000">
                      <a:alpha val="7000"/>
                    </a:srgbClr>
                  </a:glow>
                  <a:outerShdw blurRad="50800" dist="50800" dir="5400000" sx="103000" sy="103000" algn="ctr" rotWithShape="0">
                    <a:srgbClr val="000000"/>
                  </a:outerShdw>
                </a:effectLst>
              </a:rPr>
            </a:br>
            <a:r>
              <a:rPr lang="en-US" sz="5400" b="1" dirty="0">
                <a:solidFill>
                  <a:schemeClr val="bg1"/>
                </a:solidFill>
                <a:effectLst>
                  <a:glow rad="177800">
                    <a:srgbClr val="FFC000">
                      <a:alpha val="7000"/>
                    </a:srgbClr>
                  </a:glow>
                  <a:outerShdw blurRad="50800" dist="50800" dir="5400000" sx="103000" sy="103000" algn="ctr" rotWithShape="0">
                    <a:srgbClr val="000000"/>
                  </a:outerShdw>
                </a:effectLst>
              </a:rPr>
              <a:t>make sure</a:t>
            </a:r>
          </a:p>
        </p:txBody>
      </p:sp>
    </p:spTree>
    <p:extLst>
      <p:ext uri="{BB962C8B-B14F-4D97-AF65-F5344CB8AC3E}">
        <p14:creationId xmlns:p14="http://schemas.microsoft.com/office/powerpoint/2010/main" val="372532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9A5A-6267-4E32-8305-6749C0C9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7D7-7118-410D-88F6-0A9309F4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cap="none" dirty="0"/>
              <a:t>Assign Project Manager</a:t>
            </a:r>
          </a:p>
          <a:p>
            <a:pPr lvl="1"/>
            <a:r>
              <a:rPr lang="en-US" sz="2800" cap="none" dirty="0"/>
              <a:t>Investigate Data Requirements</a:t>
            </a:r>
          </a:p>
          <a:p>
            <a:pPr lvl="1"/>
            <a:r>
              <a:rPr lang="en-US" sz="2800" cap="none" dirty="0"/>
              <a:t>Resources Required</a:t>
            </a:r>
          </a:p>
          <a:p>
            <a:pPr lvl="1"/>
            <a:r>
              <a:rPr lang="en-US" sz="2800" cap="none" dirty="0"/>
              <a:t>Determine Budget</a:t>
            </a:r>
          </a:p>
          <a:p>
            <a:r>
              <a:rPr lang="en-US" sz="2800" cap="none" dirty="0"/>
              <a:t>Establish Project Charter</a:t>
            </a:r>
          </a:p>
          <a:p>
            <a:r>
              <a:rPr lang="en-US" sz="2800" cap="none" dirty="0"/>
              <a:t>Create Project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180AE-07CB-46BA-AF3A-93866853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2" descr="Image result for budweiser logo">
            <a:extLst>
              <a:ext uri="{FF2B5EF4-FFF2-40B4-BE49-F238E27FC236}">
                <a16:creationId xmlns:a16="http://schemas.microsoft.com/office/drawing/2014/main" id="{163AC05C-5B7A-4A95-A2F1-5EBC1640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92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2870-39FC-4822-88F0-4F1AE1A0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/>
              <a:t>Question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3C3A-7036-42A0-B9DE-C0999485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55" y="1867943"/>
            <a:ext cx="10364452" cy="4380457"/>
          </a:xfrm>
        </p:spPr>
        <p:txBody>
          <a:bodyPr>
            <a:normAutofit/>
          </a:bodyPr>
          <a:lstStyle/>
          <a:p>
            <a:r>
              <a:rPr lang="en-US" sz="4400" cap="none" dirty="0"/>
              <a:t>Where Can We Sell New Products?</a:t>
            </a:r>
            <a:endParaRPr lang="en-US" sz="4400" cap="none" dirty="0">
              <a:latin typeface="+mj-lt"/>
            </a:endParaRPr>
          </a:p>
          <a:p>
            <a:r>
              <a:rPr lang="en-US" sz="4400" cap="none" dirty="0">
                <a:latin typeface="+mj-lt"/>
              </a:rPr>
              <a:t>What New Products Can We Sell?</a:t>
            </a:r>
          </a:p>
          <a:p>
            <a:r>
              <a:rPr lang="en-US" sz="4400" cap="none" dirty="0">
                <a:latin typeface="+mj-lt"/>
              </a:rPr>
              <a:t>How Do You Know The Answers To These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93DBB-2A68-40D9-A2CE-A74D18C1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2</a:t>
            </a:fld>
            <a:endParaRPr lang="en-US" dirty="0"/>
          </a:p>
        </p:txBody>
      </p:sp>
      <p:pic>
        <p:nvPicPr>
          <p:cNvPr id="2050" name="Picture 2" descr="Image result for budweiser logo">
            <a:extLst>
              <a:ext uri="{FF2B5EF4-FFF2-40B4-BE49-F238E27FC236}">
                <a16:creationId xmlns:a16="http://schemas.microsoft.com/office/drawing/2014/main" id="{58303089-6088-4E28-9E28-76B0E18B5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02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54CE-2432-42F8-888E-032DB617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2D80-E289-48AE-9A88-5DEAEAB0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732547"/>
            <a:ext cx="10364452" cy="4943208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3600" cap="none" dirty="0"/>
              <a:t>Acquired industry data concerning both beers and breweries within the United States.</a:t>
            </a:r>
          </a:p>
          <a:p>
            <a:r>
              <a:rPr lang="en-US" sz="3600" cap="none" dirty="0"/>
              <a:t>Combining and cleaning this data has provided a wealth of statistics on both the number and characteristics of beers spread across the United States.</a:t>
            </a:r>
          </a:p>
          <a:p>
            <a:r>
              <a:rPr lang="en-US" sz="3600" cap="none" dirty="0"/>
              <a:t>We plan to use this data to predict where and what style of beer to sell to a given location based on the number and characteristics of a given market.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3E591-3282-45C8-94A9-9645EE72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118" y="61529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2" descr="Image result for budweiser logo">
            <a:extLst>
              <a:ext uri="{FF2B5EF4-FFF2-40B4-BE49-F238E27FC236}">
                <a16:creationId xmlns:a16="http://schemas.microsoft.com/office/drawing/2014/main" id="{F7EB71A4-1976-4760-BD85-D83B38D98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82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1B246A-C20B-43D0-9612-29FED905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2000" contrast="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8476" y="2083752"/>
            <a:ext cx="6229260" cy="4222574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D6E5AD-F5F3-4FFA-9952-DA6B5060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/>
              <a:t>Current Overall Market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B231F-2A29-4649-8A7D-B810B5DFCF00}"/>
              </a:ext>
            </a:extLst>
          </p:cNvPr>
          <p:cNvSpPr txBox="1"/>
          <p:nvPr/>
        </p:nvSpPr>
        <p:spPr>
          <a:xfrm>
            <a:off x="411480" y="1780926"/>
            <a:ext cx="55092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Almost 560 breweries large and small spread across the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Counts range from 1 per state all the way to 47 in Colorado.</a:t>
            </a:r>
          </a:p>
          <a:p>
            <a:endParaRPr lang="en-US" sz="2400" dirty="0"/>
          </a:p>
        </p:txBody>
      </p:sp>
      <p:pic>
        <p:nvPicPr>
          <p:cNvPr id="7" name="Content Placeholder 6" descr="A large pot&#10;&#10;Description automatically generated">
            <a:extLst>
              <a:ext uri="{FF2B5EF4-FFF2-40B4-BE49-F238E27FC236}">
                <a16:creationId xmlns:a16="http://schemas.microsoft.com/office/drawing/2014/main" id="{581AB6AA-1C44-44C2-9510-C36F67CB0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8479" y="3871100"/>
            <a:ext cx="3824797" cy="2555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AF4E26-9563-4F75-B332-359B72D9E735}"/>
              </a:ext>
            </a:extLst>
          </p:cNvPr>
          <p:cNvSpPr txBox="1"/>
          <p:nvPr/>
        </p:nvSpPr>
        <p:spPr>
          <a:xfrm>
            <a:off x="2040123" y="4079623"/>
            <a:ext cx="2853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en.wikipedia.org/wiki/Black_Sheep_Brewery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D3FE7-05F2-4756-8965-826CA6CA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521" y="6244197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2" descr="Image result for budweiser logo">
            <a:extLst>
              <a:ext uri="{FF2B5EF4-FFF2-40B4-BE49-F238E27FC236}">
                <a16:creationId xmlns:a16="http://schemas.microsoft.com/office/drawing/2014/main" id="{1D500A5A-C0B2-4646-BD38-5DAFE272E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8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93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5282-2B82-4F35-A6F2-E387FF10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08" y="182245"/>
            <a:ext cx="10364451" cy="1600200"/>
          </a:xfrm>
        </p:spPr>
        <p:txBody>
          <a:bodyPr>
            <a:normAutofit/>
          </a:bodyPr>
          <a:lstStyle/>
          <a:p>
            <a:r>
              <a:rPr lang="en-US" sz="6600" b="1" dirty="0"/>
              <a:t>Variation by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5B659-DB06-4D7D-9A39-1E865F8C7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380" y="1327488"/>
            <a:ext cx="5257800" cy="4328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BB172-D0D5-4287-B374-2839117B7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90" y="1342481"/>
            <a:ext cx="5434702" cy="4328282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064BA92-B043-40F5-ADD6-E260E7BB6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02528"/>
              </p:ext>
            </p:extLst>
          </p:nvPr>
        </p:nvGraphicFramePr>
        <p:xfrm>
          <a:off x="568380" y="5670763"/>
          <a:ext cx="111272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620">
                  <a:extLst>
                    <a:ext uri="{9D8B030D-6E8A-4147-A177-3AD203B41FA5}">
                      <a16:colId xmlns:a16="http://schemas.microsoft.com/office/drawing/2014/main" val="2782975002"/>
                    </a:ext>
                  </a:extLst>
                </a:gridCol>
                <a:gridCol w="5599592">
                  <a:extLst>
                    <a:ext uri="{9D8B030D-6E8A-4147-A177-3AD203B41FA5}">
                      <a16:colId xmlns:a16="http://schemas.microsoft.com/office/drawing/2014/main" val="193578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Min: Scotty K NA, brewed in Santa Cruz, CA with 0.001% 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Min: Summer Solstice, brewed in Boonville, CA with an IBU of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58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Max: Lee Hill Series, brewed in Boulder, CO with 0.128% 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Max: Bitter Bitch Imperial, brewed in Astoria, OR with an IBU of 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0899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0FF07-B04D-4BF9-80EC-E984730C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1512" y="6244873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2" descr="Image result for budweiser logo">
            <a:extLst>
              <a:ext uri="{FF2B5EF4-FFF2-40B4-BE49-F238E27FC236}">
                <a16:creationId xmlns:a16="http://schemas.microsoft.com/office/drawing/2014/main" id="{899C560A-D64D-411B-B8BE-8B355B62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8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98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053A-D3F7-40CD-BD0C-AF5AE7E7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How IBU and ABV correlate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3ACE-0FB0-47E8-8A47-E7848D48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67" y="1670215"/>
            <a:ext cx="4012378" cy="4639786"/>
          </a:xfrm>
          <a:noFill/>
          <a:effectLst>
            <a:outerShdw blurRad="101600" dist="50800" dir="60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92500" lnSpcReduction="10000"/>
          </a:bodyPr>
          <a:lstStyle/>
          <a:p>
            <a:pPr marL="285750" indent="-285750" defTabSz="457200"/>
            <a:r>
              <a:rPr lang="en-US" sz="2800" cap="none" dirty="0"/>
              <a:t>There is a moderate positive correlation between ABV and IBU.  The upward slope is evidence of a positive relationship.  </a:t>
            </a:r>
          </a:p>
          <a:p>
            <a:pPr marL="285750" indent="-285750" defTabSz="457200"/>
            <a:r>
              <a:rPr lang="en-US" sz="2800" cap="none" dirty="0"/>
              <a:t>We can use this relationship to predict one value if given the other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6D419-7D62-42D3-8835-26D50B46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118" y="6069319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F7786A-2DB0-4D21-B959-55B15900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045" y="1797860"/>
            <a:ext cx="6629400" cy="4257675"/>
          </a:xfrm>
          <a:prstGeom prst="rect">
            <a:avLst/>
          </a:prstGeom>
          <a:effectLst>
            <a:outerShdw blurRad="177800" dist="50800" dir="5400000" algn="ctr" rotWithShape="0">
              <a:srgbClr val="000000">
                <a:alpha val="72000"/>
              </a:srgbClr>
            </a:outerShdw>
            <a:softEdge rad="76200"/>
          </a:effectLst>
        </p:spPr>
      </p:pic>
      <p:pic>
        <p:nvPicPr>
          <p:cNvPr id="6" name="Picture 2" descr="Image result for budweiser logo">
            <a:extLst>
              <a:ext uri="{FF2B5EF4-FFF2-40B4-BE49-F238E27FC236}">
                <a16:creationId xmlns:a16="http://schemas.microsoft.com/office/drawing/2014/main" id="{391CC718-B540-4D43-A2B1-9FE5CAA47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03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5041-CD7F-4086-9D7F-A74F2F26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515600" cy="1600200"/>
          </a:xfrm>
        </p:spPr>
        <p:txBody>
          <a:bodyPr>
            <a:normAutofit/>
          </a:bodyPr>
          <a:lstStyle/>
          <a:p>
            <a:r>
              <a:rPr lang="en-US" sz="6000" b="1" dirty="0"/>
              <a:t>ABV Compared by State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16D787-CBBD-4879-9E07-40CE10F6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74" y="1598266"/>
            <a:ext cx="6101414" cy="49343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84C6FB-2CD4-4047-8EE2-754E2167E1A9}"/>
              </a:ext>
            </a:extLst>
          </p:cNvPr>
          <p:cNvSpPr txBox="1"/>
          <p:nvPr/>
        </p:nvSpPr>
        <p:spPr>
          <a:xfrm>
            <a:off x="457200" y="1697326"/>
            <a:ext cx="50996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Quite a bit a variation, even within the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Consumers are demanding niche and craft beers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u="sng" dirty="0"/>
              <a:t>Our Market Share is Shrinking.</a:t>
            </a:r>
          </a:p>
          <a:p>
            <a:endParaRPr lang="en-US" sz="24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5F6AE20-6917-4BD5-84B9-6E4A7DF4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0165" y="61675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2" descr="Image result for budweiser logo">
            <a:extLst>
              <a:ext uri="{FF2B5EF4-FFF2-40B4-BE49-F238E27FC236}">
                <a16:creationId xmlns:a16="http://schemas.microsoft.com/office/drawing/2014/main" id="{D350F920-242A-405A-BB3E-66E10A65C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5041-CD7F-4086-9D7F-A74F2F26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515600" cy="1600200"/>
          </a:xfrm>
        </p:spPr>
        <p:txBody>
          <a:bodyPr>
            <a:normAutofit/>
          </a:bodyPr>
          <a:lstStyle/>
          <a:p>
            <a:r>
              <a:rPr lang="en-US" sz="6000" b="1" dirty="0"/>
              <a:t>IBU Compared by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4C6FB-2CD4-4047-8EE2-754E2167E1A9}"/>
              </a:ext>
            </a:extLst>
          </p:cNvPr>
          <p:cNvSpPr txBox="1"/>
          <p:nvPr/>
        </p:nvSpPr>
        <p:spPr>
          <a:xfrm>
            <a:off x="515662" y="1479753"/>
            <a:ext cx="488691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Less variation as compared to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Amount of variation is likely the same as ABV as seen from Scatter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Data Quality is important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87423-CC1B-4A75-AE5E-B0B09921A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537" y="1566942"/>
            <a:ext cx="6211263" cy="4965689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chemeClr val="tx1"/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1EF29-AE6F-4A85-9DD8-69F57A23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0240" y="61675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2" descr="Image result for budweiser logo">
            <a:extLst>
              <a:ext uri="{FF2B5EF4-FFF2-40B4-BE49-F238E27FC236}">
                <a16:creationId xmlns:a16="http://schemas.microsoft.com/office/drawing/2014/main" id="{2DDB35C6-FED7-42BF-AEE8-7FED53D5B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75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C283-288B-47D9-921D-06DCCE9C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/>
              <a:t>Data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B84A-43C6-4E53-9FDF-7628ACA0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78" y="1615869"/>
            <a:ext cx="5254322" cy="4235768"/>
          </a:xfrm>
          <a:noFill/>
        </p:spPr>
        <p:txBody>
          <a:bodyPr>
            <a:normAutofit/>
          </a:bodyPr>
          <a:lstStyle/>
          <a:p>
            <a:r>
              <a:rPr lang="en-US" sz="2400" cap="none" dirty="0"/>
              <a:t>2,692 Distinct Beers</a:t>
            </a:r>
          </a:p>
          <a:p>
            <a:r>
              <a:rPr lang="en-US" sz="2400" cap="none" dirty="0"/>
              <a:t>558 Distinct Breweries</a:t>
            </a:r>
          </a:p>
          <a:p>
            <a:r>
              <a:rPr lang="en-US" sz="2400" cap="none" dirty="0"/>
              <a:t>99 Distinct Styles Listed</a:t>
            </a:r>
          </a:p>
          <a:p>
            <a:r>
              <a:rPr lang="en-US" sz="2400" cap="none" dirty="0"/>
              <a:t>Eight Separate Fields</a:t>
            </a:r>
          </a:p>
          <a:p>
            <a:r>
              <a:rPr lang="en-US" sz="2400" cap="none" dirty="0"/>
              <a:t>However, Not All Data Is Provided!</a:t>
            </a:r>
          </a:p>
          <a:p>
            <a:r>
              <a:rPr lang="en-US" sz="2400" cap="none" dirty="0"/>
              <a:t>Missing Values For:</a:t>
            </a:r>
          </a:p>
          <a:p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30DBDDD-D0E1-4DE5-B27C-64227AE4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33345"/>
              </p:ext>
            </p:extLst>
          </p:nvPr>
        </p:nvGraphicFramePr>
        <p:xfrm>
          <a:off x="955763" y="4987504"/>
          <a:ext cx="4045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545">
                  <a:extLst>
                    <a:ext uri="{9D8B030D-6E8A-4147-A177-3AD203B41FA5}">
                      <a16:colId xmlns:a16="http://schemas.microsoft.com/office/drawing/2014/main" val="8892060"/>
                    </a:ext>
                  </a:extLst>
                </a:gridCol>
                <a:gridCol w="2022545">
                  <a:extLst>
                    <a:ext uri="{9D8B030D-6E8A-4147-A177-3AD203B41FA5}">
                      <a16:colId xmlns:a16="http://schemas.microsoft.com/office/drawing/2014/main" val="1575411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IBU: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ABV: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STYLE: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896421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5D2FE2F3-31CC-4928-B6CD-D3FBA7E78652}"/>
              </a:ext>
            </a:extLst>
          </p:cNvPr>
          <p:cNvSpPr/>
          <p:nvPr/>
        </p:nvSpPr>
        <p:spPr>
          <a:xfrm rot="19566288">
            <a:off x="4920789" y="4185246"/>
            <a:ext cx="1719730" cy="7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ED3C49-9723-4246-948A-49A00205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8913" y="6315888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DE55F8-2C7B-4B65-BB1A-B90CFD92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456" y="1615869"/>
            <a:ext cx="5529943" cy="4312276"/>
          </a:xfrm>
          <a:prstGeom prst="rect">
            <a:avLst/>
          </a:prstGeom>
          <a:effectLst>
            <a:glow rad="63500">
              <a:srgbClr val="FF0000">
                <a:alpha val="50000"/>
              </a:srgbClr>
            </a:glow>
            <a:reflection stA="45000" endPos="0" dir="5400000" sy="-100000" algn="bl" rotWithShape="0"/>
          </a:effectLst>
        </p:spPr>
      </p:pic>
      <p:pic>
        <p:nvPicPr>
          <p:cNvPr id="10" name="Picture 2" descr="Image result for budweiser logo">
            <a:extLst>
              <a:ext uri="{FF2B5EF4-FFF2-40B4-BE49-F238E27FC236}">
                <a16:creationId xmlns:a16="http://schemas.microsoft.com/office/drawing/2014/main" id="{F98A1156-5214-40DD-845A-14091E26A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8255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{315F2EE3-3659-944E-92DB-E7856B38DB73}tf10001073</Template>
  <TotalTime>10593</TotalTime>
  <Words>727</Words>
  <Application>Microsoft Office PowerPoint</Application>
  <PresentationFormat>Widescreen</PresentationFormat>
  <Paragraphs>116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Droplet</vt:lpstr>
      <vt:lpstr>Project Bullseye:  Budweiser Targeted Marketing Campaign</vt:lpstr>
      <vt:lpstr>Question asked</vt:lpstr>
      <vt:lpstr>Our approach</vt:lpstr>
      <vt:lpstr>Current Overall Market</vt:lpstr>
      <vt:lpstr>Variation by State</vt:lpstr>
      <vt:lpstr>How IBU and ABV correlate</vt:lpstr>
      <vt:lpstr>ABV Compared by State</vt:lpstr>
      <vt:lpstr>IBU Compared by State</vt:lpstr>
      <vt:lpstr>Data facts</vt:lpstr>
      <vt:lpstr>How can we use the abv?</vt:lpstr>
      <vt:lpstr>Example – Predict Style</vt:lpstr>
      <vt:lpstr>What we propose</vt:lpstr>
      <vt:lpstr>Who needs more Beer?</vt:lpstr>
      <vt:lpstr>what to sell</vt:lpstr>
      <vt:lpstr>use data to  make sure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 Study 1: Beer Data</dc:title>
  <dc:creator>Walt</dc:creator>
  <cp:lastModifiedBy>Chad Reo</cp:lastModifiedBy>
  <cp:revision>41</cp:revision>
  <dcterms:created xsi:type="dcterms:W3CDTF">2020-01-12T15:58:51Z</dcterms:created>
  <dcterms:modified xsi:type="dcterms:W3CDTF">2020-01-26T04:48:34Z</dcterms:modified>
</cp:coreProperties>
</file>