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4" r:id="rId2"/>
    <p:sldId id="288" r:id="rId3"/>
    <p:sldId id="264" r:id="rId4"/>
    <p:sldId id="256" r:id="rId5"/>
    <p:sldId id="271" r:id="rId6"/>
    <p:sldId id="272" r:id="rId7"/>
    <p:sldId id="282" r:id="rId8"/>
    <p:sldId id="284" r:id="rId9"/>
    <p:sldId id="260" r:id="rId10"/>
    <p:sldId id="286" r:id="rId11"/>
    <p:sldId id="285" r:id="rId12"/>
    <p:sldId id="258" r:id="rId13"/>
    <p:sldId id="287" r:id="rId14"/>
    <p:sldId id="277" r:id="rId15"/>
    <p:sldId id="290" r:id="rId16"/>
    <p:sldId id="279" r:id="rId17"/>
    <p:sldId id="280" r:id="rId18"/>
    <p:sldId id="289" r:id="rId19"/>
    <p:sldId id="281" r:id="rId2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" initials="K" lastIdx="2" clrIdx="0">
    <p:extLst>
      <p:ext uri="{19B8F6BF-5375-455C-9EA6-DF929625EA0E}">
        <p15:presenceInfo xmlns:p15="http://schemas.microsoft.com/office/powerpoint/2012/main" userId="K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1850"/>
    <a:srgbClr val="007033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36" autoAdjust="0"/>
    <p:restoredTop sz="94660"/>
  </p:normalViewPr>
  <p:slideViewPr>
    <p:cSldViewPr>
      <p:cViewPr varScale="1">
        <p:scale>
          <a:sx n="108" d="100"/>
          <a:sy n="108" d="100"/>
        </p:scale>
        <p:origin x="132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5D343EA-DE8A-49DF-B3A1-1A0FCA89E1FE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EDCA325-F350-435F-9C61-505198D970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21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CA325-F350-435F-9C61-505198D970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32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CA325-F350-435F-9C61-505198D970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4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CA325-F350-435F-9C61-505198D970D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6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CA325-F350-435F-9C61-505198D970D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04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CA325-F350-435F-9C61-505198D970D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4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CA325-F350-435F-9C61-505198D970D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11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CA325-F350-435F-9C61-505198D970D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41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CA325-F350-435F-9C61-505198D970D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9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BC4A4149-F86D-4576-8F6B-20C233E332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3352800" y="0"/>
            <a:ext cx="8839200" cy="1219200"/>
          </a:xfrm>
          <a:prstGeom prst="rect">
            <a:avLst/>
          </a:prstGeom>
          <a:gradFill rotWithShape="1">
            <a:gsLst>
              <a:gs pos="0">
                <a:srgbClr val="FFCC00">
                  <a:gamma/>
                  <a:tint val="0"/>
                  <a:invGamma/>
                </a:srgbClr>
              </a:gs>
              <a:gs pos="100000">
                <a:srgbClr val="FFCC00">
                  <a:alpha val="55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 b="0" dirty="0">
              <a:solidFill>
                <a:schemeClr val="tx1"/>
              </a:solidFill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" y="0"/>
            <a:ext cx="35433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9"/>
          <p:cNvSpPr>
            <a:spLocks noChangeShapeType="1"/>
          </p:cNvSpPr>
          <p:nvPr userDrawn="1"/>
        </p:nvSpPr>
        <p:spPr bwMode="auto">
          <a:xfrm>
            <a:off x="0" y="1219200"/>
            <a:ext cx="12192000" cy="0"/>
          </a:xfrm>
          <a:prstGeom prst="line">
            <a:avLst/>
          </a:prstGeom>
          <a:noFill/>
          <a:ln w="25400">
            <a:solidFill>
              <a:srgbClr val="777777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203200" y="685801"/>
            <a:ext cx="3048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b="1" dirty="0">
                <a:latin typeface="Verdana" pitchFamily="34" charset="0"/>
              </a:rPr>
              <a:t>ENGR4201 Engineering  Design Project I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51200" y="0"/>
            <a:ext cx="8940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Introduction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2718-68D4-4C34-AF2A-B1A9F990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E639-4D6E-4629-AB1D-42AD1819A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Due Tuesday 10:00 am</a:t>
            </a:r>
          </a:p>
          <a:p>
            <a:pPr lvl="1"/>
            <a:r>
              <a:rPr lang="en-US" dirty="0"/>
              <a:t>Quiz 2 Chapters 2&amp;3 Development Processes/Opportunity Identification</a:t>
            </a:r>
          </a:p>
          <a:p>
            <a:pPr lvl="1"/>
            <a:endParaRPr lang="en-US" dirty="0"/>
          </a:p>
          <a:p>
            <a:pPr marL="457200" indent="-457200"/>
            <a:r>
              <a:rPr lang="en-US" sz="3000" dirty="0"/>
              <a:t>Today</a:t>
            </a:r>
          </a:p>
          <a:p>
            <a:pPr lvl="1">
              <a:lnSpc>
                <a:spcPct val="80000"/>
              </a:lnSpc>
            </a:pPr>
            <a:r>
              <a:rPr lang="en-US" sz="2600" dirty="0"/>
              <a:t>Devotional</a:t>
            </a:r>
          </a:p>
          <a:p>
            <a:pPr lvl="1">
              <a:lnSpc>
                <a:spcPct val="80000"/>
              </a:lnSpc>
            </a:pPr>
            <a:r>
              <a:rPr lang="en-US" sz="2600" dirty="0"/>
              <a:t>Tech Job Fair</a:t>
            </a:r>
          </a:p>
          <a:p>
            <a:pPr lvl="1">
              <a:lnSpc>
                <a:spcPct val="80000"/>
              </a:lnSpc>
            </a:pPr>
            <a:r>
              <a:rPr lang="en-US" sz="2600" dirty="0"/>
              <a:t>Engineering Notebooks</a:t>
            </a:r>
          </a:p>
          <a:p>
            <a:pPr lvl="1">
              <a:lnSpc>
                <a:spcPct val="80000"/>
              </a:lnSpc>
            </a:pPr>
            <a:r>
              <a:rPr lang="en-US" sz="2600" dirty="0"/>
              <a:t>Team Selection</a:t>
            </a:r>
          </a:p>
          <a:p>
            <a:pPr lvl="1">
              <a:lnSpc>
                <a:spcPct val="80000"/>
              </a:lnSpc>
            </a:pPr>
            <a:r>
              <a:rPr lang="en-US" sz="2600" dirty="0"/>
              <a:t>Project Topic Selection</a:t>
            </a:r>
          </a:p>
          <a:p>
            <a:pPr lvl="1">
              <a:lnSpc>
                <a:spcPct val="80000"/>
              </a:lnSpc>
            </a:pPr>
            <a:r>
              <a:rPr lang="en-US" sz="2600" dirty="0"/>
              <a:t>Team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53AD4-8C1C-4AE7-9FB1-D43FA2A3DF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FF16F-4FD2-4D97-9578-8D3ACA273344}"/>
              </a:ext>
            </a:extLst>
          </p:cNvPr>
          <p:cNvSpPr txBox="1"/>
          <p:nvPr/>
        </p:nvSpPr>
        <p:spPr>
          <a:xfrm>
            <a:off x="6477000" y="3461084"/>
            <a:ext cx="4800600" cy="2794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Verdana" pitchFamily="34" charset="0"/>
                <a:ea typeface="Verdana" pitchFamily="34" charset="0"/>
              </a:rPr>
              <a:t>Tuesday (tentative)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600" dirty="0">
                <a:latin typeface="Verdana" pitchFamily="34" charset="0"/>
                <a:ea typeface="Verdana" pitchFamily="34" charset="0"/>
              </a:rPr>
              <a:t>Project Opportunities from outside sponsors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600" dirty="0">
                <a:latin typeface="Verdana" pitchFamily="34" charset="0"/>
                <a:ea typeface="Verdana" pitchFamily="34" charset="0"/>
              </a:rPr>
              <a:t>Intellectual Property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600" dirty="0">
                <a:latin typeface="Verdana" pitchFamily="34" charset="0"/>
                <a:ea typeface="Verdana" pitchFamily="34" charset="0"/>
              </a:rPr>
              <a:t>Opportunity Identification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600" dirty="0">
                <a:latin typeface="Verdana" pitchFamily="34" charset="0"/>
                <a:ea typeface="Verdana" pitchFamily="34" charset="0"/>
              </a:rPr>
              <a:t>Team Time</a:t>
            </a:r>
          </a:p>
        </p:txBody>
      </p:sp>
    </p:spTree>
    <p:extLst>
      <p:ext uri="{BB962C8B-B14F-4D97-AF65-F5344CB8AC3E}">
        <p14:creationId xmlns:p14="http://schemas.microsoft.com/office/powerpoint/2010/main" val="34076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Notebook:</a:t>
            </a:r>
            <a:br>
              <a:rPr lang="en-US" dirty="0"/>
            </a:br>
            <a:r>
              <a:rPr lang="en-US" i="1" dirty="0"/>
              <a:t>CONTENT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600200"/>
            <a:ext cx="10972800" cy="5105400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Diagrams, schematics, or block diagrams for any system or sub-system which is to be tested. There should be an accompanying discussion of the principle design problems and decisions made.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Equations and formulae used in the design process, with references.  If derived by you, provide enough information so that someone can recreate your work. 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Documentation of testing and debugging.  Indicate what is being tested and include set-up diagrams and all results. Difficulties should be noted with analysis and next steps defined.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Analysis of, and proposed solutions for, any problems.  Include revisions to documents and test configuration. 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0200" y="1219200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Include </a:t>
            </a:r>
            <a:r>
              <a:rPr lang="en-US" sz="20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everything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you contribute . . . Good, bad, and ugly</a:t>
            </a:r>
          </a:p>
        </p:txBody>
      </p:sp>
    </p:spTree>
    <p:extLst>
      <p:ext uri="{BB962C8B-B14F-4D97-AF65-F5344CB8AC3E}">
        <p14:creationId xmlns:p14="http://schemas.microsoft.com/office/powerpoint/2010/main" val="127834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Notebook:</a:t>
            </a:r>
            <a:br>
              <a:rPr lang="en-US" dirty="0"/>
            </a:br>
            <a:r>
              <a:rPr lang="en-US" i="1" dirty="0"/>
              <a:t>CONTENT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11277600" cy="5105400"/>
          </a:xfrm>
        </p:spPr>
        <p:txBody>
          <a:bodyPr>
            <a:noAutofit/>
          </a:bodyPr>
          <a:lstStyle/>
          <a:p>
            <a:pPr lvl="0"/>
            <a:r>
              <a:rPr lang="en-US" sz="1800" dirty="0"/>
              <a:t>Documentation of testing and debugging.  Indicate what is being tested and include set-up diagrams and all results. Difficulties should be noted with analysis and next steps defined.</a:t>
            </a:r>
          </a:p>
          <a:p>
            <a:pPr lvl="0"/>
            <a:endParaRPr lang="en-US" sz="1800" dirty="0"/>
          </a:p>
          <a:p>
            <a:pPr lvl="0"/>
            <a:r>
              <a:rPr lang="en-US" sz="1800" dirty="0"/>
              <a:t>Analysis of, and proposed solutions for, any problems.  Include revisions to documents and test configuration. </a:t>
            </a:r>
          </a:p>
          <a:p>
            <a:pPr lvl="0"/>
            <a:endParaRPr lang="en-US" sz="1800" dirty="0"/>
          </a:p>
          <a:p>
            <a:pPr lvl="0"/>
            <a:r>
              <a:rPr lang="en-US" sz="1800" dirty="0"/>
              <a:t>Documentation of final performance tests and design verification. </a:t>
            </a:r>
          </a:p>
          <a:p>
            <a:pPr lvl="0"/>
            <a:endParaRPr lang="en-US" sz="1800" dirty="0"/>
          </a:p>
          <a:p>
            <a:pPr lvl="0"/>
            <a:r>
              <a:rPr lang="en-US" sz="1800" dirty="0"/>
              <a:t>Outlines for oral and written reports. </a:t>
            </a:r>
          </a:p>
          <a:p>
            <a:r>
              <a:rPr lang="en-US" sz="1800" dirty="0"/>
              <a:t>Interview information  (who was contacted, why, when, and what was discussed or learned).</a:t>
            </a:r>
          </a:p>
          <a:p>
            <a:endParaRPr lang="en-US" sz="1800" dirty="0"/>
          </a:p>
          <a:p>
            <a:r>
              <a:rPr lang="en-US" sz="1800" dirty="0"/>
              <a:t>Group meeting notes.</a:t>
            </a:r>
          </a:p>
          <a:p>
            <a:endParaRPr lang="en-US" sz="1800" dirty="0"/>
          </a:p>
          <a:p>
            <a:r>
              <a:rPr lang="en-US" sz="1800" dirty="0"/>
              <a:t>Rationale for decisions.</a:t>
            </a:r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0200" y="1219200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Include </a:t>
            </a:r>
            <a:r>
              <a:rPr lang="en-US" sz="20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everything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you contribute . . . Good, bad, and ugly</a:t>
            </a:r>
          </a:p>
        </p:txBody>
      </p:sp>
    </p:spTree>
    <p:extLst>
      <p:ext uri="{BB962C8B-B14F-4D97-AF65-F5344CB8AC3E}">
        <p14:creationId xmlns:p14="http://schemas.microsoft.com/office/powerpoint/2010/main" val="368678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Notebook</a:t>
            </a:r>
            <a:br>
              <a:rPr lang="en-US" dirty="0"/>
            </a:br>
            <a:r>
              <a:rPr lang="en-US" dirty="0"/>
              <a:t>Grades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981200" y="1600200"/>
            <a:ext cx="4038600" cy="4953000"/>
          </a:xfrm>
        </p:spPr>
        <p:txBody>
          <a:bodyPr>
            <a:normAutofit/>
          </a:bodyPr>
          <a:lstStyle/>
          <a:p>
            <a:r>
              <a:rPr lang="en-US" dirty="0"/>
              <a:t>Engr. Notebooks will be graded every two weeks.</a:t>
            </a:r>
          </a:p>
          <a:p>
            <a:pPr lvl="1"/>
            <a:r>
              <a:rPr lang="en-US" dirty="0"/>
              <a:t>Prof. Wells or Prof. White or Prof. Gibson will grade.</a:t>
            </a:r>
          </a:p>
          <a:p>
            <a:pPr lvl="1"/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grading time is Thursday, September,2 beginning of class.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Grades will be based on:</a:t>
            </a:r>
          </a:p>
          <a:p>
            <a:pPr lvl="1"/>
            <a:r>
              <a:rPr lang="en-US" dirty="0"/>
              <a:t>Project Progression</a:t>
            </a:r>
          </a:p>
          <a:p>
            <a:pPr lvl="1"/>
            <a:r>
              <a:rPr lang="en-US" dirty="0"/>
              <a:t>Content</a:t>
            </a:r>
          </a:p>
          <a:p>
            <a:pPr lvl="1"/>
            <a:r>
              <a:rPr lang="en-US" dirty="0"/>
              <a:t>Communication</a:t>
            </a:r>
          </a:p>
          <a:p>
            <a:pPr lvl="1"/>
            <a:r>
              <a:rPr lang="en-US" dirty="0"/>
              <a:t>Graphics</a:t>
            </a:r>
          </a:p>
          <a:p>
            <a:pPr lvl="1"/>
            <a:r>
              <a:rPr lang="en-US" dirty="0"/>
              <a:t>Format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E3A5A3-11FF-4F5D-A8AD-19C8EF028B8E}"/>
              </a:ext>
            </a:extLst>
          </p:cNvPr>
          <p:cNvSpPr/>
          <p:nvPr/>
        </p:nvSpPr>
        <p:spPr>
          <a:xfrm rot="20097170">
            <a:off x="1148498" y="2705727"/>
            <a:ext cx="989501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Not Graded this year</a:t>
            </a:r>
          </a:p>
        </p:txBody>
      </p:sp>
    </p:spTree>
    <p:extLst>
      <p:ext uri="{BB962C8B-B14F-4D97-AF65-F5344CB8AC3E}">
        <p14:creationId xmlns:p14="http://schemas.microsoft.com/office/powerpoint/2010/main" val="365382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16A585-3E45-4416-884D-824D1067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C34E2E-17E1-4D47-857D-59F2D0728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When will you know the quality level of your notebook?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780E8-398F-4DB5-A613-E56F063B2D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9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0200" y="132780"/>
            <a:ext cx="10515600" cy="371993"/>
          </a:xfrm>
        </p:spPr>
        <p:txBody>
          <a:bodyPr>
            <a:normAutofit fontScale="90000"/>
          </a:bodyPr>
          <a:lstStyle/>
          <a:p>
            <a:r>
              <a:rPr lang="en-US" dirty="0"/>
              <a:t>Senior Design Team Selection Process 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250525" y="2376321"/>
            <a:ext cx="802433" cy="466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133370" y="1401868"/>
            <a:ext cx="3354636" cy="2415436"/>
            <a:chOff x="545559" y="990512"/>
            <a:chExt cx="3354636" cy="241543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559" y="1359844"/>
              <a:ext cx="1714286" cy="161904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1618" y="1359844"/>
              <a:ext cx="1538577" cy="167677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2810" y="990512"/>
              <a:ext cx="3154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Myers-Briggs Personality Profile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9419" y="3036616"/>
              <a:ext cx="1460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 Categories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58000" y="1151053"/>
            <a:ext cx="4607608" cy="2917068"/>
            <a:chOff x="5881151" y="747916"/>
            <a:chExt cx="4607608" cy="291706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81151" y="1359844"/>
              <a:ext cx="3807641" cy="230514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881151" y="747916"/>
              <a:ext cx="46076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Combine Strengths into</a:t>
              </a:r>
              <a:endParaRPr lang="en-US" dirty="0"/>
            </a:p>
            <a:p>
              <a:r>
                <a:rPr lang="en-US" dirty="0"/>
                <a:t>Communications (4) and Decision Processes (4)</a:t>
              </a:r>
            </a:p>
          </p:txBody>
        </p:sp>
      </p:grpSp>
      <p:sp>
        <p:nvSpPr>
          <p:cNvPr id="12" name="Down Arrow 11"/>
          <p:cNvSpPr/>
          <p:nvPr/>
        </p:nvSpPr>
        <p:spPr>
          <a:xfrm rot="3846361">
            <a:off x="5444403" y="3306134"/>
            <a:ext cx="457200" cy="13362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02319" y="4219117"/>
            <a:ext cx="4668085" cy="2623332"/>
            <a:chOff x="545559" y="3816220"/>
            <a:chExt cx="4668085" cy="2623332"/>
          </a:xfrm>
        </p:grpSpPr>
        <p:sp>
          <p:nvSpPr>
            <p:cNvPr id="18" name="Rounded Rectangle 17"/>
            <p:cNvSpPr/>
            <p:nvPr/>
          </p:nvSpPr>
          <p:spPr>
            <a:xfrm>
              <a:off x="545559" y="4163362"/>
              <a:ext cx="4668085" cy="22761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4653" y="4257186"/>
              <a:ext cx="4481483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/>
                <a:t>Cross Function Teams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/>
                <a:t>Personality Profiles maximize diversity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/>
                <a:t>GPA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/>
                <a:t>Other diversities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/>
                <a:t>Student requests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Hands on vs. Theoretical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Interaction strengths and possible conflicts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5559" y="3816220"/>
              <a:ext cx="15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Proposed Plan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95728" y="4219117"/>
            <a:ext cx="4668085" cy="2623331"/>
            <a:chOff x="5450927" y="3778898"/>
            <a:chExt cx="4668085" cy="2623331"/>
          </a:xfrm>
        </p:grpSpPr>
        <p:sp>
          <p:nvSpPr>
            <p:cNvPr id="20" name="Rounded Rectangle 19"/>
            <p:cNvSpPr/>
            <p:nvPr/>
          </p:nvSpPr>
          <p:spPr>
            <a:xfrm>
              <a:off x="5450927" y="4097430"/>
              <a:ext cx="4668085" cy="230479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61275" y="4257185"/>
              <a:ext cx="4481483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/>
                <a:t>Cross Function Teams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/>
                <a:t>Personality Profiles maximize diversity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/>
                <a:t>GPA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/>
                <a:t>Other diversities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/>
                <a:t>Student requests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/>
                <a:t>Hands on vs. Theoretical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/>
                <a:t>Interaction strengths and possible conflicts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43138" y="3778898"/>
              <a:ext cx="4483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Finalized Team Select with broad faculty input</a:t>
              </a:r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5554151" y="5456782"/>
            <a:ext cx="802433" cy="466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1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E4DC-2987-4FB8-A119-56F9ADB0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A6A62C-0C4A-401A-9AFC-9489C3D4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D9B60-DD8F-4821-A7B6-B59501AB59F9}"/>
              </a:ext>
            </a:extLst>
          </p:cNvPr>
          <p:cNvSpPr txBox="1"/>
          <p:nvPr/>
        </p:nvSpPr>
        <p:spPr>
          <a:xfrm>
            <a:off x="2327599" y="2819400"/>
            <a:ext cx="78324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Drum Role Please!</a:t>
            </a:r>
          </a:p>
        </p:txBody>
      </p:sp>
    </p:spTree>
    <p:extLst>
      <p:ext uri="{BB962C8B-B14F-4D97-AF65-F5344CB8AC3E}">
        <p14:creationId xmlns:p14="http://schemas.microsoft.com/office/powerpoint/2010/main" val="280846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2C19-7F0C-4393-AD7D-4A3B6E4B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2022-23 Project Teams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31F96D-8317-4B1C-81EF-9FB9E803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373750-A759-4C39-A4F7-587DF9BF1653}"/>
              </a:ext>
            </a:extLst>
          </p:cNvPr>
          <p:cNvSpPr/>
          <p:nvPr/>
        </p:nvSpPr>
        <p:spPr>
          <a:xfrm>
            <a:off x="4953000" y="1940228"/>
            <a:ext cx="6096000" cy="35776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3: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 – Lane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Bortell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 – Justin Wideman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BME – Ragan Edison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BME – Chloe Ingersoll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4: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– Garret Atkins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Joshua Milnes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BME – Claire Chesney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BME –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Kalafarski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4E460A-0842-4D2E-A91F-AA7FE70F5A24}"/>
              </a:ext>
            </a:extLst>
          </p:cNvPr>
          <p:cNvSpPr/>
          <p:nvPr/>
        </p:nvSpPr>
        <p:spPr>
          <a:xfrm>
            <a:off x="1981200" y="1940228"/>
            <a:ext cx="6096000" cy="38961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1: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– Ricard Jove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– Ada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Solak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 – Zach Givens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 – Jackson Bridges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2: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 – Wade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Lamberson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 – PJ Welch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 – Bo Webb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 – Sabrina Sanchez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7A344B-B567-4795-A5D1-FB15F90B64AA}"/>
              </a:ext>
            </a:extLst>
          </p:cNvPr>
          <p:cNvSpPr/>
          <p:nvPr/>
        </p:nvSpPr>
        <p:spPr>
          <a:xfrm>
            <a:off x="6705600" y="1940228"/>
            <a:ext cx="6096000" cy="7107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612FF7-302B-4261-B5CF-9DB750FAED4B}"/>
              </a:ext>
            </a:extLst>
          </p:cNvPr>
          <p:cNvSpPr/>
          <p:nvPr/>
        </p:nvSpPr>
        <p:spPr>
          <a:xfrm>
            <a:off x="7848600" y="1927368"/>
            <a:ext cx="2743200" cy="1029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5 – Bison Baja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 – Ryan Hankins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 – Zach Hartzell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14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Topic Selection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Turn in the following for your selected project:</a:t>
            </a:r>
          </a:p>
          <a:p>
            <a:pPr lvl="1"/>
            <a:r>
              <a:rPr lang="en-US" b="1" dirty="0"/>
              <a:t>Project Topic: </a:t>
            </a:r>
            <a:r>
              <a:rPr lang="en-US" dirty="0"/>
              <a:t>short phrase that describes your planned prototype</a:t>
            </a:r>
          </a:p>
          <a:p>
            <a:pPr lvl="1"/>
            <a:r>
              <a:rPr lang="en-US" b="1" dirty="0"/>
              <a:t>Problem</a:t>
            </a:r>
            <a:r>
              <a:rPr lang="en-US" dirty="0"/>
              <a:t>(s) your product will </a:t>
            </a:r>
            <a:r>
              <a:rPr lang="en-US" b="1" dirty="0"/>
              <a:t>solve</a:t>
            </a:r>
          </a:p>
          <a:p>
            <a:pPr lvl="1"/>
            <a:r>
              <a:rPr lang="en-US" b="1" dirty="0"/>
              <a:t>Project Description: </a:t>
            </a:r>
            <a:r>
              <a:rPr lang="en-US" dirty="0"/>
              <a:t>full single paragraph depicting the overall function(s) of your proposed device and indicates the technological scope of the project.</a:t>
            </a:r>
          </a:p>
          <a:p>
            <a:pPr lvl="1"/>
            <a:r>
              <a:rPr lang="en-US" b="1" dirty="0"/>
              <a:t>Benefits: </a:t>
            </a:r>
            <a:r>
              <a:rPr lang="en-US" dirty="0"/>
              <a:t>Describe how your device will provide benefit to it’s intended users.</a:t>
            </a:r>
          </a:p>
          <a:p>
            <a:pPr lvl="1"/>
            <a:r>
              <a:rPr lang="en-US" b="1" dirty="0"/>
              <a:t>Decision Matrix: </a:t>
            </a:r>
            <a:r>
              <a:rPr lang="en-US" dirty="0"/>
              <a:t>Include for 3 or more project finalists with discussion summary.</a:t>
            </a:r>
          </a:p>
          <a:p>
            <a:pPr lvl="1"/>
            <a:r>
              <a:rPr lang="en-US" b="1" dirty="0"/>
              <a:t>Team Members and designated leader.</a:t>
            </a:r>
          </a:p>
          <a:p>
            <a:pPr lvl="1"/>
            <a:r>
              <a:rPr lang="en-US" dirty="0"/>
              <a:t>Submit one [.pdf] document per team to Canvas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A523F8-8CBA-41FB-8F18-60438FDA4F04}"/>
              </a:ext>
            </a:extLst>
          </p:cNvPr>
          <p:cNvSpPr/>
          <p:nvPr/>
        </p:nvSpPr>
        <p:spPr>
          <a:xfrm>
            <a:off x="9677400" y="1828800"/>
            <a:ext cx="2133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Due  Sept 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474AA8-7A42-4613-B61F-C9C0F7468A48}"/>
              </a:ext>
            </a:extLst>
          </p:cNvPr>
          <p:cNvSpPr/>
          <p:nvPr/>
        </p:nvSpPr>
        <p:spPr>
          <a:xfrm>
            <a:off x="-152400" y="2551837"/>
            <a:ext cx="249574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Team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Charter</a:t>
            </a:r>
          </a:p>
        </p:txBody>
      </p:sp>
    </p:spTree>
    <p:extLst>
      <p:ext uri="{BB962C8B-B14F-4D97-AF65-F5344CB8AC3E}">
        <p14:creationId xmlns:p14="http://schemas.microsoft.com/office/powerpoint/2010/main" val="3784709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Charter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371600"/>
            <a:ext cx="9448800" cy="5486400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team will develop a charter intended to ensure good collaboration and communication.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 Contact information and schedule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 team procedures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expectations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Timelines and milestones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Specify the protocol and consequences for failing to follow procedures and fulfill expectations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A523F8-8CBA-41FB-8F18-60438FDA4F04}"/>
              </a:ext>
            </a:extLst>
          </p:cNvPr>
          <p:cNvSpPr/>
          <p:nvPr/>
        </p:nvSpPr>
        <p:spPr>
          <a:xfrm>
            <a:off x="9677400" y="1828800"/>
            <a:ext cx="2133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Due  Sept 8</a:t>
            </a:r>
          </a:p>
        </p:txBody>
      </p:sp>
    </p:spTree>
    <p:extLst>
      <p:ext uri="{BB962C8B-B14F-4D97-AF65-F5344CB8AC3E}">
        <p14:creationId xmlns:p14="http://schemas.microsoft.com/office/powerpoint/2010/main" val="3409722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067E-5A27-4506-A2DD-06FBA74B5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9600" dirty="0"/>
              <a:t>Team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9F8B5-AF25-4D5E-AE5E-5AB11346F2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4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0AFF-0F8B-451C-A0E5-04D82DBC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Success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F996B-D592-4E5F-A28F-D0BE99DD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 the contents</a:t>
            </a:r>
          </a:p>
          <a:p>
            <a:r>
              <a:rPr lang="en-US" dirty="0"/>
              <a:t>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D31C2-C172-4293-B035-3CE431BD3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5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Senior Design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#1</a:t>
            </a:r>
          </a:p>
          <a:p>
            <a:endParaRPr lang="en-US" dirty="0"/>
          </a:p>
          <a:p>
            <a:r>
              <a:rPr lang="en-US" dirty="0"/>
              <a:t>If it isn’t written down, it didn’t happen.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0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2713038" y="2270125"/>
            <a:ext cx="67056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endParaRPr kumimoji="1" lang="en-US" sz="3600" b="1" dirty="0">
              <a:solidFill>
                <a:srgbClr val="993300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Notebook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Why keep an engineering notebook?</a:t>
            </a:r>
          </a:p>
          <a:p>
            <a:pPr lvl="1"/>
            <a:r>
              <a:rPr lang="en-US" dirty="0"/>
              <a:t>Documents everything that was done and when it was done.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Records an engineer’s work for other engineers.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Protects patent rights or it can be used to invalidate someone else's patent rights.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Could be part of legal proceedings when determining liability for accidents or mechanical failures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http://www.thestar.com.my/%7E/media/online/2014/11/01/08/01/str2_stleonardo_a_dl_11.ashx/?w=620&amp;h=413&amp;crop=1&amp;hash=920E83EDC70E23A717B7A02162D87F040FB85C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-23813"/>
            <a:ext cx="590550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-media-cache-ak0.pinimg.com/564x/73/b4/5b/73b45b3af1ffb8869c99b55d6d5b39b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959" y="3010507"/>
            <a:ext cx="537210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-na.ssl-images-amazon.com/images/I/51QVyYxmkJL._SX413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998" y="76201"/>
            <a:ext cx="2865835" cy="3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truvian Man was just another entry in da Vinci\'s Journ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3933826"/>
            <a:ext cx="20288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55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Notebook Format</a:t>
            </a:r>
            <a:br>
              <a:rPr lang="en-US" dirty="0"/>
            </a:br>
            <a:r>
              <a:rPr lang="en-US" dirty="0"/>
              <a:t>Old Style – Paper Notebooks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676400" y="1600200"/>
            <a:ext cx="4343400" cy="5257800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Must have sewn pages. That is, pages cannot be easily removed or added without it being obvious.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Pages must be permanently numbered.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All entries must be in ink.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 blank pages or pages with significant blank space (as filled out) Simply draw lines through blank or unused space as entries are made.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Each page must be signed and dated by the author.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Mistakes are marked through with a single line so that the mistake is still readable.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Corrections should be initialed and dated.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All entries should be original entries, not transcribed at a later date from some other paper.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All entries should be legible.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Should provide evidence of continuous work, with exceptions noted (parts unavailable, Christmas break, etc.) For this class, anything over three days.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Each page should be witnessed and dated by someone who understands the work. Not the author of the notebook.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600201"/>
            <a:ext cx="4267200" cy="4525963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lphaLcParenR" startAt="12"/>
            </a:pPr>
            <a:r>
              <a:rPr lang="en-US" dirty="0"/>
              <a:t>When possible, entries should be read either vertically (portrait) or from the right (landscape).</a:t>
            </a:r>
          </a:p>
          <a:p>
            <a:pPr marL="514350" indent="-514350">
              <a:buFont typeface="+mj-lt"/>
              <a:buAutoNum type="alphaLcParenR" startAt="12"/>
            </a:pPr>
            <a:r>
              <a:rPr lang="en-US" dirty="0"/>
              <a:t>In the first few pages of the notebook, there should be a table of contents page or pages.</a:t>
            </a:r>
          </a:p>
          <a:p>
            <a:pPr marL="514350" indent="-514350">
              <a:buFont typeface="+mj-lt"/>
              <a:buAutoNum type="alphaLcParenR" startAt="12"/>
            </a:pPr>
            <a:r>
              <a:rPr lang="en-US" dirty="0"/>
              <a:t>Supplements should be permanently (glued or taped) attached to a notebook page and signed across all borders.</a:t>
            </a:r>
          </a:p>
          <a:p>
            <a:pPr marL="514350" indent="-514350">
              <a:buFont typeface="+mj-lt"/>
              <a:buAutoNum type="alphaLcParenR" startAt="12"/>
            </a:pPr>
            <a:r>
              <a:rPr lang="en-US" dirty="0"/>
              <a:t>As the notebook becomes full, new notebooks should be consecutively filled out.</a:t>
            </a:r>
          </a:p>
          <a:p>
            <a:pPr marL="514350" indent="-514350">
              <a:buFont typeface="+mj-lt"/>
              <a:buAutoNum type="alphaLcParenR" startAt="12"/>
            </a:pPr>
            <a:r>
              <a:rPr lang="en-US" dirty="0"/>
              <a:t>Generally, there should be one notebook per engineer.</a:t>
            </a:r>
          </a:p>
          <a:p>
            <a:pPr marL="514350" indent="-514350">
              <a:buFont typeface="+mj-lt"/>
              <a:buAutoNum type="alphaLcParenR" startAt="12"/>
            </a:pPr>
            <a:r>
              <a:rPr lang="en-US" dirty="0"/>
              <a:t>The notebook may contain a single project or multiple projects.</a:t>
            </a:r>
          </a:p>
          <a:p>
            <a:pPr marL="514350" indent="-514350">
              <a:buFont typeface="+mj-lt"/>
              <a:buAutoNum type="alphaLcParenR" startAt="12"/>
            </a:pPr>
            <a:r>
              <a:rPr lang="en-US" dirty="0"/>
              <a:t>Page headings should indicate task or investigation title.</a:t>
            </a:r>
          </a:p>
          <a:p>
            <a:pPr marL="514350" indent="-514350">
              <a:buFont typeface="+mj-lt"/>
              <a:buAutoNum type="alphaLcParenR" startAt="12"/>
            </a:pPr>
            <a:r>
              <a:rPr lang="en-US" dirty="0"/>
              <a:t>Negative comments concerning the feasibility of the project should be avoided.  Don’t say, “This won’t work.” or “Device is worthless.”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t="21333" b="22667"/>
          <a:stretch>
            <a:fillRect/>
          </a:stretch>
        </p:blipFill>
        <p:spPr bwMode="auto">
          <a:xfrm>
            <a:off x="9264650" y="5404877"/>
            <a:ext cx="1790700" cy="1002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65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Engineering Notebook Format</a:t>
            </a:r>
            <a:br>
              <a:rPr lang="en-US" sz="3200" dirty="0"/>
            </a:br>
            <a:r>
              <a:rPr lang="en-US" sz="3200" dirty="0"/>
              <a:t>Advantages – Electronic Notebooks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564703"/>
            <a:ext cx="10058400" cy="4953000"/>
          </a:xfrm>
        </p:spPr>
        <p:txBody>
          <a:bodyPr>
            <a:noAutofit/>
          </a:bodyPr>
          <a:lstStyle/>
          <a:p>
            <a:r>
              <a:rPr lang="en-US" sz="2200" dirty="0"/>
              <a:t>The notebook is always available to the student / inventor – no absence of book while it is being reviewed / graded.</a:t>
            </a:r>
          </a:p>
          <a:p>
            <a:endParaRPr lang="en-US" sz="2200" dirty="0"/>
          </a:p>
          <a:p>
            <a:r>
              <a:rPr lang="en-US" sz="2200" dirty="0"/>
              <a:t>The notebook is always available – can be accessed via any computer or electronic device with internet capability</a:t>
            </a:r>
          </a:p>
          <a:p>
            <a:endParaRPr lang="en-US" sz="2200" dirty="0"/>
          </a:p>
          <a:p>
            <a:r>
              <a:rPr lang="en-US" sz="2200" dirty="0"/>
              <a:t>No possibility of losing the notebook or it being destroyed in a fire, flood, etc.</a:t>
            </a:r>
          </a:p>
          <a:p>
            <a:endParaRPr lang="en-US" sz="2200" dirty="0"/>
          </a:p>
          <a:p>
            <a:r>
              <a:rPr lang="en-US" sz="2200" dirty="0"/>
              <a:t>Can be shared with your other team members (even remotely).</a:t>
            </a:r>
          </a:p>
          <a:p>
            <a:endParaRPr lang="en-US" sz="2200" dirty="0"/>
          </a:p>
          <a:p>
            <a:r>
              <a:rPr lang="en-US" sz="2200" dirty="0"/>
              <a:t>Automatically date and time stamps your entries, so you don’t have to worry about appropriate dating formats.</a:t>
            </a:r>
          </a:p>
          <a:p>
            <a:endParaRPr lang="en-US" sz="1800" dirty="0"/>
          </a:p>
          <a:p>
            <a:pPr marL="514350" indent="-514350">
              <a:buFont typeface="+mj-lt"/>
              <a:buAutoNum type="alphaLcParenR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t="21333" b="22667"/>
          <a:stretch>
            <a:fillRect/>
          </a:stretch>
        </p:blipFill>
        <p:spPr bwMode="auto">
          <a:xfrm>
            <a:off x="10401300" y="5433252"/>
            <a:ext cx="1790700" cy="1002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691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Engineering Notebook Format</a:t>
            </a:r>
            <a:br>
              <a:rPr lang="en-US" sz="3200" dirty="0"/>
            </a:br>
            <a:r>
              <a:rPr lang="en-US" sz="3200" dirty="0"/>
              <a:t>Advantages – Electronic Notebooks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564703"/>
            <a:ext cx="10058400" cy="4953000"/>
          </a:xfrm>
        </p:spPr>
        <p:txBody>
          <a:bodyPr>
            <a:noAutofit/>
          </a:bodyPr>
          <a:lstStyle/>
          <a:p>
            <a:r>
              <a:rPr lang="en-US" sz="2200" dirty="0"/>
              <a:t>Can include original data files (audio, video, pdf, Excel or Word).</a:t>
            </a:r>
          </a:p>
          <a:p>
            <a:endParaRPr lang="en-US" sz="2200" dirty="0"/>
          </a:p>
          <a:p>
            <a:r>
              <a:rPr lang="en-US" sz="2200" dirty="0"/>
              <a:t>No entries are ever lost, so accidentally deleting something can always be recovered.</a:t>
            </a:r>
          </a:p>
          <a:p>
            <a:endParaRPr lang="en-US" sz="2200" dirty="0"/>
          </a:p>
          <a:p>
            <a:r>
              <a:rPr lang="en-US" sz="2200" dirty="0"/>
              <a:t>No risk of COVID-19 transmission.</a:t>
            </a:r>
          </a:p>
          <a:p>
            <a:endParaRPr lang="en-US" sz="1800" dirty="0"/>
          </a:p>
          <a:p>
            <a:pPr marL="514350" indent="-514350">
              <a:buFont typeface="+mj-lt"/>
              <a:buAutoNum type="alphaLcParenR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t="21333" b="22667"/>
          <a:stretch>
            <a:fillRect/>
          </a:stretch>
        </p:blipFill>
        <p:spPr bwMode="auto">
          <a:xfrm>
            <a:off x="10401300" y="5433252"/>
            <a:ext cx="1790700" cy="1002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042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Notebook:</a:t>
            </a:r>
            <a:br>
              <a:rPr lang="en-US" dirty="0"/>
            </a:br>
            <a:r>
              <a:rPr lang="en-US" i="1" dirty="0"/>
              <a:t>CONTENT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9747161" cy="5105400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All original thought – capture it before you lose it or before everyone else knows!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All project assumptions as they occur.</a:t>
            </a:r>
          </a:p>
          <a:p>
            <a:pPr lvl="0"/>
            <a:endParaRPr lang="en-US" sz="2000" dirty="0"/>
          </a:p>
          <a:p>
            <a:r>
              <a:rPr lang="en-US" sz="2000" dirty="0"/>
              <a:t>Key concepts and ideas from your project proposal. </a:t>
            </a:r>
          </a:p>
          <a:p>
            <a:endParaRPr lang="en-US" sz="2000" dirty="0"/>
          </a:p>
          <a:p>
            <a:r>
              <a:rPr lang="en-US" sz="2000" dirty="0"/>
              <a:t>Sketches and pictures documenting the design process - annotate! </a:t>
            </a:r>
          </a:p>
          <a:p>
            <a:endParaRPr lang="en-US" sz="2000" dirty="0"/>
          </a:p>
          <a:p>
            <a:pPr lvl="0"/>
            <a:r>
              <a:rPr lang="en-US" sz="2000" dirty="0"/>
              <a:t>Research findings–reference information for all sources. </a:t>
            </a:r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0200" y="1219200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Include </a:t>
            </a:r>
            <a:r>
              <a:rPr lang="en-US" sz="20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everything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you contribute . . . Good, bad, and ugly</a:t>
            </a:r>
          </a:p>
        </p:txBody>
      </p:sp>
    </p:spTree>
    <p:extLst>
      <p:ext uri="{BB962C8B-B14F-4D97-AF65-F5344CB8AC3E}">
        <p14:creationId xmlns:p14="http://schemas.microsoft.com/office/powerpoint/2010/main" val="303243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1302</Words>
  <Application>Microsoft Office PowerPoint</Application>
  <PresentationFormat>Widescreen</PresentationFormat>
  <Paragraphs>214</Paragraphs>
  <Slides>19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Symbol</vt:lpstr>
      <vt:lpstr>Verdana</vt:lpstr>
      <vt:lpstr>Wingdings</vt:lpstr>
      <vt:lpstr>Office Theme</vt:lpstr>
      <vt:lpstr>Week 1 Day 2</vt:lpstr>
      <vt:lpstr>Student Success Guide</vt:lpstr>
      <vt:lpstr>Senior Design Rules</vt:lpstr>
      <vt:lpstr>Engineering Notebook</vt:lpstr>
      <vt:lpstr>PowerPoint Presentation</vt:lpstr>
      <vt:lpstr>Engineering Notebook Format Old Style – Paper Notebooks</vt:lpstr>
      <vt:lpstr>Engineering Notebook Format Advantages – Electronic Notebooks</vt:lpstr>
      <vt:lpstr>Engineering Notebook Format Advantages – Electronic Notebooks</vt:lpstr>
      <vt:lpstr>Engineering Notebook: CONTENT</vt:lpstr>
      <vt:lpstr>Engineering Notebook: CONTENT</vt:lpstr>
      <vt:lpstr>Engineering Notebook: CONTENT</vt:lpstr>
      <vt:lpstr>Engineering Notebook Grades</vt:lpstr>
      <vt:lpstr>PowerPoint Presentation</vt:lpstr>
      <vt:lpstr>Senior Design Team Selection Process </vt:lpstr>
      <vt:lpstr>PowerPoint Presentation</vt:lpstr>
      <vt:lpstr>2022-23 Project Teams</vt:lpstr>
      <vt:lpstr>Project Topic Selection</vt:lpstr>
      <vt:lpstr>Team Charter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 Wells</dc:creator>
  <cp:lastModifiedBy>Rich Wells</cp:lastModifiedBy>
  <cp:revision>115</cp:revision>
  <dcterms:created xsi:type="dcterms:W3CDTF">2009-01-03T18:21:19Z</dcterms:created>
  <dcterms:modified xsi:type="dcterms:W3CDTF">2022-08-25T15:46:06Z</dcterms:modified>
</cp:coreProperties>
</file>