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402" r:id="rId3"/>
    <p:sldId id="274" r:id="rId4"/>
    <p:sldId id="401" r:id="rId5"/>
    <p:sldId id="400" r:id="rId6"/>
    <p:sldId id="269" r:id="rId7"/>
    <p:sldId id="275" r:id="rId8"/>
    <p:sldId id="396" r:id="rId9"/>
    <p:sldId id="397" r:id="rId10"/>
    <p:sldId id="398" r:id="rId11"/>
    <p:sldId id="256" r:id="rId12"/>
    <p:sldId id="258" r:id="rId13"/>
    <p:sldId id="399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1850"/>
    <a:srgbClr val="0070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5D343EA-DE8A-49DF-B3A1-1A0FCA89E1FE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EDCA325-F350-435F-9C61-505198D970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A325-F350-435F-9C61-505198D970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5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BC4A4149-F86D-4576-8F6B-20C233E332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3352800" y="0"/>
            <a:ext cx="8839200" cy="12192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tint val="0"/>
                  <a:invGamma/>
                </a:srgbClr>
              </a:gs>
              <a:gs pos="100000">
                <a:srgbClr val="FFCC00">
                  <a:alpha val="55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3543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25400">
            <a:solidFill>
              <a:srgbClr val="777777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203200" y="685801"/>
            <a:ext cx="3048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b="1" dirty="0">
                <a:latin typeface="Verdana" pitchFamily="34" charset="0"/>
              </a:rPr>
              <a:t>ENGR4201 Engineering  Design Project I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1200" y="0"/>
            <a:ext cx="894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282D5-2E0A-4CC6-B69E-D9FF5D6349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6" y="0"/>
            <a:ext cx="1211884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92" y="6172201"/>
            <a:ext cx="1146048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Oxford University Press 2009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417" y="113072"/>
            <a:ext cx="735711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D0143-0074-40A6-8C29-8D7293E828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228" y="6296008"/>
            <a:ext cx="640280" cy="4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0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rgbClr val="796E4F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mno1ubk2gvzi/senior-design/?present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learning.harding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learning.harding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EE10EA-7134-469D-AD05-2B72BCE7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130426"/>
            <a:ext cx="10896600" cy="1470025"/>
          </a:xfrm>
        </p:spPr>
        <p:txBody>
          <a:bodyPr/>
          <a:lstStyle/>
          <a:p>
            <a:r>
              <a:rPr lang="en-US" dirty="0"/>
              <a:t>ENGR-4201 Engineering Design Project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E11B15-5EDD-4C76-9CBA-867C71DD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Rich Wells</a:t>
            </a:r>
          </a:p>
          <a:p>
            <a:r>
              <a:rPr lang="en-US" dirty="0">
                <a:solidFill>
                  <a:schemeClr val="tx1"/>
                </a:solidFill>
              </a:rPr>
              <a:t>Brad Miller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998D-AB9F-4C00-9E44-611D2DFD34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BC4A4149-F86D-4576-8F6B-20C233E332E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5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713038" y="2270125"/>
            <a:ext cx="67056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endParaRPr kumimoji="1" lang="en-US" sz="3600" b="1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67001" y="2971800"/>
            <a:ext cx="6630988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sz="2800" dirty="0">
              <a:latin typeface="Verdana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219200"/>
            <a:ext cx="11125200" cy="5638799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Must include:</a:t>
            </a:r>
          </a:p>
          <a:p>
            <a:pPr lvl="1"/>
            <a:r>
              <a:rPr lang="en-US" sz="2900" dirty="0"/>
              <a:t>Hardware – electrical (if EE on team)</a:t>
            </a:r>
          </a:p>
          <a:p>
            <a:pPr lvl="1"/>
            <a:r>
              <a:rPr lang="en-US" sz="2900" dirty="0"/>
              <a:t>Hardware – moving mechanical (if ME on team)</a:t>
            </a:r>
          </a:p>
          <a:p>
            <a:pPr lvl="1"/>
            <a:r>
              <a:rPr lang="en-US" sz="2900" dirty="0"/>
              <a:t>Biomedical Application (if BME team)</a:t>
            </a:r>
          </a:p>
          <a:p>
            <a:pPr lvl="1"/>
            <a:r>
              <a:rPr lang="en-US" sz="2900" dirty="0"/>
              <a:t>Software/microprocessor (if CE on team)</a:t>
            </a:r>
          </a:p>
          <a:p>
            <a:r>
              <a:rPr lang="en-US" sz="3600" dirty="0"/>
              <a:t>Maximum cost = $1030</a:t>
            </a:r>
          </a:p>
          <a:p>
            <a:r>
              <a:rPr lang="en-US" sz="3600" dirty="0"/>
              <a:t>Safe</a:t>
            </a:r>
          </a:p>
          <a:p>
            <a:r>
              <a:rPr lang="en-US" sz="3600" dirty="0"/>
              <a:t>Easily moved and stored.</a:t>
            </a:r>
          </a:p>
          <a:p>
            <a:pPr lvl="1"/>
            <a:r>
              <a:rPr lang="en-US" sz="2900" dirty="0"/>
              <a:t>If &gt;50 </a:t>
            </a:r>
            <a:r>
              <a:rPr lang="en-US" sz="2900" dirty="0" err="1"/>
              <a:t>lbs</a:t>
            </a:r>
            <a:r>
              <a:rPr lang="en-US" sz="2900" dirty="0"/>
              <a:t>, then must be &lt;50 </a:t>
            </a:r>
            <a:r>
              <a:rPr lang="en-US" sz="2900" dirty="0" err="1"/>
              <a:t>lb</a:t>
            </a:r>
            <a:r>
              <a:rPr lang="en-US" sz="2900" dirty="0"/>
              <a:t> subsystems assembled/disassembled &lt;5 min. </a:t>
            </a:r>
          </a:p>
          <a:p>
            <a:r>
              <a:rPr lang="en-US" sz="3600" dirty="0"/>
              <a:t>Meet all applicable standards/regulations.</a:t>
            </a:r>
          </a:p>
          <a:p>
            <a:r>
              <a:rPr lang="en-US" sz="3600" dirty="0"/>
              <a:t>Reasonable scope.</a:t>
            </a:r>
          </a:p>
          <a:p>
            <a:r>
              <a:rPr lang="en-US" sz="3600" dirty="0"/>
              <a:t>Must develop professional grade circuit board(s) (if EE on team).</a:t>
            </a:r>
          </a:p>
          <a:p>
            <a:r>
              <a:rPr lang="en-US" sz="3600" dirty="0"/>
              <a:t>No pre-assembled microprocessors (Arduino, Raspberry Pi, their clones and other similar derivatives) if EE or CE on the team.</a:t>
            </a:r>
          </a:p>
          <a:p>
            <a:r>
              <a:rPr lang="en-US" sz="3600" dirty="0"/>
              <a:t>Wood is generally not an engineered material. Must have special permission to use wood in your final product.</a:t>
            </a:r>
          </a:p>
          <a:p>
            <a:r>
              <a:rPr lang="en-US" sz="3600" dirty="0"/>
              <a:t>The end prototype should look complete (showcase)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3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64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Fog-free Safety Goggles (Chem lab style)</a:t>
            </a:r>
          </a:p>
          <a:p>
            <a:r>
              <a:rPr lang="en-US" sz="2000" dirty="0"/>
              <a:t>NASA SUITS Highlights</a:t>
            </a:r>
          </a:p>
          <a:p>
            <a:r>
              <a:rPr lang="en-US" sz="2000" dirty="0"/>
              <a:t>Surgeon Tools</a:t>
            </a:r>
          </a:p>
          <a:p>
            <a:r>
              <a:rPr lang="en-US" sz="2000" dirty="0"/>
              <a:t>Gen II Vital signs medical vest</a:t>
            </a:r>
          </a:p>
          <a:p>
            <a:r>
              <a:rPr lang="en-US" sz="2000" dirty="0"/>
              <a:t>Gen III Ready-To-Use therapeutic Food Manufacturing System</a:t>
            </a:r>
          </a:p>
          <a:p>
            <a:r>
              <a:rPr lang="en-US" sz="2000" dirty="0"/>
              <a:t>Rocket Propellant Storage System</a:t>
            </a:r>
          </a:p>
          <a:p>
            <a:r>
              <a:rPr lang="en-US" sz="2000" dirty="0"/>
              <a:t>High Altitude Instrumentation</a:t>
            </a:r>
          </a:p>
          <a:p>
            <a:r>
              <a:rPr lang="en-US" sz="2000" dirty="0"/>
              <a:t>Mars Robotic Arm for Rover</a:t>
            </a:r>
          </a:p>
          <a:p>
            <a:r>
              <a:rPr lang="en-US" sz="2000" dirty="0"/>
              <a:t>Laser Positioning System</a:t>
            </a:r>
          </a:p>
          <a:p>
            <a:r>
              <a:rPr lang="en-US" sz="2000" dirty="0"/>
              <a:t>Smart Dummy for Medical Training</a:t>
            </a:r>
          </a:p>
          <a:p>
            <a:r>
              <a:rPr lang="en-US" sz="2000" dirty="0"/>
              <a:t>Internet Management System (Aquarium) </a:t>
            </a:r>
          </a:p>
          <a:p>
            <a:r>
              <a:rPr lang="en-US" sz="2000" dirty="0"/>
              <a:t>3D Printer based on LOM Process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A98E-F199-43A1-92CD-F0DDE839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C405-96AA-43A5-A737-DDAED8C9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DCDFA-4E13-4156-BE23-AED729851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2718-68D4-4C34-AF2A-B1A9F99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E639-4D6E-4629-AB1D-42AD1819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Due </a:t>
            </a:r>
            <a:r>
              <a:rPr lang="en-US"/>
              <a:t>Thursday before 10:00 </a:t>
            </a:r>
            <a:r>
              <a:rPr lang="en-US" dirty="0"/>
              <a:t>am </a:t>
            </a:r>
          </a:p>
          <a:p>
            <a:pPr lvl="1"/>
            <a:r>
              <a:rPr lang="en-US" dirty="0"/>
              <a:t>Quiz 1 Intellectual Property Chapter 16 (online in Canvas)</a:t>
            </a:r>
          </a:p>
          <a:p>
            <a:pPr lvl="1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Working for Christ</a:t>
            </a:r>
          </a:p>
          <a:p>
            <a:pPr lvl="1"/>
            <a:r>
              <a:rPr lang="en-US" dirty="0"/>
              <a:t>What have you Heard?</a:t>
            </a:r>
          </a:p>
          <a:p>
            <a:pPr lvl="1"/>
            <a:r>
              <a:rPr lang="en-US" dirty="0"/>
              <a:t>Why we are here.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Canvas</a:t>
            </a:r>
          </a:p>
          <a:p>
            <a:pPr lvl="1"/>
            <a:r>
              <a:rPr lang="en-US" dirty="0"/>
              <a:t>Knowledge Base</a:t>
            </a:r>
          </a:p>
          <a:p>
            <a:pPr lvl="1"/>
            <a:r>
              <a:rPr lang="en-US" dirty="0"/>
              <a:t>Project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3AD4-8C1C-4AE7-9FB1-D43FA2A3D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FF16F-4FD2-4D97-9578-8D3ACA273344}"/>
              </a:ext>
            </a:extLst>
          </p:cNvPr>
          <p:cNvSpPr txBox="1"/>
          <p:nvPr/>
        </p:nvSpPr>
        <p:spPr>
          <a:xfrm>
            <a:off x="6705600" y="2743200"/>
            <a:ext cx="4800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Verdana" pitchFamily="34" charset="0"/>
                <a:ea typeface="Verdana" pitchFamily="34" charset="0"/>
              </a:rPr>
              <a:t>Thursday (tentative)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Engineering Notebooks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Project Topic Selection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Team Selection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latin typeface="Verdana" pitchFamily="34" charset="0"/>
                <a:ea typeface="Verdana" pitchFamily="34" charset="0"/>
              </a:rPr>
              <a:t>Team Time</a:t>
            </a:r>
          </a:p>
        </p:txBody>
      </p:sp>
    </p:spTree>
    <p:extLst>
      <p:ext uri="{BB962C8B-B14F-4D97-AF65-F5344CB8AC3E}">
        <p14:creationId xmlns:p14="http://schemas.microsoft.com/office/powerpoint/2010/main" val="3407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9A42-F682-4F5A-B111-017894F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Colossians 3:22-24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18D7-29B0-4C7A-AAFA-7B7E66A1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aseline="30000" dirty="0"/>
              <a:t>22 </a:t>
            </a:r>
            <a:r>
              <a:rPr lang="en-US" dirty="0"/>
              <a:t>Slaves, obey your earthly masters in everything; and do it, not only when their eye is on you and to curry their favor, but with sincerity of heart and reverence for the Lord.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aseline="30000" dirty="0"/>
              <a:t>23 </a:t>
            </a:r>
            <a:r>
              <a:rPr lang="en-US" dirty="0"/>
              <a:t>Whatever you do, work at it with all your heart, as working for the Lord, not for human masters,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aseline="30000" dirty="0"/>
              <a:t>24 </a:t>
            </a:r>
            <a:r>
              <a:rPr lang="en-US" dirty="0"/>
              <a:t>since you know that you will receive an inheritance from the Lord as a reward. It is the Lord Christ you are serving.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410DF-A6AF-4390-8EE6-B641AC4E6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8EACB3-4A47-4BBA-9D1B-67A13C616E44}"/>
              </a:ext>
            </a:extLst>
          </p:cNvPr>
          <p:cNvSpPr/>
          <p:nvPr/>
        </p:nvSpPr>
        <p:spPr>
          <a:xfrm>
            <a:off x="381000" y="908349"/>
            <a:ext cx="32875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Employees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9DDF8-A750-42B7-A8A1-18EED7D6E4D0}"/>
              </a:ext>
            </a:extLst>
          </p:cNvPr>
          <p:cNvSpPr/>
          <p:nvPr/>
        </p:nvSpPr>
        <p:spPr>
          <a:xfrm>
            <a:off x="5273960" y="908349"/>
            <a:ext cx="3463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supervisors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654D99-F830-4213-B494-02CD5EF27059}"/>
              </a:ext>
            </a:extLst>
          </p:cNvPr>
          <p:cNvCxnSpPr/>
          <p:nvPr/>
        </p:nvCxnSpPr>
        <p:spPr>
          <a:xfrm>
            <a:off x="1066800" y="1831679"/>
            <a:ext cx="13716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EABBBA-B1E0-4C18-BB54-A69ECEE5306B}"/>
              </a:ext>
            </a:extLst>
          </p:cNvPr>
          <p:cNvCxnSpPr>
            <a:cxnSpLocks/>
          </p:cNvCxnSpPr>
          <p:nvPr/>
        </p:nvCxnSpPr>
        <p:spPr>
          <a:xfrm>
            <a:off x="6096000" y="1831679"/>
            <a:ext cx="16256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5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47F0-00A2-4D26-8492-60685378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58E4-0DF0-4C9A-9DB3-AD654AC6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1"/>
            <a:ext cx="11963400" cy="45259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have you heard about Senior Design?</a:t>
            </a:r>
          </a:p>
          <a:p>
            <a:pPr lvl="1" algn="ctr"/>
            <a:endParaRPr lang="en-US" sz="3600" dirty="0"/>
          </a:p>
          <a:p>
            <a:pPr lvl="1" algn="ctr"/>
            <a:r>
              <a:rPr lang="en-US" sz="3600" dirty="0"/>
              <a:t>The Good</a:t>
            </a:r>
          </a:p>
          <a:p>
            <a:pPr lvl="1" algn="ctr"/>
            <a:r>
              <a:rPr lang="en-US" sz="3600" dirty="0"/>
              <a:t>The Bad</a:t>
            </a:r>
          </a:p>
          <a:p>
            <a:pPr lvl="1" algn="ctr"/>
            <a:r>
              <a:rPr lang="en-US" sz="3600" dirty="0"/>
              <a:t>The Ugly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E2B4-85AF-4794-9DC0-1EF92603F8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7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dirty="0"/>
              <a:t>Scenario:</a:t>
            </a:r>
            <a:br>
              <a:rPr lang="en-US" b="0" dirty="0"/>
            </a:br>
            <a:r>
              <a:rPr lang="en-US" sz="3200" b="0" dirty="0"/>
              <a:t>You are given the responsibility to develop the new AJAX Flux Capacitor which replaces hydraulics with electronic controls. You have nine months to develop and demonstrate a working prototype</a:t>
            </a:r>
            <a:r>
              <a:rPr lang="en-US" b="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264919" y="4983481"/>
            <a:ext cx="955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five activities that must occur prior to your prototype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5551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22BB-E8C9-4F42-8F79-FD260767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2E08-4677-42BC-B236-28AFEF09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hlinkClick r:id="rId2"/>
              </a:rPr>
              <a:t>https://prezi.com/mno1ubk2gvzi/senior-design/?present=1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3B8A7-2DA2-4180-A3F8-9499CF037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DC44-E4D9-462C-8757-6E13F210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8B9B-345E-4DF8-9B78-28B8995B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10 Minutes total</a:t>
            </a:r>
          </a:p>
          <a:p>
            <a:pPr lvl="1"/>
            <a:r>
              <a:rPr lang="en-US" dirty="0"/>
              <a:t>Scan the syllabus 2-3 minutes</a:t>
            </a:r>
          </a:p>
          <a:p>
            <a:pPr lvl="1"/>
            <a:r>
              <a:rPr lang="en-US" dirty="0"/>
              <a:t>Now read and highlight five important facts</a:t>
            </a:r>
          </a:p>
          <a:p>
            <a:pPr lvl="1"/>
            <a:r>
              <a:rPr lang="en-US" dirty="0"/>
              <a:t>Discussion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3A1A8-3C7A-49FB-AA5D-72D4C7BD1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5321-F9D8-405C-BA5D-2B2FDF88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9836-E1D8-45E7-81F1-0C64F687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Elearning.harding.edu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CDB7-064C-4081-A059-FD1820F27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3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5321-F9D8-405C-BA5D-2B2FDF88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Design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9836-E1D8-45E7-81F1-0C64F687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Elearning.harding.edu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CDB7-064C-4081-A059-FD1820F27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A4149-F86D-4576-8F6B-20C233E332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7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486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Office Theme</vt:lpstr>
      <vt:lpstr>2_508 Lecture</vt:lpstr>
      <vt:lpstr>ENGR-4201 Engineering Design Project 1</vt:lpstr>
      <vt:lpstr>Week 1 Day 1</vt:lpstr>
      <vt:lpstr>Colossians 3:22-24</vt:lpstr>
      <vt:lpstr>PowerPoint Presentation</vt:lpstr>
      <vt:lpstr>Scenario: You are given the responsibility to develop the new AJAX Flux Capacitor which replaces hydraulics with electronic controls. You have nine months to develop and demonstrate a working prototype. </vt:lpstr>
      <vt:lpstr>PowerPoint Presentation</vt:lpstr>
      <vt:lpstr>Syllabus Reconnaissance</vt:lpstr>
      <vt:lpstr>Canvas</vt:lpstr>
      <vt:lpstr>Senior Design Knowledge Base</vt:lpstr>
      <vt:lpstr>Project Requirements</vt:lpstr>
      <vt:lpstr>Potential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 Wells</dc:creator>
  <cp:lastModifiedBy>Rich Wells</cp:lastModifiedBy>
  <cp:revision>94</cp:revision>
  <dcterms:created xsi:type="dcterms:W3CDTF">2009-01-03T18:21:19Z</dcterms:created>
  <dcterms:modified xsi:type="dcterms:W3CDTF">2022-08-22T22:22:51Z</dcterms:modified>
</cp:coreProperties>
</file>