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74" r:id="rId3"/>
    <p:sldId id="280" r:id="rId4"/>
    <p:sldId id="256" r:id="rId5"/>
    <p:sldId id="262" r:id="rId6"/>
    <p:sldId id="260" r:id="rId7"/>
    <p:sldId id="257" r:id="rId8"/>
    <p:sldId id="263" r:id="rId9"/>
    <p:sldId id="283" r:id="rId10"/>
    <p:sldId id="284" r:id="rId11"/>
    <p:sldId id="285" r:id="rId12"/>
    <p:sldId id="286" r:id="rId13"/>
    <p:sldId id="287" r:id="rId14"/>
    <p:sldId id="258" r:id="rId15"/>
    <p:sldId id="259" r:id="rId16"/>
    <p:sldId id="288" r:id="rId17"/>
    <p:sldId id="261" r:id="rId18"/>
    <p:sldId id="289" r:id="rId19"/>
    <p:sldId id="290" r:id="rId20"/>
    <p:sldId id="264" r:id="rId21"/>
    <p:sldId id="265" r:id="rId22"/>
    <p:sldId id="281"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 initials="K" lastIdx="2" clrIdx="0">
    <p:extLst>
      <p:ext uri="{19B8F6BF-5375-455C-9EA6-DF929625EA0E}">
        <p15:presenceInfo xmlns:p15="http://schemas.microsoft.com/office/powerpoint/2012/main" userId="K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1850"/>
    <a:srgbClr val="007033"/>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0" autoAdjust="0"/>
    <p:restoredTop sz="94660"/>
  </p:normalViewPr>
  <p:slideViewPr>
    <p:cSldViewPr>
      <p:cViewPr varScale="1">
        <p:scale>
          <a:sx n="108" d="100"/>
          <a:sy n="108" d="100"/>
        </p:scale>
        <p:origin x="1308" y="10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E5D343EA-DE8A-49DF-B3A1-1A0FCA89E1FE}" type="datetimeFigureOut">
              <a:rPr lang="en-US" smtClean="0"/>
              <a:pPr/>
              <a:t>8/29/2022</a:t>
            </a:fld>
            <a:endParaRPr lang="en-US"/>
          </a:p>
        </p:txBody>
      </p:sp>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CEDCA325-F350-435F-9C61-505198D970D4}" type="slidenum">
              <a:rPr lang="en-US" smtClean="0"/>
              <a:pPr/>
              <a:t>‹#›</a:t>
            </a:fld>
            <a:endParaRPr lang="en-US"/>
          </a:p>
        </p:txBody>
      </p:sp>
    </p:spTree>
    <p:extLst>
      <p:ext uri="{BB962C8B-B14F-4D97-AF65-F5344CB8AC3E}">
        <p14:creationId xmlns:p14="http://schemas.microsoft.com/office/powerpoint/2010/main" val="302172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DCA325-F350-435F-9C61-505198D970D4}" type="slidenum">
              <a:rPr lang="en-US" smtClean="0"/>
              <a:pPr/>
              <a:t>3</a:t>
            </a:fld>
            <a:endParaRPr lang="en-US"/>
          </a:p>
        </p:txBody>
      </p:sp>
    </p:spTree>
    <p:extLst>
      <p:ext uri="{BB962C8B-B14F-4D97-AF65-F5344CB8AC3E}">
        <p14:creationId xmlns:p14="http://schemas.microsoft.com/office/powerpoint/2010/main" val="394525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DCA325-F350-435F-9C61-505198D970D4}" type="slidenum">
              <a:rPr lang="en-US" smtClean="0"/>
              <a:pPr/>
              <a:t>4</a:t>
            </a:fld>
            <a:endParaRPr lang="en-US"/>
          </a:p>
        </p:txBody>
      </p:sp>
    </p:spTree>
    <p:extLst>
      <p:ext uri="{BB962C8B-B14F-4D97-AF65-F5344CB8AC3E}">
        <p14:creationId xmlns:p14="http://schemas.microsoft.com/office/powerpoint/2010/main" val="150086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DCA325-F350-435F-9C61-505198D970D4}" type="slidenum">
              <a:rPr lang="en-US" smtClean="0"/>
              <a:pPr/>
              <a:t>5</a:t>
            </a:fld>
            <a:endParaRPr lang="en-US"/>
          </a:p>
        </p:txBody>
      </p:sp>
    </p:spTree>
    <p:extLst>
      <p:ext uri="{BB962C8B-B14F-4D97-AF65-F5344CB8AC3E}">
        <p14:creationId xmlns:p14="http://schemas.microsoft.com/office/powerpoint/2010/main" val="193033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8F175C-2927-417E-A280-27517D25825A}" type="slidenum">
              <a:rPr lang="en-US" smtClean="0"/>
              <a:pPr/>
              <a:t>6</a:t>
            </a:fld>
            <a:endParaRPr lang="en-US"/>
          </a:p>
        </p:txBody>
      </p:sp>
    </p:spTree>
    <p:extLst>
      <p:ext uri="{BB962C8B-B14F-4D97-AF65-F5344CB8AC3E}">
        <p14:creationId xmlns:p14="http://schemas.microsoft.com/office/powerpoint/2010/main" val="53255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DCA325-F350-435F-9C61-505198D970D4}" type="slidenum">
              <a:rPr lang="en-US" smtClean="0"/>
              <a:pPr/>
              <a:t>7</a:t>
            </a:fld>
            <a:endParaRPr lang="en-US"/>
          </a:p>
        </p:txBody>
      </p:sp>
    </p:spTree>
    <p:extLst>
      <p:ext uri="{BB962C8B-B14F-4D97-AF65-F5344CB8AC3E}">
        <p14:creationId xmlns:p14="http://schemas.microsoft.com/office/powerpoint/2010/main" val="122918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Introduction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A4149-F86D-4576-8F6B-20C233E332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Introduction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A4149-F86D-4576-8F6B-20C233E332E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697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6052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986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63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153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127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69651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329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Introduction</a:t>
            </a:r>
            <a:endParaRPr lang="en-US" dirty="0"/>
          </a:p>
        </p:txBody>
      </p:sp>
      <p:sp>
        <p:nvSpPr>
          <p:cNvPr id="8" name="Slide Number Placeholder 7"/>
          <p:cNvSpPr>
            <a:spLocks noGrp="1"/>
          </p:cNvSpPr>
          <p:nvPr>
            <p:ph type="sldNum" sz="quarter" idx="11"/>
          </p:nvPr>
        </p:nvSpPr>
        <p:spPr/>
        <p:txBody>
          <a:bodyPr/>
          <a:lstStyle/>
          <a:p>
            <a:fld id="{BC4A4149-F86D-4576-8F6B-20C233E332E7}"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5627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638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222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Introduction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A4149-F86D-4576-8F6B-20C233E332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Introduction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A4149-F86D-4576-8F6B-20C233E332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Introduction</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A4149-F86D-4576-8F6B-20C233E332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Introduction</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A4149-F86D-4576-8F6B-20C233E332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Introduction</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A4149-F86D-4576-8F6B-20C233E332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Introduction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A4149-F86D-4576-8F6B-20C233E332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Introduction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A4149-F86D-4576-8F6B-20C233E332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solidFill>
                <a:latin typeface="Verdana" pitchFamily="34" charset="0"/>
                <a:ea typeface="Verdana" pitchFamily="34" charset="0"/>
                <a:cs typeface="Verdana" pitchFamily="34"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solidFill>
                <a:latin typeface="Verdana" pitchFamily="34" charset="0"/>
                <a:ea typeface="Verdana" pitchFamily="34" charset="0"/>
                <a:cs typeface="Verdana" pitchFamily="34" charset="0"/>
              </a:defRPr>
            </a:lvl1pPr>
          </a:lstStyle>
          <a:p>
            <a:fld id="{BC4A4149-F86D-4576-8F6B-20C233E332E7}" type="slidenum">
              <a:rPr lang="en-US" smtClean="0"/>
              <a:pPr/>
              <a:t>‹#›</a:t>
            </a:fld>
            <a:endParaRPr lang="en-US" dirty="0"/>
          </a:p>
        </p:txBody>
      </p:sp>
      <p:sp>
        <p:nvSpPr>
          <p:cNvPr id="7" name="Rectangle 7"/>
          <p:cNvSpPr>
            <a:spLocks noChangeArrowheads="1"/>
          </p:cNvSpPr>
          <p:nvPr userDrawn="1"/>
        </p:nvSpPr>
        <p:spPr bwMode="auto">
          <a:xfrm>
            <a:off x="3352800" y="0"/>
            <a:ext cx="8839200" cy="1219200"/>
          </a:xfrm>
          <a:prstGeom prst="rect">
            <a:avLst/>
          </a:prstGeom>
          <a:gradFill rotWithShape="1">
            <a:gsLst>
              <a:gs pos="0">
                <a:srgbClr val="FFCC00">
                  <a:gamma/>
                  <a:tint val="0"/>
                  <a:invGamma/>
                </a:srgbClr>
              </a:gs>
              <a:gs pos="100000">
                <a:srgbClr val="FFCC00">
                  <a:alpha val="55000"/>
                </a:srgbClr>
              </a:gs>
            </a:gsLst>
            <a:lin ang="0" scaled="1"/>
          </a:gradFill>
          <a:ln w="9525">
            <a:noFill/>
            <a:miter lim="800000"/>
            <a:headEnd/>
            <a:tailEnd/>
          </a:ln>
          <a:effectLst/>
        </p:spPr>
        <p:txBody>
          <a:bodyPr wrap="none" anchor="ctr"/>
          <a:lstStyle/>
          <a:p>
            <a:pPr>
              <a:defRPr/>
            </a:pPr>
            <a:endParaRPr lang="en-US" sz="1200" b="0" dirty="0">
              <a:solidFill>
                <a:schemeClr val="tx1"/>
              </a:solidFill>
            </a:endParaRPr>
          </a:p>
        </p:txBody>
      </p:sp>
      <p:pic>
        <p:nvPicPr>
          <p:cNvPr id="8" name="Picture 8"/>
          <p:cNvPicPr>
            <a:picLocks noChangeAspect="1" noChangeArrowheads="1"/>
          </p:cNvPicPr>
          <p:nvPr userDrawn="1"/>
        </p:nvPicPr>
        <p:blipFill>
          <a:blip r:embed="rId13" cstate="print"/>
          <a:srcRect/>
          <a:stretch>
            <a:fillRect/>
          </a:stretch>
        </p:blipFill>
        <p:spPr bwMode="auto">
          <a:xfrm>
            <a:off x="1" y="0"/>
            <a:ext cx="3543300" cy="781050"/>
          </a:xfrm>
          <a:prstGeom prst="rect">
            <a:avLst/>
          </a:prstGeom>
          <a:noFill/>
          <a:ln w="9525">
            <a:noFill/>
            <a:miter lim="800000"/>
            <a:headEnd/>
            <a:tailEnd/>
          </a:ln>
        </p:spPr>
      </p:pic>
      <p:sp>
        <p:nvSpPr>
          <p:cNvPr id="9" name="Line 9"/>
          <p:cNvSpPr>
            <a:spLocks noChangeShapeType="1"/>
          </p:cNvSpPr>
          <p:nvPr userDrawn="1"/>
        </p:nvSpPr>
        <p:spPr bwMode="auto">
          <a:xfrm>
            <a:off x="0" y="1219200"/>
            <a:ext cx="12192000" cy="0"/>
          </a:xfrm>
          <a:prstGeom prst="line">
            <a:avLst/>
          </a:prstGeom>
          <a:noFill/>
          <a:ln w="25400">
            <a:solidFill>
              <a:srgbClr val="777777"/>
            </a:solidFill>
            <a:round/>
            <a:headEnd/>
            <a:tailEnd/>
          </a:ln>
          <a:effectLst/>
        </p:spPr>
        <p:txBody>
          <a:bodyPr/>
          <a:lstStyle/>
          <a:p>
            <a:pPr>
              <a:defRPr/>
            </a:pPr>
            <a:endParaRPr lang="en-US" sz="1800"/>
          </a:p>
        </p:txBody>
      </p:sp>
      <p:sp>
        <p:nvSpPr>
          <p:cNvPr id="10" name="Text Box 10"/>
          <p:cNvSpPr txBox="1">
            <a:spLocks noChangeArrowheads="1"/>
          </p:cNvSpPr>
          <p:nvPr userDrawn="1"/>
        </p:nvSpPr>
        <p:spPr bwMode="auto">
          <a:xfrm>
            <a:off x="203200" y="685801"/>
            <a:ext cx="3048000" cy="461665"/>
          </a:xfrm>
          <a:prstGeom prst="rect">
            <a:avLst/>
          </a:prstGeom>
          <a:noFill/>
          <a:ln w="9525">
            <a:noFill/>
            <a:miter lim="800000"/>
            <a:headEnd/>
            <a:tailEnd/>
          </a:ln>
          <a:effectLst/>
        </p:spPr>
        <p:txBody>
          <a:bodyPr>
            <a:spAutoFit/>
          </a:bodyPr>
          <a:lstStyle/>
          <a:p>
            <a:pPr algn="r">
              <a:defRPr/>
            </a:pPr>
            <a:r>
              <a:rPr lang="en-US" sz="1200" b="1" dirty="0">
                <a:latin typeface="Verdana" pitchFamily="34" charset="0"/>
              </a:rPr>
              <a:t>ENGR4201 Engineering  Design Project I</a:t>
            </a:r>
          </a:p>
        </p:txBody>
      </p:sp>
      <p:sp>
        <p:nvSpPr>
          <p:cNvPr id="2" name="Title Placeholder 1"/>
          <p:cNvSpPr>
            <a:spLocks noGrp="1"/>
          </p:cNvSpPr>
          <p:nvPr>
            <p:ph type="title"/>
          </p:nvPr>
        </p:nvSpPr>
        <p:spPr>
          <a:xfrm>
            <a:off x="3251200" y="0"/>
            <a:ext cx="8940800" cy="1143000"/>
          </a:xfrm>
          <a:prstGeom prst="rect">
            <a:avLst/>
          </a:prstGeom>
        </p:spPr>
        <p:txBody>
          <a:bodyPr vert="horz" lIns="91440" tIns="45720" rIns="91440" bIns="45720" rtlCol="0" anchor="ctr">
            <a:noAutofit/>
          </a:bodyPr>
          <a:lstStyle/>
          <a:p>
            <a:r>
              <a:rPr lang="en-US"/>
              <a:t>Click to edit Master title style</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solidFill>
                <a:latin typeface="Verdana" pitchFamily="34" charset="0"/>
                <a:ea typeface="Verdana" pitchFamily="34" charset="0"/>
                <a:cs typeface="Verdana" pitchFamily="34" charset="0"/>
              </a:defRPr>
            </a:lvl1pPr>
          </a:lstStyle>
          <a:p>
            <a:r>
              <a:rPr lang="en-US"/>
              <a:t>Introduction</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0" eaLnBrk="1" latinLnBrk="0" hangingPunct="1">
        <a:spcBef>
          <a:spcPct val="0"/>
        </a:spcBef>
        <a:buNone/>
        <a:defRPr sz="3600" b="1"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506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www.asgc@ualr.edu"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Wilson@harding.edu"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2718-68D4-4C34-AF2A-B1A9F990318D}"/>
              </a:ext>
            </a:extLst>
          </p:cNvPr>
          <p:cNvSpPr>
            <a:spLocks noGrp="1"/>
          </p:cNvSpPr>
          <p:nvPr>
            <p:ph type="title"/>
          </p:nvPr>
        </p:nvSpPr>
        <p:spPr/>
        <p:txBody>
          <a:bodyPr/>
          <a:lstStyle/>
          <a:p>
            <a:r>
              <a:rPr lang="en-US" dirty="0"/>
              <a:t>Week 2 Day 1</a:t>
            </a:r>
          </a:p>
        </p:txBody>
      </p:sp>
      <p:sp>
        <p:nvSpPr>
          <p:cNvPr id="3" name="Content Placeholder 2">
            <a:extLst>
              <a:ext uri="{FF2B5EF4-FFF2-40B4-BE49-F238E27FC236}">
                <a16:creationId xmlns:a16="http://schemas.microsoft.com/office/drawing/2014/main" id="{78B2E639-4D6E-4629-AB1D-42AD1819AFC2}"/>
              </a:ext>
            </a:extLst>
          </p:cNvPr>
          <p:cNvSpPr>
            <a:spLocks noGrp="1"/>
          </p:cNvSpPr>
          <p:nvPr>
            <p:ph idx="1"/>
          </p:nvPr>
        </p:nvSpPr>
        <p:spPr/>
        <p:txBody>
          <a:bodyPr>
            <a:normAutofit/>
          </a:bodyPr>
          <a:lstStyle/>
          <a:p>
            <a:r>
              <a:rPr lang="en-US" sz="2800" dirty="0"/>
              <a:t>Due Thursday 10:00 am</a:t>
            </a:r>
          </a:p>
          <a:p>
            <a:pPr lvl="1"/>
            <a:r>
              <a:rPr lang="en-US" sz="2400" dirty="0"/>
              <a:t>Quiz 3 Chapter 5 Identifying Customer Needs</a:t>
            </a:r>
          </a:p>
          <a:p>
            <a:pPr lvl="1"/>
            <a:r>
              <a:rPr lang="en-US" sz="2400" dirty="0"/>
              <a:t>Engineering Notebook</a:t>
            </a:r>
          </a:p>
          <a:p>
            <a:pPr marL="457200" lvl="1" indent="0">
              <a:buNone/>
            </a:pPr>
            <a:endParaRPr lang="en-US" dirty="0"/>
          </a:p>
        </p:txBody>
      </p:sp>
      <p:sp>
        <p:nvSpPr>
          <p:cNvPr id="4" name="Slide Number Placeholder 3">
            <a:extLst>
              <a:ext uri="{FF2B5EF4-FFF2-40B4-BE49-F238E27FC236}">
                <a16:creationId xmlns:a16="http://schemas.microsoft.com/office/drawing/2014/main" id="{F3353AD4-8C1C-4AE7-9FB1-D43FA2A3DF2F}"/>
              </a:ext>
            </a:extLst>
          </p:cNvPr>
          <p:cNvSpPr>
            <a:spLocks noGrp="1"/>
          </p:cNvSpPr>
          <p:nvPr>
            <p:ph type="sldNum" sz="quarter" idx="11"/>
          </p:nvPr>
        </p:nvSpPr>
        <p:spPr/>
        <p:txBody>
          <a:bodyPr/>
          <a:lstStyle/>
          <a:p>
            <a:fld id="{BC4A4149-F86D-4576-8F6B-20C233E332E7}" type="slidenum">
              <a:rPr lang="en-US" smtClean="0"/>
              <a:pPr/>
              <a:t>1</a:t>
            </a:fld>
            <a:endParaRPr lang="en-US" dirty="0"/>
          </a:p>
        </p:txBody>
      </p:sp>
      <p:sp>
        <p:nvSpPr>
          <p:cNvPr id="5" name="TextBox 4">
            <a:extLst>
              <a:ext uri="{FF2B5EF4-FFF2-40B4-BE49-F238E27FC236}">
                <a16:creationId xmlns:a16="http://schemas.microsoft.com/office/drawing/2014/main" id="{811FF16F-4FD2-4D97-9578-8D3ACA273344}"/>
              </a:ext>
            </a:extLst>
          </p:cNvPr>
          <p:cNvSpPr txBox="1"/>
          <p:nvPr/>
        </p:nvSpPr>
        <p:spPr>
          <a:xfrm>
            <a:off x="6400800" y="3561740"/>
            <a:ext cx="5105400" cy="2554545"/>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Verdana" pitchFamily="34" charset="0"/>
                <a:ea typeface="Verdana" pitchFamily="34" charset="0"/>
              </a:rPr>
              <a:t>Thursday (tentative)</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Decision Matrix</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Customer Needs</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Human Centered Design</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Project Team Mentoring</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Team Time</a:t>
            </a:r>
          </a:p>
        </p:txBody>
      </p:sp>
      <p:sp>
        <p:nvSpPr>
          <p:cNvPr id="6" name="TextBox 5">
            <a:extLst>
              <a:ext uri="{FF2B5EF4-FFF2-40B4-BE49-F238E27FC236}">
                <a16:creationId xmlns:a16="http://schemas.microsoft.com/office/drawing/2014/main" id="{05A784FD-2FBC-4566-AC09-EEFC2A9D0A46}"/>
              </a:ext>
            </a:extLst>
          </p:cNvPr>
          <p:cNvSpPr txBox="1"/>
          <p:nvPr/>
        </p:nvSpPr>
        <p:spPr>
          <a:xfrm>
            <a:off x="609600" y="3561740"/>
            <a:ext cx="5486400" cy="2874633"/>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Verdana" pitchFamily="34" charset="0"/>
                <a:ea typeface="Verdana" pitchFamily="34" charset="0"/>
              </a:rPr>
              <a:t>Today</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Devotional</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Opportunity Identification</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Potential Projects</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Team Time</a:t>
            </a:r>
          </a:p>
          <a:p>
            <a:pPr marL="742950" lvl="1" indent="-285750">
              <a:lnSpc>
                <a:spcPct val="80000"/>
              </a:lnSpc>
              <a:spcBef>
                <a:spcPct val="20000"/>
              </a:spcBef>
              <a:buFont typeface="Arial" pitchFamily="34" charset="0"/>
              <a:buChar char="–"/>
            </a:pPr>
            <a:r>
              <a:rPr lang="en-US" sz="2600" dirty="0">
                <a:latin typeface="Verdana" pitchFamily="34" charset="0"/>
                <a:ea typeface="Verdana" pitchFamily="34" charset="0"/>
              </a:rPr>
              <a:t>Lunch with Business Students @ 12:00</a:t>
            </a:r>
          </a:p>
        </p:txBody>
      </p:sp>
    </p:spTree>
    <p:extLst>
      <p:ext uri="{BB962C8B-B14F-4D97-AF65-F5344CB8AC3E}">
        <p14:creationId xmlns:p14="http://schemas.microsoft.com/office/powerpoint/2010/main" val="34076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Opportunities for </a:t>
            </a:r>
            <a:r>
              <a:rPr lang="en-US" dirty="0" err="1"/>
              <a:t>nasa</a:t>
            </a:r>
            <a:r>
              <a:rPr lang="en-US" dirty="0"/>
              <a:t> funds for this school year</a:t>
            </a:r>
          </a:p>
        </p:txBody>
      </p:sp>
      <p:sp>
        <p:nvSpPr>
          <p:cNvPr id="3" name="Subtitle 2"/>
          <p:cNvSpPr>
            <a:spLocks noGrp="1"/>
          </p:cNvSpPr>
          <p:nvPr>
            <p:ph type="subTitle" idx="1"/>
          </p:nvPr>
        </p:nvSpPr>
        <p:spPr>
          <a:xfrm>
            <a:off x="2417780" y="4124329"/>
            <a:ext cx="8637072" cy="979012"/>
          </a:xfrm>
        </p:spPr>
        <p:txBody>
          <a:bodyPr>
            <a:normAutofit fontScale="77500" lnSpcReduction="20000"/>
          </a:bodyPr>
          <a:lstStyle/>
          <a:p>
            <a:r>
              <a:rPr lang="en-US" dirty="0"/>
              <a:t>Edmond Wilson, </a:t>
            </a:r>
            <a:r>
              <a:rPr lang="en-US" dirty="0" err="1"/>
              <a:t>pHd</a:t>
            </a:r>
            <a:endParaRPr lang="en-US" dirty="0"/>
          </a:p>
          <a:p>
            <a:r>
              <a:rPr lang="en-US" dirty="0"/>
              <a:t>Nasa/Arkansas Space grant campus representative</a:t>
            </a:r>
          </a:p>
          <a:p>
            <a:endParaRPr lang="en-US" dirty="0"/>
          </a:p>
        </p:txBody>
      </p:sp>
    </p:spTree>
    <p:extLst>
      <p:ext uri="{BB962C8B-B14F-4D97-AF65-F5344CB8AC3E}">
        <p14:creationId xmlns:p14="http://schemas.microsoft.com/office/powerpoint/2010/main" val="14597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Opportunities for </a:t>
            </a:r>
            <a:r>
              <a:rPr lang="en-US" dirty="0" err="1"/>
              <a:t>nasa</a:t>
            </a:r>
            <a:r>
              <a:rPr lang="en-US" dirty="0"/>
              <a:t> funds for this school year</a:t>
            </a:r>
          </a:p>
        </p:txBody>
      </p:sp>
      <p:sp>
        <p:nvSpPr>
          <p:cNvPr id="3" name="Subtitle 2"/>
          <p:cNvSpPr>
            <a:spLocks noGrp="1"/>
          </p:cNvSpPr>
          <p:nvPr>
            <p:ph type="subTitle" idx="1"/>
          </p:nvPr>
        </p:nvSpPr>
        <p:spPr>
          <a:xfrm>
            <a:off x="2417780" y="4124329"/>
            <a:ext cx="8637072" cy="979012"/>
          </a:xfrm>
        </p:spPr>
        <p:txBody>
          <a:bodyPr/>
          <a:lstStyle/>
          <a:p>
            <a:r>
              <a:rPr lang="en-US" dirty="0"/>
              <a:t>Edmond Wilson, </a:t>
            </a:r>
            <a:r>
              <a:rPr lang="en-US" dirty="0" err="1"/>
              <a:t>pHd</a:t>
            </a:r>
            <a:endParaRPr lang="en-US" dirty="0"/>
          </a:p>
          <a:p>
            <a:r>
              <a:rPr lang="en-US" dirty="0"/>
              <a:t>Nasa/Arkansas Space grant campus representative</a:t>
            </a:r>
          </a:p>
          <a:p>
            <a:endParaRPr lang="en-US" dirty="0"/>
          </a:p>
        </p:txBody>
      </p:sp>
    </p:spTree>
    <p:extLst>
      <p:ext uri="{BB962C8B-B14F-4D97-AF65-F5344CB8AC3E}">
        <p14:creationId xmlns:p14="http://schemas.microsoft.com/office/powerpoint/2010/main" val="115126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The</a:t>
            </a:r>
            <a:br>
              <a:rPr lang="en-US" dirty="0"/>
            </a:br>
            <a:r>
              <a:rPr lang="en-US" dirty="0"/>
              <a:t>Arkansas space grant consortium</a:t>
            </a:r>
            <a:br>
              <a:rPr lang="en-US" dirty="0"/>
            </a:br>
            <a:r>
              <a:rPr lang="en-US" dirty="0" err="1"/>
              <a:t>haD</a:t>
            </a:r>
            <a:r>
              <a:rPr lang="en-US" dirty="0"/>
              <a:t> its budget increased</a:t>
            </a:r>
            <a:br>
              <a:rPr lang="en-US" dirty="0"/>
            </a:br>
            <a:r>
              <a:rPr lang="en-US" dirty="0"/>
              <a:t>this year</a:t>
            </a:r>
          </a:p>
        </p:txBody>
      </p:sp>
      <p:sp>
        <p:nvSpPr>
          <p:cNvPr id="3" name="Text Placeholder 2"/>
          <p:cNvSpPr>
            <a:spLocks noGrp="1"/>
          </p:cNvSpPr>
          <p:nvPr>
            <p:ph type="body" idx="1"/>
          </p:nvPr>
        </p:nvSpPr>
        <p:spPr>
          <a:xfrm>
            <a:off x="1454239" y="3839446"/>
            <a:ext cx="8630446" cy="1012929"/>
          </a:xfrm>
        </p:spPr>
        <p:txBody>
          <a:bodyPr>
            <a:normAutofit/>
          </a:bodyPr>
          <a:lstStyle/>
          <a:p>
            <a:r>
              <a:rPr lang="en-US" sz="2000" dirty="0"/>
              <a:t>There is an opportunity for several of you who are interested in enhancing your employability can benefit from participating in the NASA/ASGC</a:t>
            </a:r>
          </a:p>
        </p:txBody>
      </p:sp>
    </p:spTree>
    <p:extLst>
      <p:ext uri="{BB962C8B-B14F-4D97-AF65-F5344CB8AC3E}">
        <p14:creationId xmlns:p14="http://schemas.microsoft.com/office/powerpoint/2010/main" val="1546329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eligibility</a:t>
            </a:r>
          </a:p>
        </p:txBody>
      </p:sp>
      <p:sp>
        <p:nvSpPr>
          <p:cNvPr id="3" name="Content Placeholder 2"/>
          <p:cNvSpPr>
            <a:spLocks noGrp="1"/>
          </p:cNvSpPr>
          <p:nvPr>
            <p:ph idx="1"/>
          </p:nvPr>
        </p:nvSpPr>
        <p:spPr>
          <a:xfrm>
            <a:off x="1451578" y="2065608"/>
            <a:ext cx="9603275" cy="3021781"/>
          </a:xfrm>
        </p:spPr>
        <p:txBody>
          <a:bodyPr>
            <a:noAutofit/>
          </a:bodyPr>
          <a:lstStyle/>
          <a:p>
            <a:pPr marL="0" indent="0">
              <a:buNone/>
            </a:pPr>
            <a:r>
              <a:rPr lang="en-US" dirty="0"/>
              <a:t>The applicant must be: </a:t>
            </a:r>
          </a:p>
          <a:p>
            <a:pPr marL="0" indent="0">
              <a:buNone/>
            </a:pPr>
            <a:r>
              <a:rPr lang="en-US" dirty="0"/>
              <a:t>• A U.S. citizen (permanent residents are not considered as US citizens for the purposes of     this program)</a:t>
            </a:r>
          </a:p>
          <a:p>
            <a:pPr marL="0" indent="0">
              <a:buNone/>
            </a:pPr>
            <a:r>
              <a:rPr lang="en-US" dirty="0"/>
              <a:t>• Pursing a degree in a STEM related field</a:t>
            </a:r>
          </a:p>
          <a:p>
            <a:pPr marL="0" indent="0">
              <a:buNone/>
            </a:pPr>
            <a:r>
              <a:rPr lang="en-US" dirty="0"/>
              <a:t>• Enrolled as a full-time student at an ASGC member University</a:t>
            </a:r>
          </a:p>
          <a:p>
            <a:pPr marL="0" indent="0">
              <a:buNone/>
            </a:pPr>
            <a:r>
              <a:rPr lang="en-US" dirty="0"/>
              <a:t>• In good academic standing with a GPA of at least 3.0 on a 4.0 scale</a:t>
            </a:r>
          </a:p>
        </p:txBody>
      </p:sp>
    </p:spTree>
    <p:extLst>
      <p:ext uri="{BB962C8B-B14F-4D97-AF65-F5344CB8AC3E}">
        <p14:creationId xmlns:p14="http://schemas.microsoft.com/office/powerpoint/2010/main" val="43921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senior design students – You can get scholarships and materials money</a:t>
            </a:r>
          </a:p>
        </p:txBody>
      </p:sp>
      <p:sp>
        <p:nvSpPr>
          <p:cNvPr id="3" name="Content Placeholder 2"/>
          <p:cNvSpPr>
            <a:spLocks noGrp="1"/>
          </p:cNvSpPr>
          <p:nvPr>
            <p:ph idx="1"/>
          </p:nvPr>
        </p:nvSpPr>
        <p:spPr>
          <a:xfrm>
            <a:off x="1451579" y="2281749"/>
            <a:ext cx="9603275" cy="2689272"/>
          </a:xfrm>
        </p:spPr>
        <p:txBody>
          <a:bodyPr/>
          <a:lstStyle/>
          <a:p>
            <a:r>
              <a:rPr lang="en-US" dirty="0"/>
              <a:t>NASA/ASGC Student Intensive Training (SIT) grants - $10,000.00 maximum</a:t>
            </a:r>
          </a:p>
          <a:p>
            <a:r>
              <a:rPr lang="en-US" dirty="0"/>
              <a:t>At least two, but preferably more, students form a team</a:t>
            </a:r>
          </a:p>
          <a:p>
            <a:r>
              <a:rPr lang="en-US" dirty="0"/>
              <a:t>Provides Stipends, Travel, Materials &amp; Supplies</a:t>
            </a:r>
          </a:p>
          <a:p>
            <a:r>
              <a:rPr lang="en-US" dirty="0"/>
              <a:t>Must show relevance to NASA Mission (Easy to do – see me)</a:t>
            </a:r>
          </a:p>
          <a:p>
            <a:r>
              <a:rPr lang="en-US" dirty="0"/>
              <a:t>Must have a mentor – Mr. Wells, Me, or other agreeable Engineering/Physics faculty</a:t>
            </a:r>
          </a:p>
        </p:txBody>
      </p:sp>
    </p:spTree>
    <p:extLst>
      <p:ext uri="{BB962C8B-B14F-4D97-AF65-F5344CB8AC3E}">
        <p14:creationId xmlns:p14="http://schemas.microsoft.com/office/powerpoint/2010/main" val="412471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budget ($10K Maximum)</a:t>
            </a:r>
          </a:p>
        </p:txBody>
      </p:sp>
      <p:sp>
        <p:nvSpPr>
          <p:cNvPr id="3" name="Content Placeholder 2"/>
          <p:cNvSpPr>
            <a:spLocks noGrp="1"/>
          </p:cNvSpPr>
          <p:nvPr>
            <p:ph idx="1"/>
          </p:nvPr>
        </p:nvSpPr>
        <p:spPr>
          <a:xfrm>
            <a:off x="1451579" y="2015733"/>
            <a:ext cx="9603275" cy="2714210"/>
          </a:xfrm>
        </p:spPr>
        <p:txBody>
          <a:bodyPr/>
          <a:lstStyle/>
          <a:p>
            <a:r>
              <a:rPr lang="en-US" dirty="0"/>
              <a:t>Mentor - $1500.00 – required</a:t>
            </a:r>
          </a:p>
          <a:p>
            <a:r>
              <a:rPr lang="en-US" dirty="0"/>
              <a:t>Student Leader, Principle Investigator - $3000</a:t>
            </a:r>
          </a:p>
          <a:p>
            <a:r>
              <a:rPr lang="en-US" dirty="0"/>
              <a:t>Student Stipends – for 1 school year - $2000/student</a:t>
            </a:r>
          </a:p>
          <a:p>
            <a:r>
              <a:rPr lang="en-US" dirty="0"/>
              <a:t>Materials &amp; Supplies – Amount Harding Allows for Senior Design Project</a:t>
            </a:r>
          </a:p>
          <a:p>
            <a:r>
              <a:rPr lang="en-US" dirty="0"/>
              <a:t>Travel - $0.00 – NASA has not opened its campuses yet because of COVID</a:t>
            </a:r>
          </a:p>
        </p:txBody>
      </p:sp>
    </p:spTree>
    <p:extLst>
      <p:ext uri="{BB962C8B-B14F-4D97-AF65-F5344CB8AC3E}">
        <p14:creationId xmlns:p14="http://schemas.microsoft.com/office/powerpoint/2010/main" val="242107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“straw” budget</a:t>
            </a:r>
          </a:p>
        </p:txBody>
      </p:sp>
      <p:sp>
        <p:nvSpPr>
          <p:cNvPr id="3" name="Content Placeholder 2"/>
          <p:cNvSpPr>
            <a:spLocks noGrp="1"/>
          </p:cNvSpPr>
          <p:nvPr>
            <p:ph idx="1"/>
          </p:nvPr>
        </p:nvSpPr>
        <p:spPr>
          <a:xfrm>
            <a:off x="1451579" y="2015733"/>
            <a:ext cx="9603275" cy="3038406"/>
          </a:xfrm>
        </p:spPr>
        <p:txBody>
          <a:bodyPr>
            <a:normAutofit fontScale="92500" lnSpcReduction="10000"/>
          </a:bodyPr>
          <a:lstStyle/>
          <a:p>
            <a:pPr>
              <a:tabLst>
                <a:tab pos="8005763" algn="dec"/>
              </a:tabLst>
            </a:pPr>
            <a:r>
              <a:rPr lang="en-US" dirty="0"/>
              <a:t>Mentor	$1500</a:t>
            </a:r>
          </a:p>
          <a:p>
            <a:pPr>
              <a:tabLst>
                <a:tab pos="8005763" algn="dec"/>
              </a:tabLst>
            </a:pPr>
            <a:r>
              <a:rPr lang="en-US" dirty="0"/>
              <a:t>PI (a student)	$2500</a:t>
            </a:r>
          </a:p>
          <a:p>
            <a:pPr>
              <a:tabLst>
                <a:tab pos="8005763" algn="dec"/>
              </a:tabLst>
            </a:pPr>
            <a:r>
              <a:rPr lang="en-US" dirty="0"/>
              <a:t>3 Students @ $2000 each	$6000</a:t>
            </a:r>
          </a:p>
          <a:p>
            <a:pPr>
              <a:tabLst>
                <a:tab pos="8005763" algn="dec"/>
              </a:tabLst>
            </a:pPr>
            <a:r>
              <a:rPr lang="en-US" dirty="0"/>
              <a:t>Materials - Is/could be provided by Harding	$0000</a:t>
            </a:r>
          </a:p>
          <a:p>
            <a:pPr>
              <a:tabLst>
                <a:tab pos="8005763" algn="dec"/>
              </a:tabLst>
            </a:pPr>
            <a:r>
              <a:rPr lang="en-US" dirty="0"/>
              <a:t>Travel	$0000</a:t>
            </a:r>
          </a:p>
          <a:p>
            <a:pPr>
              <a:tabLst>
                <a:tab pos="8005763" algn="dec"/>
              </a:tabLst>
            </a:pPr>
            <a:r>
              <a:rPr lang="en-US" dirty="0"/>
              <a:t>TOTAL REQUESTED FROM ASGC	$10,000				</a:t>
            </a:r>
          </a:p>
        </p:txBody>
      </p:sp>
    </p:spTree>
    <p:extLst>
      <p:ext uri="{BB962C8B-B14F-4D97-AF65-F5344CB8AC3E}">
        <p14:creationId xmlns:p14="http://schemas.microsoft.com/office/powerpoint/2010/main" val="277693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find information</a:t>
            </a:r>
          </a:p>
        </p:txBody>
      </p:sp>
      <p:sp>
        <p:nvSpPr>
          <p:cNvPr id="3" name="Content Placeholder 2"/>
          <p:cNvSpPr>
            <a:spLocks noGrp="1"/>
          </p:cNvSpPr>
          <p:nvPr>
            <p:ph idx="1"/>
          </p:nvPr>
        </p:nvSpPr>
        <p:spPr>
          <a:xfrm>
            <a:off x="1451579" y="2015733"/>
            <a:ext cx="9603275" cy="2049192"/>
          </a:xfrm>
        </p:spPr>
        <p:txBody>
          <a:bodyPr/>
          <a:lstStyle/>
          <a:p>
            <a:r>
              <a:rPr lang="en-US" dirty="0">
                <a:hlinkClick r:id="rId2"/>
              </a:rPr>
              <a:t>www.asgc@ualr.edu</a:t>
            </a:r>
            <a:endParaRPr lang="en-US" dirty="0"/>
          </a:p>
          <a:p>
            <a:r>
              <a:rPr lang="en-US" dirty="0"/>
              <a:t>Choose “Contact Us - Arkansas Space Grant Consortium”</a:t>
            </a:r>
          </a:p>
          <a:p>
            <a:r>
              <a:rPr lang="en-US" dirty="0"/>
              <a:t>Choose “Student Support”</a:t>
            </a:r>
          </a:p>
          <a:p>
            <a:r>
              <a:rPr lang="en-US" dirty="0"/>
              <a:t>Choose “Student Intensive Training (SIT) Program</a:t>
            </a:r>
          </a:p>
        </p:txBody>
      </p:sp>
    </p:spTree>
    <p:extLst>
      <p:ext uri="{BB962C8B-B14F-4D97-AF65-F5344CB8AC3E}">
        <p14:creationId xmlns:p14="http://schemas.microsoft.com/office/powerpoint/2010/main" val="421973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will additionally Need</a:t>
            </a:r>
          </a:p>
        </p:txBody>
      </p:sp>
      <p:sp>
        <p:nvSpPr>
          <p:cNvPr id="3" name="Content Placeholder 2"/>
          <p:cNvSpPr>
            <a:spLocks noGrp="1"/>
          </p:cNvSpPr>
          <p:nvPr>
            <p:ph idx="1"/>
          </p:nvPr>
        </p:nvSpPr>
        <p:spPr/>
        <p:txBody>
          <a:bodyPr>
            <a:normAutofit fontScale="85000" lnSpcReduction="10000"/>
          </a:bodyPr>
          <a:lstStyle/>
          <a:p>
            <a:r>
              <a:rPr lang="en-US" dirty="0"/>
              <a:t>Letter of Support from your Mentor (Mr. Wells)</a:t>
            </a:r>
          </a:p>
          <a:p>
            <a:r>
              <a:rPr lang="en-US" dirty="0"/>
              <a:t>Letter of Support from your ASGC Campus Representative (Dr. Edmond Wilson)</a:t>
            </a:r>
          </a:p>
          <a:p>
            <a:r>
              <a:rPr lang="en-US" dirty="0"/>
              <a:t>Must be submitted to ASGC Office by 28 September 2022 </a:t>
            </a:r>
          </a:p>
          <a:p>
            <a:endParaRPr lang="en-US" dirty="0"/>
          </a:p>
          <a:p>
            <a:r>
              <a:rPr lang="en-US" dirty="0"/>
              <a:t>We (Mr. Wells and I) are here to help you!  Lets get started right away on your proposal.</a:t>
            </a:r>
          </a:p>
          <a:p>
            <a:r>
              <a:rPr lang="en-US" dirty="0"/>
              <a:t>I have lots of years (30 years) of experience with ASGC and I look forward to working with you!</a:t>
            </a:r>
          </a:p>
          <a:p>
            <a:r>
              <a:rPr lang="en-US" dirty="0"/>
              <a:t>It would be best to see me right away before you begin your application.  In that way, I can save you a lot of time and worry!</a:t>
            </a:r>
          </a:p>
          <a:p>
            <a:pPr marL="0" indent="0">
              <a:buNone/>
            </a:pPr>
            <a:endParaRPr lang="en-US" dirty="0"/>
          </a:p>
        </p:txBody>
      </p:sp>
    </p:spTree>
    <p:extLst>
      <p:ext uri="{BB962C8B-B14F-4D97-AF65-F5344CB8AC3E}">
        <p14:creationId xmlns:p14="http://schemas.microsoft.com/office/powerpoint/2010/main" val="300603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523045"/>
          </a:xfrm>
        </p:spPr>
        <p:txBody>
          <a:bodyPr>
            <a:normAutofit/>
          </a:bodyPr>
          <a:lstStyle/>
          <a:p>
            <a:pPr algn="ctr"/>
            <a:r>
              <a:rPr lang="en-US" dirty="0"/>
              <a:t>We also encourage you to apply for a Workforce Development (WFD) Fellowship</a:t>
            </a:r>
            <a:br>
              <a:rPr lang="en-US" dirty="0"/>
            </a:br>
            <a:endParaRPr lang="en-US" dirty="0"/>
          </a:p>
        </p:txBody>
      </p:sp>
      <p:sp>
        <p:nvSpPr>
          <p:cNvPr id="3" name="Content Placeholder 2"/>
          <p:cNvSpPr>
            <a:spLocks noGrp="1"/>
          </p:cNvSpPr>
          <p:nvPr>
            <p:ph idx="1"/>
          </p:nvPr>
        </p:nvSpPr>
        <p:spPr/>
        <p:txBody>
          <a:bodyPr/>
          <a:lstStyle/>
          <a:p>
            <a:r>
              <a:rPr lang="en-US" dirty="0"/>
              <a:t>This is a wonderful fellowship to undergraduates paying $7200.00 to the recipients to spend a summer at a NASA facility working with the top engineers and scientists on a project that they will present to you. </a:t>
            </a:r>
          </a:p>
          <a:p>
            <a:r>
              <a:rPr lang="en-US" dirty="0"/>
              <a:t> If you do not get accepted to a NASA facility, you can work with your mentor at Harding. </a:t>
            </a:r>
          </a:p>
          <a:p>
            <a:r>
              <a:rPr lang="en-US" dirty="0"/>
              <a:t>You first go online to apply for and internship at NASA and then see me to apply for the funds you will need.  If you really want to do this, we need to contact people at NASA to ask for you!</a:t>
            </a:r>
          </a:p>
        </p:txBody>
      </p:sp>
    </p:spTree>
    <p:extLst>
      <p:ext uri="{BB962C8B-B14F-4D97-AF65-F5344CB8AC3E}">
        <p14:creationId xmlns:p14="http://schemas.microsoft.com/office/powerpoint/2010/main" val="421512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Project Topic Selection</a:t>
            </a:r>
          </a:p>
        </p:txBody>
      </p:sp>
      <p:sp>
        <p:nvSpPr>
          <p:cNvPr id="7" name="Content Placeholder 6"/>
          <p:cNvSpPr>
            <a:spLocks noGrp="1"/>
          </p:cNvSpPr>
          <p:nvPr>
            <p:ph idx="1"/>
          </p:nvPr>
        </p:nvSpPr>
        <p:spPr>
          <a:xfrm>
            <a:off x="1981200" y="1371600"/>
            <a:ext cx="8229600" cy="5486400"/>
          </a:xfrm>
        </p:spPr>
        <p:txBody>
          <a:bodyPr>
            <a:normAutofit fontScale="85000" lnSpcReduction="20000"/>
          </a:bodyPr>
          <a:lstStyle/>
          <a:p>
            <a:r>
              <a:rPr lang="en-US" dirty="0"/>
              <a:t>Turn in the following for your selected project:</a:t>
            </a:r>
          </a:p>
          <a:p>
            <a:pPr lvl="1"/>
            <a:r>
              <a:rPr lang="en-US" b="1" dirty="0"/>
              <a:t>Project Topic: </a:t>
            </a:r>
            <a:r>
              <a:rPr lang="en-US" dirty="0"/>
              <a:t>short phrase that describes your planned prototype</a:t>
            </a:r>
          </a:p>
          <a:p>
            <a:pPr lvl="1"/>
            <a:r>
              <a:rPr lang="en-US" b="1" dirty="0"/>
              <a:t>Problem</a:t>
            </a:r>
            <a:r>
              <a:rPr lang="en-US" dirty="0"/>
              <a:t>(s) your product will </a:t>
            </a:r>
            <a:r>
              <a:rPr lang="en-US" b="1" dirty="0"/>
              <a:t>solve</a:t>
            </a:r>
          </a:p>
          <a:p>
            <a:pPr lvl="1"/>
            <a:r>
              <a:rPr lang="en-US" b="1" dirty="0"/>
              <a:t>Project Description: </a:t>
            </a:r>
            <a:r>
              <a:rPr lang="en-US" dirty="0"/>
              <a:t>full single paragraph depicting the overall function(s) of your proposed device and indicates the technological scope of the project.</a:t>
            </a:r>
          </a:p>
          <a:p>
            <a:pPr lvl="1"/>
            <a:r>
              <a:rPr lang="en-US" b="1" dirty="0"/>
              <a:t>Benefits: </a:t>
            </a:r>
            <a:r>
              <a:rPr lang="en-US" dirty="0"/>
              <a:t>Describe how your device will provide benefit to it’s intended users.</a:t>
            </a:r>
          </a:p>
          <a:p>
            <a:pPr lvl="1"/>
            <a:r>
              <a:rPr lang="en-US" b="1" dirty="0"/>
              <a:t>Decision Matrix: </a:t>
            </a:r>
            <a:r>
              <a:rPr lang="en-US" dirty="0"/>
              <a:t>Include for 3 or more project finalists with discussion summary.</a:t>
            </a:r>
          </a:p>
          <a:p>
            <a:pPr lvl="1"/>
            <a:r>
              <a:rPr lang="en-US" b="1" dirty="0"/>
              <a:t>Team Members and designated leader.</a:t>
            </a:r>
          </a:p>
          <a:p>
            <a:pPr lvl="1"/>
            <a:r>
              <a:rPr lang="en-US" dirty="0"/>
              <a:t>Submit one [.pdf] document per team to Canvas</a:t>
            </a:r>
          </a:p>
        </p:txBody>
      </p:sp>
      <p:sp>
        <p:nvSpPr>
          <p:cNvPr id="2" name="Rectangle: Rounded Corners 1">
            <a:extLst>
              <a:ext uri="{FF2B5EF4-FFF2-40B4-BE49-F238E27FC236}">
                <a16:creationId xmlns:a16="http://schemas.microsoft.com/office/drawing/2014/main" id="{EBA523F8-8CBA-41FB-8F18-60438FDA4F04}"/>
              </a:ext>
            </a:extLst>
          </p:cNvPr>
          <p:cNvSpPr/>
          <p:nvPr/>
        </p:nvSpPr>
        <p:spPr>
          <a:xfrm>
            <a:off x="9677400" y="1828800"/>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Due  Sept 8</a:t>
            </a:r>
          </a:p>
        </p:txBody>
      </p:sp>
    </p:spTree>
    <p:extLst>
      <p:ext uri="{BB962C8B-B14F-4D97-AF65-F5344CB8AC3E}">
        <p14:creationId xmlns:p14="http://schemas.microsoft.com/office/powerpoint/2010/main" val="3784709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lstStyle/>
          <a:p>
            <a:r>
              <a:rPr lang="en-US" dirty="0"/>
              <a:t>Dr. Edmond Wilson: Office 119 Science Building, </a:t>
            </a:r>
            <a:r>
              <a:rPr lang="en-US" dirty="0">
                <a:hlinkClick r:id="rId2"/>
              </a:rPr>
              <a:t>Wilson@harding.edu</a:t>
            </a:r>
            <a:r>
              <a:rPr lang="en-US" dirty="0"/>
              <a:t>, 501 278 7268 cell</a:t>
            </a:r>
          </a:p>
          <a:p>
            <a:r>
              <a:rPr lang="en-US" dirty="0"/>
              <a:t>I want to help you!  Text me!</a:t>
            </a:r>
          </a:p>
          <a:p>
            <a:r>
              <a:rPr lang="en-US" dirty="0"/>
              <a:t>If you are a foreign national, I have a few scholarships for which you are eligible also.</a:t>
            </a:r>
          </a:p>
          <a:p>
            <a:r>
              <a:rPr lang="en-US" dirty="0"/>
              <a:t>If you are a freshman, sophomore, junior, or senior, you can get </a:t>
            </a:r>
            <a:r>
              <a:rPr lang="en-US"/>
              <a:t>NASA funding!</a:t>
            </a:r>
          </a:p>
          <a:p>
            <a:endParaRPr lang="en-US"/>
          </a:p>
        </p:txBody>
      </p:sp>
    </p:spTree>
    <p:extLst>
      <p:ext uri="{BB962C8B-B14F-4D97-AF65-F5344CB8AC3E}">
        <p14:creationId xmlns:p14="http://schemas.microsoft.com/office/powerpoint/2010/main" val="1654043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87067E-5A27-4506-A2DD-06FBA74B5A55}"/>
              </a:ext>
            </a:extLst>
          </p:cNvPr>
          <p:cNvSpPr>
            <a:spLocks noGrp="1"/>
          </p:cNvSpPr>
          <p:nvPr>
            <p:ph idx="1"/>
          </p:nvPr>
        </p:nvSpPr>
        <p:spPr/>
        <p:txBody>
          <a:bodyPr>
            <a:normAutofit/>
          </a:bodyPr>
          <a:lstStyle/>
          <a:p>
            <a:pPr marL="0" indent="0" algn="ctr">
              <a:buNone/>
            </a:pPr>
            <a:endParaRPr lang="en-US" sz="6600" dirty="0"/>
          </a:p>
          <a:p>
            <a:pPr marL="0" indent="0" algn="ctr">
              <a:buNone/>
            </a:pPr>
            <a:r>
              <a:rPr lang="en-US" sz="9600" dirty="0"/>
              <a:t>Team Time</a:t>
            </a:r>
          </a:p>
        </p:txBody>
      </p:sp>
      <p:sp>
        <p:nvSpPr>
          <p:cNvPr id="4" name="Slide Number Placeholder 3">
            <a:extLst>
              <a:ext uri="{FF2B5EF4-FFF2-40B4-BE49-F238E27FC236}">
                <a16:creationId xmlns:a16="http://schemas.microsoft.com/office/drawing/2014/main" id="{C1F9F8B5-AF25-4D5E-AE5E-5AB11346F22F}"/>
              </a:ext>
            </a:extLst>
          </p:cNvPr>
          <p:cNvSpPr>
            <a:spLocks noGrp="1"/>
          </p:cNvSpPr>
          <p:nvPr>
            <p:ph type="sldNum" sz="quarter" idx="11"/>
          </p:nvPr>
        </p:nvSpPr>
        <p:spPr/>
        <p:txBody>
          <a:bodyPr/>
          <a:lstStyle/>
          <a:p>
            <a:fld id="{BC4A4149-F86D-4576-8F6B-20C233E332E7}" type="slidenum">
              <a:rPr lang="en-US" smtClean="0"/>
              <a:pPr/>
              <a:t>21</a:t>
            </a:fld>
            <a:endParaRPr lang="en-US" dirty="0"/>
          </a:p>
        </p:txBody>
      </p:sp>
    </p:spTree>
    <p:extLst>
      <p:ext uri="{BB962C8B-B14F-4D97-AF65-F5344CB8AC3E}">
        <p14:creationId xmlns:p14="http://schemas.microsoft.com/office/powerpoint/2010/main" val="197274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Opportunity Identification</a:t>
            </a:r>
          </a:p>
        </p:txBody>
      </p:sp>
    </p:spTree>
    <p:extLst>
      <p:ext uri="{BB962C8B-B14F-4D97-AF65-F5344CB8AC3E}">
        <p14:creationId xmlns:p14="http://schemas.microsoft.com/office/powerpoint/2010/main" val="5603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00200" y="0"/>
            <a:ext cx="9067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1"/>
          </p:nvPr>
        </p:nvSpPr>
        <p:spPr/>
        <p:txBody>
          <a:bodyPr/>
          <a:lstStyle/>
          <a:p>
            <a:fld id="{BC4A4149-F86D-4576-8F6B-20C233E332E7}" type="slidenum">
              <a:rPr lang="en-US" smtClean="0"/>
              <a:pPr/>
              <a:t>4</a:t>
            </a:fld>
            <a:endParaRPr lang="en-US" dirty="0"/>
          </a:p>
        </p:txBody>
      </p:sp>
      <p:sp>
        <p:nvSpPr>
          <p:cNvPr id="3091" name="Rectangle 19"/>
          <p:cNvSpPr>
            <a:spLocks noChangeArrowheads="1"/>
          </p:cNvSpPr>
          <p:nvPr/>
        </p:nvSpPr>
        <p:spPr bwMode="auto">
          <a:xfrm>
            <a:off x="4838700" y="571500"/>
            <a:ext cx="5105400" cy="4914900"/>
          </a:xfrm>
          <a:prstGeom prst="rect">
            <a:avLst/>
          </a:prstGeom>
          <a:solidFill>
            <a:srgbClr val="8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090" name="Arc 18"/>
          <p:cNvSpPr>
            <a:spLocks/>
          </p:cNvSpPr>
          <p:nvPr/>
        </p:nvSpPr>
        <p:spPr bwMode="auto">
          <a:xfrm>
            <a:off x="4838700" y="1714500"/>
            <a:ext cx="3771900" cy="3771900"/>
          </a:xfrm>
          <a:custGeom>
            <a:avLst/>
            <a:gdLst>
              <a:gd name="G0" fmla="+- 0 0 0"/>
              <a:gd name="G1" fmla="+- 21600 0 0"/>
              <a:gd name="G2" fmla="+- 21600 0 0"/>
              <a:gd name="T0" fmla="*/ 0 w 21600"/>
              <a:gd name="T1" fmla="*/ 0 h 21864"/>
              <a:gd name="T2" fmla="*/ 21598 w 21600"/>
              <a:gd name="T3" fmla="*/ 21864 h 21864"/>
              <a:gd name="T4" fmla="*/ 0 w 21600"/>
              <a:gd name="T5" fmla="*/ 21600 h 21864"/>
            </a:gdLst>
            <a:ahLst/>
            <a:cxnLst>
              <a:cxn ang="0">
                <a:pos x="T0" y="T1"/>
              </a:cxn>
              <a:cxn ang="0">
                <a:pos x="T2" y="T3"/>
              </a:cxn>
              <a:cxn ang="0">
                <a:pos x="T4" y="T5"/>
              </a:cxn>
            </a:cxnLst>
            <a:rect l="0" t="0" r="r" b="b"/>
            <a:pathLst>
              <a:path w="21600" h="21864" fill="none" extrusionOk="0">
                <a:moveTo>
                  <a:pt x="-1" y="0"/>
                </a:moveTo>
                <a:cubicBezTo>
                  <a:pt x="11929" y="0"/>
                  <a:pt x="21600" y="9670"/>
                  <a:pt x="21600" y="21600"/>
                </a:cubicBezTo>
                <a:cubicBezTo>
                  <a:pt x="21600" y="21688"/>
                  <a:pt x="21599" y="21776"/>
                  <a:pt x="21598" y="21864"/>
                </a:cubicBezTo>
              </a:path>
              <a:path w="21600" h="21864" stroke="0" extrusionOk="0">
                <a:moveTo>
                  <a:pt x="-1" y="0"/>
                </a:moveTo>
                <a:cubicBezTo>
                  <a:pt x="11929" y="0"/>
                  <a:pt x="21600" y="9670"/>
                  <a:pt x="21600" y="21600"/>
                </a:cubicBezTo>
                <a:cubicBezTo>
                  <a:pt x="21600" y="21688"/>
                  <a:pt x="21599" y="21776"/>
                  <a:pt x="21598" y="21864"/>
                </a:cubicBezTo>
                <a:lnTo>
                  <a:pt x="0" y="21600"/>
                </a:lnTo>
                <a:close/>
              </a:path>
            </a:pathLst>
          </a:cu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89" name="Arc 17"/>
          <p:cNvSpPr>
            <a:spLocks/>
          </p:cNvSpPr>
          <p:nvPr/>
        </p:nvSpPr>
        <p:spPr bwMode="auto">
          <a:xfrm>
            <a:off x="4838700" y="2971800"/>
            <a:ext cx="2286000" cy="2514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66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88" name="Text Box 16"/>
          <p:cNvSpPr txBox="1">
            <a:spLocks noChangeArrowheads="1"/>
          </p:cNvSpPr>
          <p:nvPr/>
        </p:nvSpPr>
        <p:spPr bwMode="auto">
          <a:xfrm>
            <a:off x="4953000" y="685800"/>
            <a:ext cx="1371600" cy="571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a:solidFill>
                  <a:schemeClr val="bg1"/>
                </a:solidFill>
                <a:latin typeface="Arial" pitchFamily="34" charset="0"/>
                <a:ea typeface="Times New Roman" pitchFamily="18" charset="0"/>
                <a:cs typeface="Arial" pitchFamily="34" charset="0"/>
              </a:rPr>
              <a:t>Exploration into new markets</a:t>
            </a:r>
            <a:endParaRPr lang="en-US">
              <a:solidFill>
                <a:schemeClr val="bg1"/>
              </a:solidFill>
              <a:latin typeface="Arial" pitchFamily="34" charset="0"/>
              <a:cs typeface="Arial" pitchFamily="34" charset="0"/>
            </a:endParaRPr>
          </a:p>
        </p:txBody>
      </p:sp>
      <p:sp>
        <p:nvSpPr>
          <p:cNvPr id="3087" name="Text Box 15"/>
          <p:cNvSpPr txBox="1">
            <a:spLocks noChangeArrowheads="1"/>
          </p:cNvSpPr>
          <p:nvPr/>
        </p:nvSpPr>
        <p:spPr bwMode="auto">
          <a:xfrm>
            <a:off x="8382000" y="685800"/>
            <a:ext cx="1371600" cy="8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a:solidFill>
                  <a:schemeClr val="bg1"/>
                </a:solidFill>
                <a:latin typeface="Arial" pitchFamily="34" charset="0"/>
                <a:ea typeface="Times New Roman" pitchFamily="18" charset="0"/>
                <a:cs typeface="Arial" pitchFamily="34" charset="0"/>
              </a:rPr>
              <a:t>New-category </a:t>
            </a:r>
            <a:endParaRPr lang="en-US" sz="600">
              <a:solidFill>
                <a:schemeClr val="bg1"/>
              </a:solidFill>
              <a:latin typeface="Arial" pitchFamily="34" charset="0"/>
              <a:cs typeface="Arial" pitchFamily="34" charset="0"/>
            </a:endParaRPr>
          </a:p>
          <a:p>
            <a:pPr eaLnBrk="0" fontAlgn="base" hangingPunct="0">
              <a:spcBef>
                <a:spcPct val="0"/>
              </a:spcBef>
              <a:spcAft>
                <a:spcPct val="0"/>
              </a:spcAft>
            </a:pPr>
            <a:r>
              <a:rPr lang="en-US" sz="1400">
                <a:solidFill>
                  <a:schemeClr val="bg1"/>
                </a:solidFill>
                <a:latin typeface="Arial" pitchFamily="34" charset="0"/>
                <a:ea typeface="Times New Roman" pitchFamily="18" charset="0"/>
                <a:cs typeface="Arial" pitchFamily="34" charset="0"/>
              </a:rPr>
              <a:t>Products and service</a:t>
            </a:r>
            <a:endParaRPr lang="en-US">
              <a:solidFill>
                <a:schemeClr val="bg1"/>
              </a:solidFill>
              <a:latin typeface="Arial" pitchFamily="34" charset="0"/>
              <a:cs typeface="Arial" pitchFamily="34" charset="0"/>
            </a:endParaRPr>
          </a:p>
        </p:txBody>
      </p:sp>
      <p:sp>
        <p:nvSpPr>
          <p:cNvPr id="3086" name="Text Box 14"/>
          <p:cNvSpPr txBox="1">
            <a:spLocks noChangeArrowheads="1"/>
          </p:cNvSpPr>
          <p:nvPr/>
        </p:nvSpPr>
        <p:spPr bwMode="auto">
          <a:xfrm>
            <a:off x="4953000" y="1943100"/>
            <a:ext cx="1371600" cy="571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a:solidFill>
                  <a:schemeClr val="bg1"/>
                </a:solidFill>
                <a:latin typeface="Arial" pitchFamily="34" charset="0"/>
                <a:ea typeface="Times New Roman" pitchFamily="18" charset="0"/>
                <a:cs typeface="Arial" pitchFamily="34" charset="0"/>
              </a:rPr>
              <a:t>Adjacent growth</a:t>
            </a:r>
            <a:endParaRPr lang="en-US">
              <a:solidFill>
                <a:schemeClr val="bg1"/>
              </a:solidFill>
              <a:latin typeface="Arial" pitchFamily="34" charset="0"/>
              <a:cs typeface="Arial" pitchFamily="34" charset="0"/>
            </a:endParaRPr>
          </a:p>
        </p:txBody>
      </p:sp>
      <p:sp>
        <p:nvSpPr>
          <p:cNvPr id="3085" name="Text Box 13"/>
          <p:cNvSpPr txBox="1">
            <a:spLocks noChangeArrowheads="1"/>
          </p:cNvSpPr>
          <p:nvPr/>
        </p:nvSpPr>
        <p:spPr bwMode="auto">
          <a:xfrm>
            <a:off x="4953000" y="4457700"/>
            <a:ext cx="18288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a:solidFill>
                  <a:schemeClr val="bg1"/>
                </a:solidFill>
                <a:latin typeface="Arial" pitchFamily="34" charset="0"/>
                <a:ea typeface="Times New Roman" pitchFamily="18" charset="0"/>
                <a:cs typeface="Arial" pitchFamily="34" charset="0"/>
              </a:rPr>
              <a:t>Improvements, extensions, variants, and cost reductions</a:t>
            </a:r>
            <a:endParaRPr lang="en-US">
              <a:solidFill>
                <a:schemeClr val="bg1"/>
              </a:solidFill>
              <a:latin typeface="Arial" pitchFamily="34" charset="0"/>
              <a:cs typeface="Arial" pitchFamily="34" charset="0"/>
            </a:endParaRPr>
          </a:p>
        </p:txBody>
      </p:sp>
      <p:sp>
        <p:nvSpPr>
          <p:cNvPr id="3084" name="Text Box 12"/>
          <p:cNvSpPr txBox="1">
            <a:spLocks noChangeArrowheads="1"/>
          </p:cNvSpPr>
          <p:nvPr/>
        </p:nvSpPr>
        <p:spPr bwMode="auto">
          <a:xfrm>
            <a:off x="7124700" y="4343400"/>
            <a:ext cx="1371600" cy="1028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a:solidFill>
                  <a:schemeClr val="bg1"/>
                </a:solidFill>
                <a:latin typeface="Arial" pitchFamily="34" charset="0"/>
                <a:ea typeface="Times New Roman" pitchFamily="18" charset="0"/>
                <a:cs typeface="Arial" pitchFamily="34" charset="0"/>
              </a:rPr>
              <a:t>Next generation products and services for core markets</a:t>
            </a:r>
            <a:endParaRPr lang="en-US">
              <a:solidFill>
                <a:schemeClr val="bg1"/>
              </a:solidFill>
              <a:latin typeface="Arial" pitchFamily="34" charset="0"/>
              <a:cs typeface="Arial" pitchFamily="34" charset="0"/>
            </a:endParaRPr>
          </a:p>
        </p:txBody>
      </p:sp>
      <p:sp>
        <p:nvSpPr>
          <p:cNvPr id="3083" name="Text Box 11"/>
          <p:cNvSpPr txBox="1">
            <a:spLocks noChangeArrowheads="1"/>
          </p:cNvSpPr>
          <p:nvPr/>
        </p:nvSpPr>
        <p:spPr bwMode="auto">
          <a:xfrm>
            <a:off x="8610600" y="4343400"/>
            <a:ext cx="1371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a:solidFill>
                  <a:schemeClr val="bg1"/>
                </a:solidFill>
                <a:latin typeface="Arial" pitchFamily="34" charset="0"/>
                <a:ea typeface="Times New Roman" pitchFamily="18" charset="0"/>
                <a:cs typeface="Arial" pitchFamily="34" charset="0"/>
              </a:rPr>
              <a:t>Exploration with new solutions, approaches</a:t>
            </a:r>
            <a:endParaRPr lang="en-US">
              <a:solidFill>
                <a:schemeClr val="bg1"/>
              </a:solidFill>
              <a:latin typeface="Arial" pitchFamily="34" charset="0"/>
              <a:cs typeface="Arial" pitchFamily="34" charset="0"/>
            </a:endParaRPr>
          </a:p>
        </p:txBody>
      </p:sp>
      <p:sp>
        <p:nvSpPr>
          <p:cNvPr id="3082" name="Text Box 10"/>
          <p:cNvSpPr txBox="1">
            <a:spLocks noChangeArrowheads="1"/>
          </p:cNvSpPr>
          <p:nvPr/>
        </p:nvSpPr>
        <p:spPr bwMode="auto">
          <a:xfrm>
            <a:off x="3581400" y="762000"/>
            <a:ext cx="1371600" cy="571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dirty="0">
                <a:solidFill>
                  <a:srgbClr val="000000"/>
                </a:solidFill>
                <a:latin typeface="Arial" pitchFamily="34" charset="0"/>
                <a:ea typeface="Times New Roman" pitchFamily="18" charset="0"/>
                <a:cs typeface="Arial" pitchFamily="34" charset="0"/>
              </a:rPr>
              <a:t>New need/market</a:t>
            </a:r>
            <a:endParaRPr lang="en-US" dirty="0">
              <a:latin typeface="Arial" pitchFamily="34" charset="0"/>
              <a:cs typeface="Arial" pitchFamily="34" charset="0"/>
            </a:endParaRPr>
          </a:p>
        </p:txBody>
      </p:sp>
      <p:sp>
        <p:nvSpPr>
          <p:cNvPr id="3081" name="Text Box 9"/>
          <p:cNvSpPr txBox="1">
            <a:spLocks noChangeArrowheads="1"/>
          </p:cNvSpPr>
          <p:nvPr/>
        </p:nvSpPr>
        <p:spPr bwMode="auto">
          <a:xfrm>
            <a:off x="3581400" y="1828800"/>
            <a:ext cx="1371600" cy="1028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dirty="0">
                <a:solidFill>
                  <a:srgbClr val="000000"/>
                </a:solidFill>
                <a:latin typeface="Arial" pitchFamily="34" charset="0"/>
                <a:ea typeface="Times New Roman" pitchFamily="18" charset="0"/>
                <a:cs typeface="Arial" pitchFamily="34" charset="0"/>
              </a:rPr>
              <a:t>Existing need/market that we do not address</a:t>
            </a:r>
            <a:endParaRPr lang="en-US" dirty="0">
              <a:latin typeface="Arial" pitchFamily="34" charset="0"/>
              <a:cs typeface="Arial" pitchFamily="34" charset="0"/>
            </a:endParaRPr>
          </a:p>
        </p:txBody>
      </p:sp>
      <p:sp>
        <p:nvSpPr>
          <p:cNvPr id="3080" name="Text Box 8"/>
          <p:cNvSpPr txBox="1">
            <a:spLocks noChangeArrowheads="1"/>
          </p:cNvSpPr>
          <p:nvPr/>
        </p:nvSpPr>
        <p:spPr bwMode="auto">
          <a:xfrm>
            <a:off x="3505200" y="3657600"/>
            <a:ext cx="1371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dirty="0">
                <a:solidFill>
                  <a:srgbClr val="000000"/>
                </a:solidFill>
                <a:latin typeface="Arial" pitchFamily="34" charset="0"/>
                <a:ea typeface="Times New Roman" pitchFamily="18" charset="0"/>
                <a:cs typeface="Arial" pitchFamily="34" charset="0"/>
              </a:rPr>
              <a:t>Existing need/market that we currently serve</a:t>
            </a:r>
            <a:endParaRPr lang="en-US" dirty="0">
              <a:latin typeface="Arial" pitchFamily="34" charset="0"/>
              <a:cs typeface="Arial" pitchFamily="34" charset="0"/>
            </a:endParaRPr>
          </a:p>
        </p:txBody>
      </p:sp>
      <p:sp>
        <p:nvSpPr>
          <p:cNvPr id="3079" name="Text Box 7"/>
          <p:cNvSpPr txBox="1">
            <a:spLocks noChangeArrowheads="1"/>
          </p:cNvSpPr>
          <p:nvPr/>
        </p:nvSpPr>
        <p:spPr bwMode="auto">
          <a:xfrm>
            <a:off x="4838700" y="5486400"/>
            <a:ext cx="1638300" cy="8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dirty="0">
                <a:solidFill>
                  <a:srgbClr val="000000"/>
                </a:solidFill>
                <a:latin typeface="Arial" pitchFamily="34" charset="0"/>
                <a:ea typeface="Times New Roman" pitchFamily="18" charset="0"/>
                <a:cs typeface="Arial" pitchFamily="34" charset="0"/>
              </a:rPr>
              <a:t>Existing solution that we currently use</a:t>
            </a:r>
            <a:endParaRPr lang="en-US" dirty="0">
              <a:latin typeface="Arial" pitchFamily="34" charset="0"/>
              <a:cs typeface="Arial" pitchFamily="34" charset="0"/>
            </a:endParaRPr>
          </a:p>
        </p:txBody>
      </p:sp>
      <p:sp>
        <p:nvSpPr>
          <p:cNvPr id="3078" name="Text Box 6"/>
          <p:cNvSpPr txBox="1">
            <a:spLocks noChangeArrowheads="1"/>
          </p:cNvSpPr>
          <p:nvPr/>
        </p:nvSpPr>
        <p:spPr bwMode="auto">
          <a:xfrm>
            <a:off x="7239000" y="5486400"/>
            <a:ext cx="1371600" cy="8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dirty="0">
                <a:solidFill>
                  <a:srgbClr val="000000"/>
                </a:solidFill>
                <a:latin typeface="Arial" pitchFamily="34" charset="0"/>
                <a:ea typeface="Times New Roman" pitchFamily="18" charset="0"/>
                <a:cs typeface="Arial" pitchFamily="34" charset="0"/>
              </a:rPr>
              <a:t>Existing solution that we do not use</a:t>
            </a:r>
            <a:endParaRPr lang="en-US" dirty="0">
              <a:latin typeface="Arial" pitchFamily="34" charset="0"/>
              <a:cs typeface="Arial" pitchFamily="34" charset="0"/>
            </a:endParaRPr>
          </a:p>
        </p:txBody>
      </p:sp>
      <p:sp>
        <p:nvSpPr>
          <p:cNvPr id="3077" name="Text Box 5"/>
          <p:cNvSpPr txBox="1">
            <a:spLocks noChangeArrowheads="1"/>
          </p:cNvSpPr>
          <p:nvPr/>
        </p:nvSpPr>
        <p:spPr bwMode="auto">
          <a:xfrm>
            <a:off x="8915400" y="5486400"/>
            <a:ext cx="1028700" cy="571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1400" dirty="0">
                <a:solidFill>
                  <a:srgbClr val="000000"/>
                </a:solidFill>
                <a:latin typeface="Arial" pitchFamily="34" charset="0"/>
                <a:ea typeface="Times New Roman" pitchFamily="18" charset="0"/>
                <a:cs typeface="Arial" pitchFamily="34" charset="0"/>
              </a:rPr>
              <a:t>New solution</a:t>
            </a:r>
            <a:endParaRPr lang="en-US" dirty="0">
              <a:latin typeface="Arial" pitchFamily="34" charset="0"/>
              <a:cs typeface="Arial" pitchFamily="34" charset="0"/>
            </a:endParaRPr>
          </a:p>
        </p:txBody>
      </p:sp>
      <p:sp>
        <p:nvSpPr>
          <p:cNvPr id="3076" name="WordArt 4"/>
          <p:cNvSpPr>
            <a:spLocks noChangeArrowheads="1" noChangeShapeType="1" noTextEdit="1"/>
          </p:cNvSpPr>
          <p:nvPr/>
        </p:nvSpPr>
        <p:spPr bwMode="auto">
          <a:xfrm rot="1802145">
            <a:off x="6896101" y="1828801"/>
            <a:ext cx="2278063" cy="657225"/>
          </a:xfrm>
          <a:prstGeom prst="rect">
            <a:avLst/>
          </a:prstGeom>
        </p:spPr>
        <p:txBody>
          <a:bodyPr wrap="none" fromWordArt="1">
            <a:prstTxWarp prst="textSlantDown">
              <a:avLst>
                <a:gd name="adj" fmla="val 44444"/>
              </a:avLst>
            </a:prstTxWarp>
          </a:bodyPr>
          <a:lstStyle/>
          <a:p>
            <a:pPr algn="ctr" rtl="0"/>
            <a:r>
              <a:rPr lang="en-US" sz="1600" b="1" kern="10" dirty="0">
                <a:ln w="9525">
                  <a:solidFill>
                    <a:srgbClr val="000000"/>
                  </a:solidFill>
                  <a:round/>
                  <a:headEnd/>
                  <a:tailEnd/>
                </a:ln>
                <a:solidFill>
                  <a:schemeClr val="bg1"/>
                </a:solidFill>
                <a:latin typeface="Times New Roman"/>
                <a:cs typeface="Times New Roman"/>
              </a:rPr>
              <a:t>Horizon 3 Opportunities</a:t>
            </a:r>
          </a:p>
        </p:txBody>
      </p:sp>
      <p:sp>
        <p:nvSpPr>
          <p:cNvPr id="3075" name="WordArt 3"/>
          <p:cNvSpPr>
            <a:spLocks noChangeArrowheads="1" noChangeShapeType="1" noTextEdit="1"/>
          </p:cNvSpPr>
          <p:nvPr/>
        </p:nvSpPr>
        <p:spPr bwMode="auto">
          <a:xfrm rot="1802145">
            <a:off x="5867401" y="2857501"/>
            <a:ext cx="2278063" cy="657225"/>
          </a:xfrm>
          <a:prstGeom prst="rect">
            <a:avLst/>
          </a:prstGeom>
        </p:spPr>
        <p:txBody>
          <a:bodyPr wrap="none" fromWordArt="1">
            <a:prstTxWarp prst="textSlantDown">
              <a:avLst>
                <a:gd name="adj" fmla="val 44444"/>
              </a:avLst>
            </a:prstTxWarp>
          </a:bodyPr>
          <a:lstStyle/>
          <a:p>
            <a:pPr algn="ctr" rtl="0"/>
            <a:r>
              <a:rPr lang="en-US" sz="1400" b="1" kern="10" dirty="0">
                <a:ln w="9525">
                  <a:solidFill>
                    <a:srgbClr val="000000"/>
                  </a:solidFill>
                  <a:round/>
                  <a:headEnd/>
                  <a:tailEnd/>
                </a:ln>
                <a:solidFill>
                  <a:schemeClr val="bg1"/>
                </a:solidFill>
                <a:latin typeface="Times New Roman"/>
                <a:cs typeface="Times New Roman"/>
              </a:rPr>
              <a:t>Horizon 2 Opportunities</a:t>
            </a:r>
          </a:p>
        </p:txBody>
      </p:sp>
      <p:sp>
        <p:nvSpPr>
          <p:cNvPr id="3074" name="WordArt 2"/>
          <p:cNvSpPr>
            <a:spLocks noChangeArrowheads="1" noChangeShapeType="1" noTextEdit="1"/>
          </p:cNvSpPr>
          <p:nvPr/>
        </p:nvSpPr>
        <p:spPr bwMode="auto">
          <a:xfrm rot="1802145">
            <a:off x="4888328" y="3650204"/>
            <a:ext cx="2278063" cy="657225"/>
          </a:xfrm>
          <a:prstGeom prst="rect">
            <a:avLst/>
          </a:prstGeom>
        </p:spPr>
        <p:txBody>
          <a:bodyPr wrap="none" fromWordArt="1">
            <a:prstTxWarp prst="textSlantDown">
              <a:avLst>
                <a:gd name="adj" fmla="val 44444"/>
              </a:avLst>
            </a:prstTxWarp>
          </a:bodyPr>
          <a:lstStyle/>
          <a:p>
            <a:pPr algn="ctr" rtl="0"/>
            <a:r>
              <a:rPr lang="en-US" sz="1600" b="1" kern="10" dirty="0">
                <a:ln w="9525">
                  <a:solidFill>
                    <a:srgbClr val="000000"/>
                  </a:solidFill>
                  <a:round/>
                  <a:headEnd/>
                  <a:tailEnd/>
                </a:ln>
                <a:solidFill>
                  <a:schemeClr val="bg1"/>
                </a:solidFill>
                <a:latin typeface="Times New Roman"/>
                <a:cs typeface="Times New Roman"/>
              </a:rPr>
              <a:t>Horizon 1 Opportunities</a:t>
            </a:r>
          </a:p>
        </p:txBody>
      </p:sp>
      <p:sp>
        <p:nvSpPr>
          <p:cNvPr id="3092" name="WordArt 20"/>
          <p:cNvSpPr>
            <a:spLocks noChangeArrowheads="1" noChangeShapeType="1" noTextEdit="1"/>
          </p:cNvSpPr>
          <p:nvPr/>
        </p:nvSpPr>
        <p:spPr bwMode="auto">
          <a:xfrm rot="16200000">
            <a:off x="1000126" y="3038476"/>
            <a:ext cx="4124325" cy="333375"/>
          </a:xfrm>
          <a:prstGeom prst="rect">
            <a:avLst/>
          </a:prstGeom>
        </p:spPr>
        <p:txBody>
          <a:bodyPr wrap="none" fromWordArt="1">
            <a:prstTxWarp prst="textPlain">
              <a:avLst>
                <a:gd name="adj" fmla="val 50000"/>
              </a:avLst>
            </a:prstTxWarp>
          </a:bodyPr>
          <a:lstStyle/>
          <a:p>
            <a:pPr algn="ctr" rtl="0"/>
            <a:r>
              <a:rPr lang="en-US" sz="1200" kern="10">
                <a:ln w="9525">
                  <a:solidFill>
                    <a:srgbClr val="000000"/>
                  </a:solidFill>
                  <a:round/>
                  <a:headEnd/>
                  <a:tailEnd/>
                </a:ln>
                <a:solidFill>
                  <a:srgbClr val="000000"/>
                </a:solidFill>
                <a:latin typeface="Times New Roman"/>
                <a:cs typeface="Times New Roman"/>
              </a:rPr>
              <a:t>Knowledge of Need (e.g., user/market)</a:t>
            </a:r>
          </a:p>
        </p:txBody>
      </p:sp>
      <p:sp>
        <p:nvSpPr>
          <p:cNvPr id="3073" name="WordArt 1"/>
          <p:cNvSpPr>
            <a:spLocks noChangeArrowheads="1" noChangeShapeType="1" noTextEdit="1"/>
          </p:cNvSpPr>
          <p:nvPr/>
        </p:nvSpPr>
        <p:spPr bwMode="auto">
          <a:xfrm>
            <a:off x="4187032" y="6284047"/>
            <a:ext cx="6176168" cy="333375"/>
          </a:xfrm>
          <a:prstGeom prst="rect">
            <a:avLst/>
          </a:prstGeom>
        </p:spPr>
        <p:txBody>
          <a:bodyPr wrap="none" fromWordArt="1">
            <a:prstTxWarp prst="textPlain">
              <a:avLst>
                <a:gd name="adj" fmla="val 50000"/>
              </a:avLst>
            </a:prstTxWarp>
          </a:bodyPr>
          <a:lstStyle/>
          <a:p>
            <a:pPr algn="ctr" rtl="0"/>
            <a:r>
              <a:rPr lang="en-US" sz="1200" kern="10" dirty="0">
                <a:ln w="9525">
                  <a:solidFill>
                    <a:srgbClr val="000000"/>
                  </a:solidFill>
                  <a:round/>
                  <a:headEnd/>
                  <a:tailEnd/>
                </a:ln>
                <a:solidFill>
                  <a:srgbClr val="000000"/>
                </a:solidFill>
                <a:latin typeface="Times New Roman"/>
                <a:cs typeface="Times New Roman"/>
              </a:rPr>
              <a:t>Knowledge of Solution (e.g., method/process/technology)</a:t>
            </a:r>
          </a:p>
        </p:txBody>
      </p:sp>
      <p:sp>
        <p:nvSpPr>
          <p:cNvPr id="3093" name="Rectangle 2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06" name="Rectangle 34"/>
          <p:cNvSpPr>
            <a:spLocks noChangeArrowheads="1"/>
          </p:cNvSpPr>
          <p:nvPr/>
        </p:nvSpPr>
        <p:spPr bwMode="auto">
          <a:xfrm>
            <a:off x="1524001"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Tree>
    <p:extLst>
      <p:ext uri="{BB962C8B-B14F-4D97-AF65-F5344CB8AC3E}">
        <p14:creationId xmlns:p14="http://schemas.microsoft.com/office/powerpoint/2010/main" val="148959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S-Curves</a:t>
            </a:r>
          </a:p>
        </p:txBody>
      </p:sp>
      <p:sp>
        <p:nvSpPr>
          <p:cNvPr id="3" name="Slide Number Placeholder 2"/>
          <p:cNvSpPr>
            <a:spLocks noGrp="1"/>
          </p:cNvSpPr>
          <p:nvPr>
            <p:ph type="sldNum" sz="quarter" idx="12"/>
          </p:nvPr>
        </p:nvSpPr>
        <p:spPr/>
        <p:txBody>
          <a:bodyPr/>
          <a:lstStyle/>
          <a:p>
            <a:fld id="{BC4A4149-F86D-4576-8F6B-20C233E332E7}" type="slidenum">
              <a:rPr lang="en-US" smtClean="0"/>
              <a:pPr/>
              <a:t>5</a:t>
            </a:fld>
            <a:endParaRPr lang="en-US"/>
          </a:p>
        </p:txBody>
      </p:sp>
      <p:pic>
        <p:nvPicPr>
          <p:cNvPr id="4" name="Picture 2" descr="C:\Documents and Settings\rausch\Desktop\Prod Design and Dev Graphics\uLr01427_ch03\gifs_ch03\uLr01427_cut0301_gif.gif"/>
          <p:cNvPicPr>
            <a:picLocks noChangeAspect="1" noChangeArrowheads="1"/>
          </p:cNvPicPr>
          <p:nvPr/>
        </p:nvPicPr>
        <p:blipFill>
          <a:blip r:embed="rId3" cstate="print"/>
          <a:srcRect b="7931"/>
          <a:stretch>
            <a:fillRect/>
          </a:stretch>
        </p:blipFill>
        <p:spPr bwMode="auto">
          <a:xfrm>
            <a:off x="2209800" y="2057401"/>
            <a:ext cx="8096250" cy="3538537"/>
          </a:xfrm>
          <a:prstGeom prst="rect">
            <a:avLst/>
          </a:prstGeom>
          <a:noFill/>
          <a:ln w="9525">
            <a:noFill/>
            <a:miter lim="800000"/>
            <a:headEnd/>
            <a:tailEnd/>
          </a:ln>
        </p:spPr>
      </p:pic>
      <p:sp>
        <p:nvSpPr>
          <p:cNvPr id="5" name="Line Callout 3 (No Border) 4"/>
          <p:cNvSpPr/>
          <p:nvPr/>
        </p:nvSpPr>
        <p:spPr>
          <a:xfrm>
            <a:off x="4038600" y="3505200"/>
            <a:ext cx="1600200" cy="304800"/>
          </a:xfrm>
          <a:prstGeom prst="callout3">
            <a:avLst>
              <a:gd name="adj1" fmla="val 150383"/>
              <a:gd name="adj2" fmla="val 33649"/>
              <a:gd name="adj3" fmla="val 223852"/>
              <a:gd name="adj4" fmla="val 35228"/>
              <a:gd name="adj5" fmla="val 298981"/>
              <a:gd name="adj6" fmla="val 38727"/>
              <a:gd name="adj7" fmla="val 376229"/>
              <a:gd name="adj8" fmla="val 43665"/>
            </a:avLst>
          </a:prstGeom>
          <a:ln w="3175"/>
        </p:spPr>
        <p:style>
          <a:lnRef idx="2">
            <a:schemeClr val="dk1"/>
          </a:lnRef>
          <a:fillRef idx="1">
            <a:schemeClr val="lt1"/>
          </a:fillRef>
          <a:effectRef idx="0">
            <a:schemeClr val="dk1"/>
          </a:effectRef>
          <a:fontRef idx="minor">
            <a:schemeClr val="dk1"/>
          </a:fontRef>
        </p:style>
        <p:txBody>
          <a:bodyPr rtlCol="0" anchor="ctr"/>
          <a:lstStyle/>
          <a:p>
            <a:r>
              <a:rPr lang="en-US" dirty="0"/>
              <a:t>Initial Emergence</a:t>
            </a:r>
          </a:p>
        </p:txBody>
      </p:sp>
      <p:sp>
        <p:nvSpPr>
          <p:cNvPr id="8" name="Line Callout 3 (No Border) 7"/>
          <p:cNvSpPr/>
          <p:nvPr/>
        </p:nvSpPr>
        <p:spPr>
          <a:xfrm>
            <a:off x="6553200" y="3657600"/>
            <a:ext cx="1600200" cy="304800"/>
          </a:xfrm>
          <a:prstGeom prst="callout3">
            <a:avLst>
              <a:gd name="adj1" fmla="val 43240"/>
              <a:gd name="adj2" fmla="val 996"/>
              <a:gd name="adj3" fmla="val 9567"/>
              <a:gd name="adj4" fmla="val -24830"/>
              <a:gd name="adj5" fmla="val -4080"/>
              <a:gd name="adj6" fmla="val -33576"/>
              <a:gd name="adj7" fmla="val -18669"/>
              <a:gd name="adj8" fmla="val -40883"/>
            </a:avLst>
          </a:prstGeom>
          <a:ln w="3175"/>
        </p:spPr>
        <p:style>
          <a:lnRef idx="2">
            <a:schemeClr val="dk1"/>
          </a:lnRef>
          <a:fillRef idx="1">
            <a:schemeClr val="lt1"/>
          </a:fillRef>
          <a:effectRef idx="0">
            <a:schemeClr val="dk1"/>
          </a:effectRef>
          <a:fontRef idx="minor">
            <a:schemeClr val="dk1"/>
          </a:fontRef>
        </p:style>
        <p:txBody>
          <a:bodyPr rtlCol="0" anchor="ctr"/>
          <a:lstStyle/>
          <a:p>
            <a:r>
              <a:rPr lang="en-US" dirty="0"/>
              <a:t>Rapid Growth - Experience</a:t>
            </a:r>
          </a:p>
        </p:txBody>
      </p:sp>
      <p:sp>
        <p:nvSpPr>
          <p:cNvPr id="9" name="Line Callout 3 (No Border) 8"/>
          <p:cNvSpPr/>
          <p:nvPr/>
        </p:nvSpPr>
        <p:spPr>
          <a:xfrm>
            <a:off x="7239000" y="1676400"/>
            <a:ext cx="1600200" cy="304800"/>
          </a:xfrm>
          <a:prstGeom prst="callout3">
            <a:avLst>
              <a:gd name="adj1" fmla="val 43240"/>
              <a:gd name="adj2" fmla="val 996"/>
              <a:gd name="adj3" fmla="val 89158"/>
              <a:gd name="adj4" fmla="val -9670"/>
              <a:gd name="adj5" fmla="val 161226"/>
              <a:gd name="adj6" fmla="val -17249"/>
              <a:gd name="adj7" fmla="val 232351"/>
              <a:gd name="adj8" fmla="val -20475"/>
            </a:avLst>
          </a:prstGeom>
          <a:ln w="3175"/>
        </p:spPr>
        <p:style>
          <a:lnRef idx="2">
            <a:schemeClr val="dk1"/>
          </a:lnRef>
          <a:fillRef idx="1">
            <a:schemeClr val="lt1"/>
          </a:fillRef>
          <a:effectRef idx="0">
            <a:schemeClr val="dk1"/>
          </a:effectRef>
          <a:fontRef idx="minor">
            <a:schemeClr val="dk1"/>
          </a:fontRef>
        </p:style>
        <p:txBody>
          <a:bodyPr rtlCol="0" anchor="ctr"/>
          <a:lstStyle/>
          <a:p>
            <a:r>
              <a:rPr lang="en-US" dirty="0"/>
              <a:t>Technology Limit</a:t>
            </a:r>
          </a:p>
        </p:txBody>
      </p:sp>
    </p:spTree>
    <p:extLst>
      <p:ext uri="{BB962C8B-B14F-4D97-AF65-F5344CB8AC3E}">
        <p14:creationId xmlns:p14="http://schemas.microsoft.com/office/powerpoint/2010/main" val="73673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Technology S-Curves</a:t>
            </a:r>
          </a:p>
        </p:txBody>
      </p:sp>
      <p:sp>
        <p:nvSpPr>
          <p:cNvPr id="9219" name="Freeform 39"/>
          <p:cNvSpPr>
            <a:spLocks/>
          </p:cNvSpPr>
          <p:nvPr/>
        </p:nvSpPr>
        <p:spPr bwMode="auto">
          <a:xfrm>
            <a:off x="2590800" y="4254500"/>
            <a:ext cx="7073900" cy="1612900"/>
          </a:xfrm>
          <a:custGeom>
            <a:avLst/>
            <a:gdLst>
              <a:gd name="T0" fmla="*/ 0 w 4456"/>
              <a:gd name="T1" fmla="*/ 1612900 h 1016"/>
              <a:gd name="T2" fmla="*/ 1752600 w 4456"/>
              <a:gd name="T3" fmla="*/ 1371600 h 1016"/>
              <a:gd name="T4" fmla="*/ 4800600 w 4456"/>
              <a:gd name="T5" fmla="*/ 330200 h 1016"/>
              <a:gd name="T6" fmla="*/ 7073900 w 4456"/>
              <a:gd name="T7" fmla="*/ 0 h 10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56" h="1016">
                <a:moveTo>
                  <a:pt x="0" y="1016"/>
                </a:moveTo>
                <a:cubicBezTo>
                  <a:pt x="184" y="990"/>
                  <a:pt x="599" y="998"/>
                  <a:pt x="1104" y="864"/>
                </a:cubicBezTo>
                <a:cubicBezTo>
                  <a:pt x="1608" y="729"/>
                  <a:pt x="2465" y="352"/>
                  <a:pt x="3024" y="208"/>
                </a:cubicBezTo>
                <a:cubicBezTo>
                  <a:pt x="3582" y="64"/>
                  <a:pt x="4157" y="43"/>
                  <a:pt x="4456" y="0"/>
                </a:cubicBezTo>
              </a:path>
            </a:pathLst>
          </a:custGeom>
          <a:noFill/>
          <a:ln w="38100" cmpd="sng">
            <a:solidFill>
              <a:srgbClr val="0000FF"/>
            </a:solidFill>
            <a:round/>
            <a:headEnd/>
            <a:tailEnd/>
          </a:ln>
          <a:effectLst/>
        </p:spPr>
        <p:txBody>
          <a:bodyPr wrap="none" anchor="ctr"/>
          <a:lstStyle/>
          <a:p>
            <a:endParaRPr lang="en-US"/>
          </a:p>
        </p:txBody>
      </p:sp>
      <p:sp>
        <p:nvSpPr>
          <p:cNvPr id="9220" name="Freeform 40"/>
          <p:cNvSpPr>
            <a:spLocks/>
          </p:cNvSpPr>
          <p:nvPr/>
        </p:nvSpPr>
        <p:spPr bwMode="auto">
          <a:xfrm>
            <a:off x="4368800" y="2127251"/>
            <a:ext cx="5397500" cy="3781425"/>
          </a:xfrm>
          <a:custGeom>
            <a:avLst/>
            <a:gdLst>
              <a:gd name="T0" fmla="*/ 0 w 3400"/>
              <a:gd name="T1" fmla="*/ 3676650 h 2382"/>
              <a:gd name="T2" fmla="*/ 1765300 w 3400"/>
              <a:gd name="T3" fmla="*/ 3257550 h 2382"/>
              <a:gd name="T4" fmla="*/ 3975100 w 3400"/>
              <a:gd name="T5" fmla="*/ 527050 h 2382"/>
              <a:gd name="T6" fmla="*/ 5397500 w 3400"/>
              <a:gd name="T7" fmla="*/ 95250 h 23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00" h="2382">
                <a:moveTo>
                  <a:pt x="0" y="2316"/>
                </a:moveTo>
                <a:cubicBezTo>
                  <a:pt x="185" y="2272"/>
                  <a:pt x="694" y="2382"/>
                  <a:pt x="1112" y="2052"/>
                </a:cubicBezTo>
                <a:cubicBezTo>
                  <a:pt x="1529" y="1721"/>
                  <a:pt x="2122" y="663"/>
                  <a:pt x="2504" y="332"/>
                </a:cubicBezTo>
                <a:cubicBezTo>
                  <a:pt x="2885" y="0"/>
                  <a:pt x="3213" y="116"/>
                  <a:pt x="3400" y="60"/>
                </a:cubicBezTo>
              </a:path>
            </a:pathLst>
          </a:custGeom>
          <a:noFill/>
          <a:ln w="38100" cmpd="sng">
            <a:solidFill>
              <a:srgbClr val="FF0000"/>
            </a:solidFill>
            <a:round/>
            <a:headEnd/>
            <a:tailEnd/>
          </a:ln>
          <a:effectLst/>
        </p:spPr>
        <p:txBody>
          <a:bodyPr wrap="none" anchor="ctr"/>
          <a:lstStyle/>
          <a:p>
            <a:endParaRPr lang="en-US"/>
          </a:p>
        </p:txBody>
      </p:sp>
      <p:sp>
        <p:nvSpPr>
          <p:cNvPr id="9221" name="Line 41"/>
          <p:cNvSpPr>
            <a:spLocks noChangeShapeType="1"/>
          </p:cNvSpPr>
          <p:nvPr/>
        </p:nvSpPr>
        <p:spPr bwMode="auto">
          <a:xfrm>
            <a:off x="2438400" y="5943600"/>
            <a:ext cx="75438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9222" name="Line 42"/>
          <p:cNvSpPr>
            <a:spLocks noChangeShapeType="1"/>
          </p:cNvSpPr>
          <p:nvPr/>
        </p:nvSpPr>
        <p:spPr bwMode="auto">
          <a:xfrm flipV="1">
            <a:off x="2438400" y="1524000"/>
            <a:ext cx="0" cy="4419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9223" name="Oval 43"/>
          <p:cNvSpPr>
            <a:spLocks noChangeArrowheads="1"/>
          </p:cNvSpPr>
          <p:nvPr/>
        </p:nvSpPr>
        <p:spPr bwMode="auto">
          <a:xfrm>
            <a:off x="6019800" y="4876800"/>
            <a:ext cx="228600" cy="2286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9224" name="Oval 44"/>
          <p:cNvSpPr>
            <a:spLocks noChangeArrowheads="1"/>
          </p:cNvSpPr>
          <p:nvPr/>
        </p:nvSpPr>
        <p:spPr bwMode="auto">
          <a:xfrm>
            <a:off x="6019800" y="5257800"/>
            <a:ext cx="228600" cy="2286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9225" name="Text Box 45"/>
          <p:cNvSpPr txBox="1">
            <a:spLocks noChangeArrowheads="1"/>
          </p:cNvSpPr>
          <p:nvPr/>
        </p:nvSpPr>
        <p:spPr bwMode="auto">
          <a:xfrm>
            <a:off x="2819400" y="4800601"/>
            <a:ext cx="1905000" cy="535531"/>
          </a:xfrm>
          <a:prstGeom prst="rect">
            <a:avLst/>
          </a:prstGeom>
          <a:noFill/>
          <a:ln w="9525">
            <a:noFill/>
            <a:miter lim="800000"/>
            <a:headEnd/>
            <a:tailEnd/>
          </a:ln>
          <a:effectLst/>
        </p:spPr>
        <p:txBody>
          <a:bodyPr>
            <a:spAutoFit/>
          </a:bodyPr>
          <a:lstStyle/>
          <a:p>
            <a:pPr algn="ctr">
              <a:lnSpc>
                <a:spcPct val="80000"/>
              </a:lnSpc>
              <a:spcBef>
                <a:spcPct val="50000"/>
              </a:spcBef>
            </a:pPr>
            <a:r>
              <a:rPr lang="en-US" altLang="en-US">
                <a:latin typeface="Arial" charset="0"/>
              </a:rPr>
              <a:t>Light-Lens</a:t>
            </a:r>
            <a:br>
              <a:rPr lang="en-US" altLang="en-US">
                <a:latin typeface="Arial" charset="0"/>
              </a:rPr>
            </a:br>
            <a:r>
              <a:rPr lang="en-US" altLang="en-US">
                <a:latin typeface="Arial" charset="0"/>
              </a:rPr>
              <a:t>Technology</a:t>
            </a:r>
          </a:p>
        </p:txBody>
      </p:sp>
      <p:sp>
        <p:nvSpPr>
          <p:cNvPr id="9226" name="Text Box 46"/>
          <p:cNvSpPr txBox="1">
            <a:spLocks noChangeArrowheads="1"/>
          </p:cNvSpPr>
          <p:nvPr/>
        </p:nvSpPr>
        <p:spPr bwMode="auto">
          <a:xfrm>
            <a:off x="8305800" y="2438401"/>
            <a:ext cx="1905000" cy="535531"/>
          </a:xfrm>
          <a:prstGeom prst="rect">
            <a:avLst/>
          </a:prstGeom>
          <a:noFill/>
          <a:ln w="9525">
            <a:noFill/>
            <a:miter lim="800000"/>
            <a:headEnd/>
            <a:tailEnd/>
          </a:ln>
          <a:effectLst/>
        </p:spPr>
        <p:txBody>
          <a:bodyPr>
            <a:spAutoFit/>
          </a:bodyPr>
          <a:lstStyle/>
          <a:p>
            <a:pPr algn="ctr">
              <a:lnSpc>
                <a:spcPct val="80000"/>
              </a:lnSpc>
              <a:spcBef>
                <a:spcPct val="50000"/>
              </a:spcBef>
            </a:pPr>
            <a:r>
              <a:rPr lang="en-US" altLang="en-US">
                <a:latin typeface="Arial" charset="0"/>
              </a:rPr>
              <a:t>Digital</a:t>
            </a:r>
            <a:br>
              <a:rPr lang="en-US" altLang="en-US">
                <a:latin typeface="Arial" charset="0"/>
              </a:rPr>
            </a:br>
            <a:r>
              <a:rPr lang="en-US" altLang="en-US">
                <a:latin typeface="Arial" charset="0"/>
              </a:rPr>
              <a:t>Technology</a:t>
            </a:r>
          </a:p>
        </p:txBody>
      </p:sp>
      <p:sp>
        <p:nvSpPr>
          <p:cNvPr id="9227" name="Text Box 47"/>
          <p:cNvSpPr txBox="1">
            <a:spLocks noChangeArrowheads="1"/>
          </p:cNvSpPr>
          <p:nvPr/>
        </p:nvSpPr>
        <p:spPr bwMode="auto">
          <a:xfrm>
            <a:off x="8915400" y="6019800"/>
            <a:ext cx="1295400" cy="313932"/>
          </a:xfrm>
          <a:prstGeom prst="rect">
            <a:avLst/>
          </a:prstGeom>
          <a:noFill/>
          <a:ln w="9525">
            <a:noFill/>
            <a:miter lim="800000"/>
            <a:headEnd/>
            <a:tailEnd/>
          </a:ln>
          <a:effectLst/>
        </p:spPr>
        <p:txBody>
          <a:bodyPr>
            <a:spAutoFit/>
          </a:bodyPr>
          <a:lstStyle/>
          <a:p>
            <a:pPr algn="ctr">
              <a:lnSpc>
                <a:spcPct val="80000"/>
              </a:lnSpc>
              <a:spcBef>
                <a:spcPct val="50000"/>
              </a:spcBef>
            </a:pPr>
            <a:r>
              <a:rPr lang="en-US" altLang="en-US">
                <a:latin typeface="Arial" charset="0"/>
              </a:rPr>
              <a:t>Time</a:t>
            </a:r>
          </a:p>
        </p:txBody>
      </p:sp>
      <p:sp>
        <p:nvSpPr>
          <p:cNvPr id="9228" name="Text Box 48"/>
          <p:cNvSpPr txBox="1">
            <a:spLocks noChangeArrowheads="1"/>
          </p:cNvSpPr>
          <p:nvPr/>
        </p:nvSpPr>
        <p:spPr bwMode="auto">
          <a:xfrm rot="-5400000">
            <a:off x="573088" y="3575246"/>
            <a:ext cx="3200400" cy="313932"/>
          </a:xfrm>
          <a:prstGeom prst="rect">
            <a:avLst/>
          </a:prstGeom>
          <a:noFill/>
          <a:ln w="9525">
            <a:noFill/>
            <a:miter lim="800000"/>
            <a:headEnd/>
            <a:tailEnd/>
          </a:ln>
          <a:effectLst/>
        </p:spPr>
        <p:txBody>
          <a:bodyPr>
            <a:spAutoFit/>
          </a:bodyPr>
          <a:lstStyle/>
          <a:p>
            <a:pPr algn="ctr">
              <a:lnSpc>
                <a:spcPct val="80000"/>
              </a:lnSpc>
              <a:spcBef>
                <a:spcPct val="50000"/>
              </a:spcBef>
            </a:pPr>
            <a:r>
              <a:rPr lang="en-US" altLang="en-US">
                <a:latin typeface="Arial" charset="0"/>
              </a:rPr>
              <a:t>Copier Performance</a:t>
            </a:r>
          </a:p>
        </p:txBody>
      </p:sp>
      <p:pic>
        <p:nvPicPr>
          <p:cNvPr id="13" name="Picture 5" descr="Xerox DC265.pict                                               000013E8 Epp G3 HD                      ABA78158:"/>
          <p:cNvPicPr>
            <a:picLocks noChangeAspect="1" noChangeArrowheads="1"/>
          </p:cNvPicPr>
          <p:nvPr/>
        </p:nvPicPr>
        <p:blipFill>
          <a:blip r:embed="rId3" cstate="print"/>
          <a:srcRect/>
          <a:stretch>
            <a:fillRect/>
          </a:stretch>
        </p:blipFill>
        <p:spPr bwMode="auto">
          <a:xfrm>
            <a:off x="3048000" y="1752600"/>
            <a:ext cx="2124696" cy="1676400"/>
          </a:xfrm>
          <a:prstGeom prst="ellipse">
            <a:avLst/>
          </a:prstGeom>
          <a:ln>
            <a:noFill/>
          </a:ln>
          <a:effectLst>
            <a:softEdge rad="112500"/>
          </a:effectLst>
        </p:spPr>
      </p:pic>
    </p:spTree>
    <p:extLst>
      <p:ext uri="{BB962C8B-B14F-4D97-AF65-F5344CB8AC3E}">
        <p14:creationId xmlns:p14="http://schemas.microsoft.com/office/powerpoint/2010/main" val="102262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Exercise</a:t>
            </a:r>
            <a:br>
              <a:rPr lang="en-US"/>
            </a:br>
            <a:r>
              <a:rPr lang="en-US"/>
              <a:t>Teams</a:t>
            </a:r>
            <a:endParaRPr lang="en-US" dirty="0"/>
          </a:p>
        </p:txBody>
      </p:sp>
      <p:sp>
        <p:nvSpPr>
          <p:cNvPr id="4" name="Content Placeholder 3"/>
          <p:cNvSpPr>
            <a:spLocks noGrp="1"/>
          </p:cNvSpPr>
          <p:nvPr>
            <p:ph idx="1"/>
          </p:nvPr>
        </p:nvSpPr>
        <p:spPr/>
        <p:txBody>
          <a:bodyPr>
            <a:normAutofit fontScale="62500" lnSpcReduction="20000"/>
          </a:bodyPr>
          <a:lstStyle/>
          <a:p>
            <a:r>
              <a:rPr lang="en-US" dirty="0"/>
              <a:t>Group A: Develop the S-Curve for the following automotive technologies:  </a:t>
            </a:r>
          </a:p>
          <a:p>
            <a:pPr lvl="1"/>
            <a:r>
              <a:rPr lang="en-US" dirty="0"/>
              <a:t>Gasoline internal combustion engine</a:t>
            </a:r>
          </a:p>
          <a:p>
            <a:pPr lvl="1"/>
            <a:r>
              <a:rPr lang="en-US" dirty="0"/>
              <a:t>Diesel internal combustion engine</a:t>
            </a:r>
          </a:p>
          <a:p>
            <a:pPr lvl="1"/>
            <a:r>
              <a:rPr lang="en-US" dirty="0"/>
              <a:t>Hybrids</a:t>
            </a:r>
          </a:p>
          <a:p>
            <a:pPr lvl="1"/>
            <a:r>
              <a:rPr lang="en-US" dirty="0"/>
              <a:t>Pure electric</a:t>
            </a:r>
          </a:p>
          <a:p>
            <a:r>
              <a:rPr lang="en-US" dirty="0"/>
              <a:t>Group B: Develop the S-Curve for the following energy production technologies:  </a:t>
            </a:r>
          </a:p>
          <a:p>
            <a:pPr lvl="1"/>
            <a:r>
              <a:rPr lang="en-US" dirty="0"/>
              <a:t>Fossil Fuel Generation</a:t>
            </a:r>
          </a:p>
          <a:p>
            <a:pPr lvl="1"/>
            <a:r>
              <a:rPr lang="en-US" dirty="0"/>
              <a:t>Nuclear</a:t>
            </a:r>
          </a:p>
          <a:p>
            <a:pPr lvl="1"/>
            <a:r>
              <a:rPr lang="en-US" dirty="0"/>
              <a:t>Solar</a:t>
            </a:r>
          </a:p>
          <a:p>
            <a:pPr lvl="1"/>
            <a:r>
              <a:rPr lang="en-US" dirty="0"/>
              <a:t>Wind</a:t>
            </a:r>
          </a:p>
          <a:p>
            <a:r>
              <a:rPr lang="en-US" dirty="0"/>
              <a:t>Plot all on the same Performance vs. Time chart</a:t>
            </a:r>
          </a:p>
          <a:p>
            <a:pPr lvl="1"/>
            <a:r>
              <a:rPr lang="en-US" dirty="0"/>
              <a:t>Performance: reduced consumer costs</a:t>
            </a:r>
          </a:p>
          <a:p>
            <a:pPr lvl="1"/>
            <a:r>
              <a:rPr lang="en-US" dirty="0"/>
              <a:t>Time:  From 1950 to 2030</a:t>
            </a:r>
          </a:p>
          <a:p>
            <a:pPr lvl="2"/>
            <a:r>
              <a:rPr lang="en-US" dirty="0"/>
              <a:t>Include a vertical line indicating today.</a:t>
            </a:r>
          </a:p>
        </p:txBody>
      </p:sp>
      <p:sp>
        <p:nvSpPr>
          <p:cNvPr id="3" name="Slide Number Placeholder 2"/>
          <p:cNvSpPr>
            <a:spLocks noGrp="1"/>
          </p:cNvSpPr>
          <p:nvPr>
            <p:ph type="sldNum" sz="quarter" idx="11"/>
          </p:nvPr>
        </p:nvSpPr>
        <p:spPr/>
        <p:txBody>
          <a:bodyPr/>
          <a:lstStyle/>
          <a:p>
            <a:fld id="{BC4A4149-F86D-4576-8F6B-20C233E332E7}" type="slidenum">
              <a:rPr lang="en-US" smtClean="0"/>
              <a:pPr/>
              <a:t>7</a:t>
            </a:fld>
            <a:endParaRPr lang="en-US"/>
          </a:p>
        </p:txBody>
      </p:sp>
    </p:spTree>
    <p:extLst>
      <p:ext uri="{BB962C8B-B14F-4D97-AF65-F5344CB8AC3E}">
        <p14:creationId xmlns:p14="http://schemas.microsoft.com/office/powerpoint/2010/main" val="5603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B63C-4C4E-47F0-9265-C27D3C49BD24}"/>
              </a:ext>
            </a:extLst>
          </p:cNvPr>
          <p:cNvSpPr>
            <a:spLocks noGrp="1"/>
          </p:cNvSpPr>
          <p:nvPr>
            <p:ph type="title"/>
          </p:nvPr>
        </p:nvSpPr>
        <p:spPr/>
        <p:txBody>
          <a:bodyPr/>
          <a:lstStyle/>
          <a:p>
            <a:r>
              <a:rPr lang="en-US" dirty="0"/>
              <a:t>Team Progress</a:t>
            </a:r>
          </a:p>
        </p:txBody>
      </p:sp>
      <p:sp>
        <p:nvSpPr>
          <p:cNvPr id="3" name="Content Placeholder 2">
            <a:extLst>
              <a:ext uri="{FF2B5EF4-FFF2-40B4-BE49-F238E27FC236}">
                <a16:creationId xmlns:a16="http://schemas.microsoft.com/office/drawing/2014/main" id="{99494826-1ACA-4EB2-B8C5-0907853978FB}"/>
              </a:ext>
            </a:extLst>
          </p:cNvPr>
          <p:cNvSpPr>
            <a:spLocks noGrp="1"/>
          </p:cNvSpPr>
          <p:nvPr>
            <p:ph idx="1"/>
          </p:nvPr>
        </p:nvSpPr>
        <p:spPr/>
        <p:txBody>
          <a:bodyPr>
            <a:normAutofit/>
          </a:bodyPr>
          <a:lstStyle/>
          <a:p>
            <a:pPr marL="0" indent="0" algn="ctr">
              <a:buNone/>
            </a:pPr>
            <a:r>
              <a:rPr lang="en-US" sz="5400" dirty="0"/>
              <a:t>Forming</a:t>
            </a:r>
          </a:p>
          <a:p>
            <a:pPr marL="0" indent="0" algn="ctr">
              <a:buNone/>
            </a:pPr>
            <a:r>
              <a:rPr lang="en-US" sz="5400" dirty="0"/>
              <a:t>Storming</a:t>
            </a:r>
          </a:p>
          <a:p>
            <a:pPr marL="0" indent="0" algn="ctr">
              <a:buNone/>
            </a:pPr>
            <a:r>
              <a:rPr lang="en-US" sz="5400" dirty="0"/>
              <a:t>Norming</a:t>
            </a:r>
          </a:p>
          <a:p>
            <a:pPr marL="0" indent="0" algn="ctr">
              <a:buNone/>
            </a:pPr>
            <a:r>
              <a:rPr lang="en-US" sz="5400" dirty="0"/>
              <a:t>Performing</a:t>
            </a:r>
          </a:p>
        </p:txBody>
      </p:sp>
      <p:sp>
        <p:nvSpPr>
          <p:cNvPr id="4" name="Slide Number Placeholder 3">
            <a:extLst>
              <a:ext uri="{FF2B5EF4-FFF2-40B4-BE49-F238E27FC236}">
                <a16:creationId xmlns:a16="http://schemas.microsoft.com/office/drawing/2014/main" id="{4025DE76-EB15-4CE6-AC5D-6E36FBADBA94}"/>
              </a:ext>
            </a:extLst>
          </p:cNvPr>
          <p:cNvSpPr>
            <a:spLocks noGrp="1"/>
          </p:cNvSpPr>
          <p:nvPr>
            <p:ph type="sldNum" sz="quarter" idx="11"/>
          </p:nvPr>
        </p:nvSpPr>
        <p:spPr/>
        <p:txBody>
          <a:bodyPr/>
          <a:lstStyle/>
          <a:p>
            <a:fld id="{BC4A4149-F86D-4576-8F6B-20C233E332E7}" type="slidenum">
              <a:rPr lang="en-US" smtClean="0"/>
              <a:pPr/>
              <a:t>8</a:t>
            </a:fld>
            <a:endParaRPr lang="en-US" dirty="0"/>
          </a:p>
        </p:txBody>
      </p:sp>
    </p:spTree>
    <p:extLst>
      <p:ext uri="{BB962C8B-B14F-4D97-AF65-F5344CB8AC3E}">
        <p14:creationId xmlns:p14="http://schemas.microsoft.com/office/powerpoint/2010/main" val="6752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FF35-0A35-4C70-9134-8956BEE92183}"/>
              </a:ext>
            </a:extLst>
          </p:cNvPr>
          <p:cNvSpPr>
            <a:spLocks noGrp="1"/>
          </p:cNvSpPr>
          <p:nvPr>
            <p:ph type="title"/>
          </p:nvPr>
        </p:nvSpPr>
        <p:spPr/>
        <p:txBody>
          <a:bodyPr/>
          <a:lstStyle/>
          <a:p>
            <a:r>
              <a:rPr lang="en-US" dirty="0"/>
              <a:t>Potential Projects</a:t>
            </a:r>
          </a:p>
        </p:txBody>
      </p:sp>
      <p:sp>
        <p:nvSpPr>
          <p:cNvPr id="3" name="Content Placeholder 2">
            <a:extLst>
              <a:ext uri="{FF2B5EF4-FFF2-40B4-BE49-F238E27FC236}">
                <a16:creationId xmlns:a16="http://schemas.microsoft.com/office/drawing/2014/main" id="{4A097C40-9629-476B-A89C-490542AD038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88D137A-C74F-449F-A897-63477BF85A8F}"/>
              </a:ext>
            </a:extLst>
          </p:cNvPr>
          <p:cNvSpPr>
            <a:spLocks noGrp="1"/>
          </p:cNvSpPr>
          <p:nvPr>
            <p:ph type="sldNum" sz="quarter" idx="11"/>
          </p:nvPr>
        </p:nvSpPr>
        <p:spPr/>
        <p:txBody>
          <a:bodyPr/>
          <a:lstStyle/>
          <a:p>
            <a:fld id="{BC4A4149-F86D-4576-8F6B-20C233E332E7}" type="slidenum">
              <a:rPr lang="en-US" smtClean="0"/>
              <a:pPr/>
              <a:t>9</a:t>
            </a:fld>
            <a:endParaRPr lang="en-US" dirty="0"/>
          </a:p>
        </p:txBody>
      </p:sp>
    </p:spTree>
    <p:extLst>
      <p:ext uri="{BB962C8B-B14F-4D97-AF65-F5344CB8AC3E}">
        <p14:creationId xmlns:p14="http://schemas.microsoft.com/office/powerpoint/2010/main" val="3525348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TotalTime>
  <Words>1039</Words>
  <Application>Microsoft Office PowerPoint</Application>
  <PresentationFormat>Widescreen</PresentationFormat>
  <Paragraphs>144</Paragraphs>
  <Slides>21</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Gill Sans MT</vt:lpstr>
      <vt:lpstr>Times New Roman</vt:lpstr>
      <vt:lpstr>Verdana</vt:lpstr>
      <vt:lpstr>Office Theme</vt:lpstr>
      <vt:lpstr>Gallery</vt:lpstr>
      <vt:lpstr>Week 2 Day 1</vt:lpstr>
      <vt:lpstr>Project Topic Selection</vt:lpstr>
      <vt:lpstr>Opportunity Identification</vt:lpstr>
      <vt:lpstr>PowerPoint Presentation</vt:lpstr>
      <vt:lpstr>Technology S-Curves</vt:lpstr>
      <vt:lpstr>Technology S-Curves</vt:lpstr>
      <vt:lpstr>Class Exercise Teams</vt:lpstr>
      <vt:lpstr>Team Progress</vt:lpstr>
      <vt:lpstr>Potential Projects</vt:lpstr>
      <vt:lpstr>Opportunities for nasa funds for this school year</vt:lpstr>
      <vt:lpstr>Opportunities for nasa funds for this school year</vt:lpstr>
      <vt:lpstr>The Arkansas space grant consortium haD its budget increased this year</vt:lpstr>
      <vt:lpstr>eligibility</vt:lpstr>
      <vt:lpstr>For senior design students – You can get scholarships and materials money</vt:lpstr>
      <vt:lpstr>Typical budget ($10K Maximum)</vt:lpstr>
      <vt:lpstr>Typical “straw” budget</vt:lpstr>
      <vt:lpstr>Where to find information</vt:lpstr>
      <vt:lpstr>You will additionally Need</vt:lpstr>
      <vt:lpstr>We also encourage you to apply for a Workforce Development (WFD) Fellowship </vt:lpstr>
      <vt:lpstr>Contact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 Wells</dc:creator>
  <cp:lastModifiedBy>Rich Wells</cp:lastModifiedBy>
  <cp:revision>114</cp:revision>
  <cp:lastPrinted>2021-08-30T14:58:59Z</cp:lastPrinted>
  <dcterms:created xsi:type="dcterms:W3CDTF">2009-01-03T18:21:19Z</dcterms:created>
  <dcterms:modified xsi:type="dcterms:W3CDTF">2022-08-29T19:18:51Z</dcterms:modified>
</cp:coreProperties>
</file>