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letter"/>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0" d="100"/>
          <a:sy n="200" d="100"/>
        </p:scale>
        <p:origin x="-43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71800" cy="465138"/>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1"/>
            <a:ext cx="2971800" cy="465138"/>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416426"/>
            <a:ext cx="5486400" cy="4183063"/>
          </a:xfrm>
          <a:prstGeom prst="rect">
            <a:avLst/>
          </a:prstGeom>
          <a:noFill/>
          <a:ln w="9525">
            <a:noFill/>
            <a:miter lim="800000"/>
            <a:headEnd/>
            <a:tailEnd/>
          </a:ln>
          <a:effectLst/>
        </p:spPr>
        <p:txBody>
          <a:bodyPr vert="horz" wrap="square" lIns="89730" tIns="44865" rIns="89730" bIns="4486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89730" tIns="44865" rIns="89730" bIns="44865"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89730" tIns="44865" rIns="89730" bIns="44865" numCol="1" anchor="b" anchorCtr="0" compatLnSpc="1">
            <a:prstTxWarp prst="textNoShape">
              <a:avLst/>
            </a:prstTxWarp>
          </a:bodyPr>
          <a:lstStyle>
            <a:lvl1pPr algn="r">
              <a:defRPr sz="1200"/>
            </a:lvl1pPr>
          </a:lstStyle>
          <a:p>
            <a:pPr>
              <a:defRPr/>
            </a:pPr>
            <a:fld id="{4D90A1C1-422B-4288-B785-31B5E8E3DD98}" type="slidenum">
              <a:rPr lang="en-US"/>
              <a:pPr>
                <a:defRPr/>
              </a:pPr>
              <a:t>‹#›</a:t>
            </a:fld>
            <a:endParaRPr lang="en-US"/>
          </a:p>
        </p:txBody>
      </p:sp>
    </p:spTree>
    <p:extLst>
      <p:ext uri="{BB962C8B-B14F-4D97-AF65-F5344CB8AC3E}">
        <p14:creationId xmlns:p14="http://schemas.microsoft.com/office/powerpoint/2010/main" val="1401794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48773CA4-AC87-4E50-9CD4-F929927F5684}" type="slidenum">
              <a:rPr lang="en-US" smtClean="0"/>
              <a:pPr/>
              <a:t>1</a:t>
            </a:fld>
            <a:endParaRPr 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0A679C2-7FE9-4ED6-B092-53D952B2AC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DEC8EA-55E9-40AA-9541-1B82FE0E89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F547AD-DD22-4186-898B-195BCA8DE7E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42900" y="2133601"/>
            <a:ext cx="6172200" cy="6034617"/>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2926B-F0A7-47FA-BD9C-44ED5BC903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AFF77F-3881-4F11-B1C0-A6D2ED9FA47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F78FFC-6E25-4F31-881F-1F1B7F46FB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3317B5-12F5-4407-A730-559BA223B21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781631-BDF9-4ACA-9635-27C55506B8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032D2C7-1CE1-4775-99B0-BCA5C23E1F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6107454-8F1E-4DDE-B7F9-ADA2ABF534D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13633E-F272-4DCA-84B7-BC28943CEE8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3ED95-9A1A-4C6E-8F65-D13CDFCF3D9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A739ACF-7F47-410E-87BD-AAFAC5B8B21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42900" y="0"/>
            <a:ext cx="6172200" cy="812800"/>
          </a:xfrm>
        </p:spPr>
        <p:txBody>
          <a:bodyPr/>
          <a:lstStyle/>
          <a:p>
            <a:pPr eaLnBrk="1" hangingPunct="1">
              <a:defRPr/>
            </a:pPr>
            <a:r>
              <a:rPr lang="en-US" sz="1050" dirty="0" smtClean="0"/>
              <a:t>ENGR420 Senior Design Project 1 </a:t>
            </a:r>
            <a:r>
              <a:rPr lang="en-US" sz="1050" smtClean="0"/>
              <a:t/>
            </a:r>
            <a:br>
              <a:rPr lang="en-US" sz="1050" smtClean="0"/>
            </a:br>
            <a:r>
              <a:rPr lang="en-US" sz="1050" smtClean="0"/>
              <a:t>Detail Design </a:t>
            </a:r>
            <a:r>
              <a:rPr lang="en-US" sz="1050" dirty="0" smtClean="0"/>
              <a:t>Review</a:t>
            </a:r>
            <a:br>
              <a:rPr lang="en-US" sz="1050" dirty="0" smtClean="0"/>
            </a:br>
            <a:r>
              <a:rPr lang="en-US" sz="1050" dirty="0" smtClean="0"/>
              <a:t>Technical Rubric</a:t>
            </a:r>
          </a:p>
        </p:txBody>
      </p:sp>
      <p:graphicFrame>
        <p:nvGraphicFramePr>
          <p:cNvPr id="2216" name="Group 168"/>
          <p:cNvGraphicFramePr>
            <a:graphicFrameLocks noGrp="1"/>
          </p:cNvGraphicFramePr>
          <p:nvPr>
            <p:ph idx="1"/>
          </p:nvPr>
        </p:nvGraphicFramePr>
        <p:xfrm>
          <a:off x="152400" y="838200"/>
          <a:ext cx="6400800" cy="7961376"/>
        </p:xfrm>
        <a:graphic>
          <a:graphicData uri="http://schemas.openxmlformats.org/drawingml/2006/table">
            <a:tbl>
              <a:tblPr/>
              <a:tblGrid>
                <a:gridCol w="1082675"/>
                <a:gridCol w="1063625"/>
                <a:gridCol w="1063625"/>
                <a:gridCol w="1063625"/>
                <a:gridCol w="1063625"/>
                <a:gridCol w="1063625"/>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charset="0"/>
                        <a:cs typeface="Arial" charset="0"/>
                      </a:endParaRP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cs typeface="Arial" charset="0"/>
                        </a:rPr>
                        <a:t>5</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cs typeface="Arial" charset="0"/>
                        </a:rPr>
                        <a:t>4</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cs typeface="Arial" charset="0"/>
                        </a:rPr>
                        <a:t>3</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cs typeface="Arial" charset="0"/>
                        </a:rPr>
                        <a:t>2</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charset="0"/>
                          <a:cs typeface="Arial" charset="0"/>
                        </a:rPr>
                        <a:t>1</a:t>
                      </a:r>
                    </a:p>
                  </a:txBody>
                  <a:tcPr marL="68580" marR="68580"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357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kern="1200" cap="none" normalizeH="0" baseline="0" dirty="0" smtClean="0">
                          <a:ln>
                            <a:noFill/>
                          </a:ln>
                          <a:solidFill>
                            <a:schemeClr val="tx1"/>
                          </a:solidFill>
                          <a:effectLst/>
                          <a:latin typeface="Arial" charset="0"/>
                          <a:ea typeface="+mn-ea"/>
                          <a:cs typeface="Arial" charset="0"/>
                        </a:rPr>
                        <a:t>Design Selection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kern="1200" cap="none" normalizeH="0" baseline="0" dirty="0" smtClean="0">
                        <a:ln>
                          <a:noFill/>
                        </a:ln>
                        <a:solidFill>
                          <a:schemeClr val="tx1"/>
                        </a:solidFill>
                        <a:effectLst/>
                        <a:latin typeface="Arial" charset="0"/>
                        <a:ea typeface="+mn-ea"/>
                        <a:cs typeface="Arial" charset="0"/>
                      </a:endParaRPr>
                    </a:p>
                  </a:txBody>
                  <a:tcPr marL="73152" marR="73152" marT="64008" marB="64008">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030288" algn="l"/>
                        </a:tabLst>
                      </a:pPr>
                      <a:r>
                        <a:rPr kumimoji="0" lang="en-US" sz="800" b="0" i="0" u="none" strike="noStrike" kern="1200" cap="none" normalizeH="0" baseline="0" dirty="0" smtClean="0">
                          <a:ln>
                            <a:noFill/>
                          </a:ln>
                          <a:solidFill>
                            <a:schemeClr val="tx1"/>
                          </a:solidFill>
                          <a:effectLst/>
                          <a:latin typeface="Arial" charset="0"/>
                          <a:ea typeface="+mn-ea"/>
                          <a:cs typeface="Arial" charset="0"/>
                        </a:rPr>
                        <a:t>Competing ideas are evaluated and the final design chosen based on how well each idea meets the identified specifications and constraints.</a:t>
                      </a:r>
                    </a:p>
                  </a:txBody>
                  <a:tcPr marL="73152" marR="73152" marT="64008" marB="64008">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All critical specifications and constraints are considered when selecting the final design.</a:t>
                      </a:r>
                    </a:p>
                  </a:txBody>
                  <a:tcPr marL="73152" marR="73152"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Some but not all critical specifications and constraints are considered when selecting the design.</a:t>
                      </a:r>
                    </a:p>
                  </a:txBody>
                  <a:tcPr marL="73152" marR="73152"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Selection is made with little or flawed engineering rationale and/or analysis or by considering a small portion of the specifications.</a:t>
                      </a:r>
                    </a:p>
                  </a:txBody>
                  <a:tcPr marL="73152" marR="73152" marT="64008" marB="640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Selection is made without engineering rationale and/or analysis or without consulting the specifications.</a:t>
                      </a:r>
                    </a:p>
                  </a:txBody>
                  <a:tcPr marL="73152" marR="73152" marT="64008" marB="640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kern="1200" cap="none" normalizeH="0" baseline="0" dirty="0" smtClean="0">
                          <a:ln>
                            <a:noFill/>
                          </a:ln>
                          <a:solidFill>
                            <a:schemeClr val="tx1"/>
                          </a:solidFill>
                          <a:effectLst/>
                          <a:latin typeface="Arial" charset="0"/>
                          <a:ea typeface="+mn-ea"/>
                          <a:cs typeface="Arial" charset="0"/>
                        </a:rPr>
                        <a:t>Detailed Synthesis</a:t>
                      </a: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Synthesis methods employed to identify, layout, and size each system element.  Analytical synthesis tools are employed where appropriate.  Subsystem interrelationships are considered.</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Synthesis methods are used to identify all critical system elements.  Sizing specifications for some elements may be incomplete. Most subsystem interrelationships are considered.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Synthesis methods are used to identify most  system elements.  Sizing specifications for some elements may be incomplete.</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Synthesis methods are haphazard or are not based on sound engineering judgment. Many sizing specifications are incomplete.</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kern="1200" cap="none" normalizeH="0" baseline="0" dirty="0" smtClean="0">
                          <a:ln>
                            <a:noFill/>
                          </a:ln>
                          <a:solidFill>
                            <a:schemeClr val="tx1"/>
                          </a:solidFill>
                          <a:effectLst/>
                          <a:latin typeface="Arial" charset="0"/>
                          <a:ea typeface="+mn-ea"/>
                          <a:cs typeface="Arial" charset="0"/>
                        </a:rPr>
                        <a:t>Little or no synthesis  tools used for subsystem components.  </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4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Engineering Analysis/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Evaluation</a:t>
                      </a: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Mathematical models are generated for all system components and connectivity between components is demonstrated. Analysis results are evaluated relative to design specifications and syntheses/analysis steps are reiterated where appropriate.</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Mathematical models are generated for most system components and connectivity between most components is demonstrated.  Analysis results are evaluated relative to design specifications.  Some iteration between synthesis and analysis is performed.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Mathematical models are lacking for several system components and little connectivity between components is demonstrated.  No iteration between synthesis and analysis is performed.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Minimal mathematical modeling is performed and connectivity between components is not considered.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Grossly inaccurate or no modeling performed.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5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Physical Mockups</a:t>
                      </a: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Mockups clearly depict major design considerations  including spatial, motion (if applicable) and function.</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Mockups closely resemble intended functionality.  Missing one of spatial, motion or function.</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Mockups are not clear or only depict one of spatial, motion or function.</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Mockups provide little insight into intended prototype capability.</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Mockup </a:t>
                      </a:r>
                      <a:r>
                        <a:rPr kumimoji="0" lang="en-US" sz="800" b="0" i="0" u="none" strike="noStrike" cap="none" normalizeH="0" baseline="0" smtClean="0">
                          <a:ln>
                            <a:noFill/>
                          </a:ln>
                          <a:solidFill>
                            <a:schemeClr val="tx1"/>
                          </a:solidFill>
                          <a:effectLst/>
                          <a:latin typeface="Arial" charset="0"/>
                          <a:cs typeface="Arial" charset="0"/>
                        </a:rPr>
                        <a:t>not provided.</a:t>
                      </a:r>
                      <a:endParaRPr kumimoji="0" lang="en-US" sz="800" b="0" i="0" u="none" strike="noStrike" cap="none" normalizeH="0" baseline="0" dirty="0" smtClean="0">
                        <a:ln>
                          <a:noFill/>
                        </a:ln>
                        <a:solidFill>
                          <a:schemeClr val="tx1"/>
                        </a:solidFill>
                        <a:effectLst/>
                        <a:latin typeface="Arial" charset="0"/>
                        <a:cs typeface="Arial" charset="0"/>
                      </a:endParaRP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6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Budget and other resources (update)</a:t>
                      </a: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Updates (if applicable) to the project spend and team responsibilities plan clearly reflect priorities and align with project needs and timing.  Plan to stay within budget.</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Updates to the project spend and team responsibilities plan reflect most priorities and timing requirements.  Plan to stay within budget</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Updates to the project spend and team responsibilities plan are complete but does not indicate priorities or timing requirements.  Plan to stay within budget.</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Updates to the project spend and team responsibilities plan are incomplete or shows inability to stay within budget.</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Needed updates were not provided.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Plan to proceed</a:t>
                      </a:r>
                    </a:p>
                  </a:txBody>
                  <a:tcPr marL="68580" marR="68580" marT="60960" marB="609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All tasks, roles, and responsibilities are clearly defined for the duration of the project.</a:t>
                      </a:r>
                    </a:p>
                  </a:txBody>
                  <a:tcPr marL="68580" marR="68580"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Most tasks, roles and responsibilities are clear for most of the duration of the project.</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Tasks, roles and responsibilities are not clear or major gaps exist for the duration of the project.</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Tasks, roles and responsibilities are unrealistic or poorly planned.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Tasks, roles and responsibilities are not defined for the project going forward.</a:t>
                      </a:r>
                    </a:p>
                  </a:txBody>
                  <a:tcPr marL="68580" marR="68580"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7" name="Text Box 169"/>
          <p:cNvSpPr txBox="1">
            <a:spLocks noChangeArrowheads="1"/>
          </p:cNvSpPr>
          <p:nvPr/>
        </p:nvSpPr>
        <p:spPr bwMode="auto">
          <a:xfrm>
            <a:off x="4572000" y="228600"/>
            <a:ext cx="2171700" cy="477838"/>
          </a:xfrm>
          <a:prstGeom prst="rect">
            <a:avLst/>
          </a:prstGeom>
          <a:noFill/>
          <a:ln w="9525">
            <a:noFill/>
            <a:miter lim="800000"/>
            <a:headEnd/>
            <a:tailEnd/>
          </a:ln>
        </p:spPr>
        <p:txBody>
          <a:bodyPr>
            <a:spAutoFit/>
          </a:bodyPr>
          <a:lstStyle/>
          <a:p>
            <a:pPr>
              <a:spcBef>
                <a:spcPct val="50000"/>
              </a:spcBef>
            </a:pPr>
            <a:r>
              <a:rPr lang="en-US" sz="1000" dirty="0"/>
              <a:t>Gate Reviewer:______________</a:t>
            </a:r>
          </a:p>
          <a:p>
            <a:pPr>
              <a:spcBef>
                <a:spcPct val="50000"/>
              </a:spcBef>
            </a:pPr>
            <a:r>
              <a:rPr lang="en-US" sz="1000" dirty="0"/>
              <a:t>Date:  ____________</a:t>
            </a:r>
          </a:p>
        </p:txBody>
      </p:sp>
      <p:sp>
        <p:nvSpPr>
          <p:cNvPr id="2138" name="TextBox 78"/>
          <p:cNvSpPr txBox="1">
            <a:spLocks noChangeArrowheads="1"/>
          </p:cNvSpPr>
          <p:nvPr/>
        </p:nvSpPr>
        <p:spPr bwMode="auto">
          <a:xfrm>
            <a:off x="152400" y="228600"/>
            <a:ext cx="2371725" cy="400050"/>
          </a:xfrm>
          <a:prstGeom prst="rect">
            <a:avLst/>
          </a:prstGeom>
          <a:noFill/>
          <a:ln w="9525">
            <a:noFill/>
            <a:miter lim="800000"/>
            <a:headEnd/>
            <a:tailEnd/>
          </a:ln>
        </p:spPr>
        <p:txBody>
          <a:bodyPr wrap="none">
            <a:spAutoFit/>
          </a:bodyPr>
          <a:lstStyle/>
          <a:p>
            <a:r>
              <a:rPr lang="en-US" sz="1000"/>
              <a:t>Title of Project:</a:t>
            </a:r>
          </a:p>
          <a:p>
            <a:r>
              <a:rPr lang="en-US" sz="1000"/>
              <a:t>_______________________________</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578</Words>
  <Application>Microsoft Office PowerPoint</Application>
  <PresentationFormat>Letter Paper (8.5x11 in)</PresentationFormat>
  <Paragraphs>48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ENGR420 Senior Design Project 1  Detail Design Review Technical Rubric</vt:lpstr>
    </vt:vector>
  </TitlesOfParts>
  <Company>Harding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Project 1 ENGR420 System Design Review Technical Rubric</dc:title>
  <dc:creator>Rich Wells</dc:creator>
  <cp:lastModifiedBy>Richard Wells</cp:lastModifiedBy>
  <cp:revision>80</cp:revision>
  <dcterms:created xsi:type="dcterms:W3CDTF">2009-10-07T23:33:15Z</dcterms:created>
  <dcterms:modified xsi:type="dcterms:W3CDTF">2013-12-04T21:46:06Z</dcterms:modified>
</cp:coreProperties>
</file>