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letter"/>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1373"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71800" cy="465138"/>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1"/>
            <a:ext cx="2971800" cy="465138"/>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416426"/>
            <a:ext cx="5486400" cy="4183063"/>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89730" tIns="44865" rIns="89730" bIns="44865"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89730" tIns="44865" rIns="89730" bIns="44865" numCol="1" anchor="b" anchorCtr="0" compatLnSpc="1">
            <a:prstTxWarp prst="textNoShape">
              <a:avLst/>
            </a:prstTxWarp>
          </a:bodyPr>
          <a:lstStyle>
            <a:lvl1pPr algn="r">
              <a:defRPr sz="1200"/>
            </a:lvl1pPr>
          </a:lstStyle>
          <a:p>
            <a:pPr>
              <a:defRPr/>
            </a:pPr>
            <a:fld id="{4D90A1C1-422B-4288-B785-31B5E8E3DD98}" type="slidenum">
              <a:rPr lang="en-US"/>
              <a:pPr>
                <a:defRPr/>
              </a:pPr>
              <a:t>‹#›</a:t>
            </a:fld>
            <a:endParaRPr lang="en-US"/>
          </a:p>
        </p:txBody>
      </p:sp>
    </p:spTree>
    <p:extLst>
      <p:ext uri="{BB962C8B-B14F-4D97-AF65-F5344CB8AC3E}">
        <p14:creationId xmlns:p14="http://schemas.microsoft.com/office/powerpoint/2010/main" val="3806200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D90A1C1-422B-4288-B785-31B5E8E3DD98}"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D90A1C1-422B-4288-B785-31B5E8E3DD98}"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A679C2-7FE9-4ED6-B092-53D952B2AC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DEC8EA-55E9-40AA-9541-1B82FE0E89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F547AD-DD22-4186-898B-195BCA8DE7E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1"/>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2926B-F0A7-47FA-BD9C-44ED5BC903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AFF77F-3881-4F11-B1C0-A6D2ED9FA47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F78FFC-6E25-4F31-881F-1F1B7F46FB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3317B5-12F5-4407-A730-559BA223B2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781631-BDF9-4ACA-9635-27C55506B8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32D2C7-1CE1-4775-99B0-BCA5C23E1F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6107454-8F1E-4DDE-B7F9-ADA2ABF534D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13633E-F272-4DCA-84B7-BC28943CEE8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3ED95-9A1A-4C6E-8F65-D13CDFCF3D9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503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4829"/>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4829"/>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4829"/>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A739ACF-7F47-410E-87BD-AAFAC5B8B2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57200" y="0"/>
            <a:ext cx="8229600" cy="6096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smtClean="0">
                <a:ln>
                  <a:noFill/>
                </a:ln>
                <a:solidFill>
                  <a:schemeClr val="tx2"/>
                </a:solidFill>
                <a:effectLst/>
                <a:uLnTx/>
                <a:uFillTx/>
                <a:latin typeface="+mj-lt"/>
                <a:ea typeface="+mj-ea"/>
                <a:cs typeface="+mj-cs"/>
              </a:rPr>
              <a:t>ENGR421 Senior Design Project 2 </a:t>
            </a:r>
            <a:br>
              <a:rPr kumimoji="0" lang="en-US" sz="1050" b="0" i="0" u="none" strike="noStrike" kern="0" cap="none" spc="0" normalizeH="0" baseline="0" noProof="0" dirty="0" smtClean="0">
                <a:ln>
                  <a:noFill/>
                </a:ln>
                <a:solidFill>
                  <a:schemeClr val="tx2"/>
                </a:solidFill>
                <a:effectLst/>
                <a:uLnTx/>
                <a:uFillTx/>
                <a:latin typeface="+mj-lt"/>
                <a:ea typeface="+mj-ea"/>
                <a:cs typeface="+mj-cs"/>
              </a:rPr>
            </a:br>
            <a:r>
              <a:rPr kumimoji="0" lang="en-US" sz="1050" b="0" i="0" u="none" strike="noStrike" kern="0" cap="none" spc="0" normalizeH="0" baseline="0" noProof="0" dirty="0" smtClean="0">
                <a:ln>
                  <a:noFill/>
                </a:ln>
                <a:solidFill>
                  <a:schemeClr val="tx1"/>
                </a:solidFill>
                <a:effectLst/>
                <a:uLnTx/>
                <a:uFillTx/>
                <a:latin typeface="+mj-lt"/>
                <a:ea typeface="+mj-ea"/>
                <a:cs typeface="+mj-cs"/>
              </a:rPr>
              <a:t>Prototype Demonstration</a:t>
            </a:r>
            <a:r>
              <a:rPr kumimoji="0" lang="en-US" sz="1050" b="0" i="0" u="none" strike="noStrike" kern="0" cap="none" spc="0" normalizeH="0" baseline="0" noProof="0" dirty="0" smtClean="0">
                <a:ln>
                  <a:noFill/>
                </a:ln>
                <a:solidFill>
                  <a:schemeClr val="tx2"/>
                </a:solidFill>
                <a:effectLst/>
                <a:uLnTx/>
                <a:uFillTx/>
                <a:latin typeface="+mj-lt"/>
                <a:ea typeface="+mj-ea"/>
                <a:cs typeface="+mj-cs"/>
              </a:rPr>
              <a:t/>
            </a:r>
            <a:br>
              <a:rPr kumimoji="0" lang="en-US" sz="1050" b="0" i="0" u="none" strike="noStrike" kern="0" cap="none" spc="0" normalizeH="0" baseline="0" noProof="0" dirty="0" smtClean="0">
                <a:ln>
                  <a:noFill/>
                </a:ln>
                <a:solidFill>
                  <a:schemeClr val="tx2"/>
                </a:solidFill>
                <a:effectLst/>
                <a:uLnTx/>
                <a:uFillTx/>
                <a:latin typeface="+mj-lt"/>
                <a:ea typeface="+mj-ea"/>
                <a:cs typeface="+mj-cs"/>
              </a:rPr>
            </a:br>
            <a:r>
              <a:rPr kumimoji="0" lang="en-US" sz="1050" b="0" i="0" u="none" strike="noStrike" kern="0" cap="none" spc="0" normalizeH="0" baseline="0" noProof="0" dirty="0" smtClean="0">
                <a:ln>
                  <a:noFill/>
                </a:ln>
                <a:solidFill>
                  <a:schemeClr val="tx2"/>
                </a:solidFill>
                <a:effectLst/>
                <a:uLnTx/>
                <a:uFillTx/>
                <a:latin typeface="+mj-lt"/>
                <a:ea typeface="+mj-ea"/>
                <a:cs typeface="+mj-cs"/>
              </a:rPr>
              <a:t>Technical Rubric</a:t>
            </a:r>
          </a:p>
        </p:txBody>
      </p:sp>
      <p:graphicFrame>
        <p:nvGraphicFramePr>
          <p:cNvPr id="3" name="Group 168"/>
          <p:cNvGraphicFramePr>
            <a:graphicFrameLocks/>
          </p:cNvGraphicFramePr>
          <p:nvPr>
            <p:extLst>
              <p:ext uri="{D42A27DB-BD31-4B8C-83A1-F6EECF244321}">
                <p14:modId xmlns:p14="http://schemas.microsoft.com/office/powerpoint/2010/main" val="228840699"/>
              </p:ext>
            </p:extLst>
          </p:nvPr>
        </p:nvGraphicFramePr>
        <p:xfrm>
          <a:off x="304800" y="800100"/>
          <a:ext cx="8534401" cy="5827776"/>
        </p:xfrm>
        <a:graphic>
          <a:graphicData uri="http://schemas.openxmlformats.org/drawingml/2006/table">
            <a:tbl>
              <a:tblPr/>
              <a:tblGrid>
                <a:gridCol w="1785439"/>
                <a:gridCol w="500561"/>
                <a:gridCol w="883920"/>
                <a:gridCol w="883920"/>
                <a:gridCol w="883920"/>
                <a:gridCol w="883920"/>
                <a:gridCol w="883920"/>
                <a:gridCol w="1828801"/>
              </a:tblGrid>
              <a:tr h="4023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Specification/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Requirement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Points</a:t>
                      </a:r>
                    </a:p>
                    <a:p>
                      <a:pPr marL="0" marR="0" lvl="0" indent="0" algn="r"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       =&gt; </a:t>
                      </a:r>
                    </a:p>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Weight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800" b="1" kern="1200" dirty="0" smtClean="0">
                          <a:solidFill>
                            <a:schemeClr val="tx1"/>
                          </a:solidFill>
                          <a:latin typeface="+mn-lt"/>
                          <a:ea typeface="+mn-ea"/>
                          <a:cs typeface="+mn-cs"/>
                        </a:rPr>
                        <a:t>100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Comments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p>
                      <a:pPr marL="0" marR="0" lvl="0" indent="0" algn="l" defTabSz="914400" rtl="0" eaLnBrk="1" fontAlgn="base" latinLnBrk="0" hangingPunct="1">
                        <a:lnSpc>
                          <a:spcPct val="100000"/>
                        </a:lnSpc>
                        <a:spcBef>
                          <a:spcPct val="20000"/>
                        </a:spcBef>
                        <a:spcAft>
                          <a:spcPct val="0"/>
                        </a:spcAft>
                        <a:buClrTx/>
                        <a:buSzTx/>
                        <a:buFontTx/>
                        <a:buNone/>
                        <a:tabLst/>
                      </a:pPr>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20">
                <a:tc>
                  <a:txBody>
                    <a:bodyPr/>
                    <a:lstStyle/>
                    <a:p>
                      <a:pPr marL="0" marR="0" indent="0" algn="l">
                        <a:lnSpc>
                          <a:spcPct val="100000"/>
                        </a:lnSpc>
                        <a:spcBef>
                          <a:spcPts val="0"/>
                        </a:spcBef>
                        <a:spcAft>
                          <a:spcPts val="0"/>
                        </a:spcAft>
                      </a:pPr>
                      <a:endParaRPr kumimoji="0" lang="en-US" sz="800" b="0" i="0" u="none" strike="noStrike" kern="1200" cap="none" normalizeH="0" baseline="0" dirty="0" smtClean="0">
                        <a:ln>
                          <a:noFill/>
                        </a:ln>
                        <a:solidFill>
                          <a:schemeClr val="tx1"/>
                        </a:solidFill>
                        <a:effectLst/>
                        <a:latin typeface="Arial" charset="0"/>
                        <a:ea typeface="+mn-ea"/>
                        <a:cs typeface="Arial" charset="0"/>
                      </a:endParaRPr>
                    </a:p>
                  </a:txBody>
                  <a:tcPr marL="24553" marR="24553" marT="68580" marB="6858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57150" marR="0" indent="0" algn="l">
                        <a:lnSpc>
                          <a:spcPct val="115000"/>
                        </a:lnSpc>
                        <a:spcBef>
                          <a:spcPts val="0"/>
                        </a:spcBef>
                        <a:spcAft>
                          <a:spcPts val="0"/>
                        </a:spcAft>
                      </a:pPr>
                      <a:endParaRPr kumimoji="0" lang="en-US" sz="800" b="0" i="0" u="none" strike="noStrike" kern="1200" cap="none" normalizeH="0" baseline="0" dirty="0" smtClean="0">
                        <a:ln>
                          <a:noFill/>
                        </a:ln>
                        <a:solidFill>
                          <a:schemeClr val="tx1"/>
                        </a:solidFill>
                        <a:effectLst/>
                        <a:latin typeface="Arial" charset="0"/>
                        <a:ea typeface="+mn-ea"/>
                        <a:cs typeface="Arial" charset="0"/>
                      </a:endParaRPr>
                    </a:p>
                  </a:txBody>
                  <a:tcPr marL="24553" marR="24553" marT="68580" marB="6858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r>
                        <a:rPr lang="en-US" sz="600" kern="1200" dirty="0" smtClean="0">
                          <a:solidFill>
                            <a:schemeClr val="tx1"/>
                          </a:solidFill>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600" kern="1200" dirty="0" smtClean="0">
                          <a:solidFill>
                            <a:schemeClr val="tx1"/>
                          </a:solidFill>
                          <a:latin typeface="+mn-lt"/>
                          <a:ea typeface="+mn-ea"/>
                          <a:cs typeface="+mn-cs"/>
                        </a:rPr>
                        <a:t>Quantitatively meets the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Meets the requirement qualitatively but performs slightly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Performs significantly outside of the specified range.</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Does not function.</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600" kern="1200" dirty="0" smtClean="0">
                          <a:solidFill>
                            <a:schemeClr val="tx1"/>
                          </a:solidFill>
                          <a:latin typeface="+mn-lt"/>
                          <a:ea typeface="+mn-ea"/>
                          <a:cs typeface="+mn-cs"/>
                        </a:rPr>
                        <a:t>Design feature is missing.</a:t>
                      </a: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TOTAL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600" kern="1200" dirty="0" smtClean="0">
                          <a:solidFill>
                            <a:schemeClr val="tx1"/>
                          </a:solidFill>
                          <a:latin typeface="+mn-lt"/>
                          <a:ea typeface="+mn-ea"/>
                          <a:cs typeface="+mn-cs"/>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6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169"/>
          <p:cNvSpPr txBox="1">
            <a:spLocks noChangeArrowheads="1"/>
          </p:cNvSpPr>
          <p:nvPr/>
        </p:nvSpPr>
        <p:spPr bwMode="auto">
          <a:xfrm>
            <a:off x="6096000" y="171450"/>
            <a:ext cx="2895600" cy="477054"/>
          </a:xfrm>
          <a:prstGeom prst="rect">
            <a:avLst/>
          </a:prstGeom>
          <a:noFill/>
          <a:ln w="9525">
            <a:noFill/>
            <a:miter lim="800000"/>
            <a:headEnd/>
            <a:tailEnd/>
          </a:ln>
        </p:spPr>
        <p:txBody>
          <a:bodyPr>
            <a:spAutoFit/>
          </a:bodyPr>
          <a:lstStyle/>
          <a:p>
            <a:pPr>
              <a:spcBef>
                <a:spcPct val="50000"/>
              </a:spcBef>
            </a:pPr>
            <a:r>
              <a:rPr lang="en-US" sz="1000" dirty="0" smtClean="0"/>
              <a:t>Reviewer:____________________</a:t>
            </a:r>
            <a:endParaRPr lang="en-US" sz="1000" dirty="0"/>
          </a:p>
          <a:p>
            <a:pPr>
              <a:spcBef>
                <a:spcPct val="50000"/>
              </a:spcBef>
            </a:pPr>
            <a:r>
              <a:rPr lang="en-US" sz="1000" dirty="0"/>
              <a:t>Date:  </a:t>
            </a:r>
            <a:r>
              <a:rPr lang="en-US" sz="1000" dirty="0" smtClean="0"/>
              <a:t>_______________________</a:t>
            </a:r>
            <a:endParaRPr lang="en-US" sz="1000" dirty="0"/>
          </a:p>
        </p:txBody>
      </p:sp>
      <p:sp>
        <p:nvSpPr>
          <p:cNvPr id="5" name="TextBox 78"/>
          <p:cNvSpPr txBox="1">
            <a:spLocks noChangeArrowheads="1"/>
          </p:cNvSpPr>
          <p:nvPr/>
        </p:nvSpPr>
        <p:spPr bwMode="auto">
          <a:xfrm>
            <a:off x="203200" y="171450"/>
            <a:ext cx="2582758" cy="553998"/>
          </a:xfrm>
          <a:prstGeom prst="rect">
            <a:avLst/>
          </a:prstGeom>
          <a:noFill/>
          <a:ln w="9525">
            <a:noFill/>
            <a:miter lim="800000"/>
            <a:headEnd/>
            <a:tailEnd/>
          </a:ln>
        </p:spPr>
        <p:txBody>
          <a:bodyPr wrap="none">
            <a:spAutoFit/>
          </a:bodyPr>
          <a:lstStyle/>
          <a:p>
            <a:r>
              <a:rPr lang="en-US" sz="1000" dirty="0"/>
              <a:t>Title of Project</a:t>
            </a:r>
            <a:r>
              <a:rPr lang="en-US" sz="1000" dirty="0" smtClean="0"/>
              <a:t>:</a:t>
            </a:r>
          </a:p>
          <a:p>
            <a:endParaRPr lang="en-US" sz="1000" dirty="0"/>
          </a:p>
          <a:p>
            <a:r>
              <a:rPr lang="en-US" sz="1000" u="sng" dirty="0" smtClean="0"/>
              <a:t>__________________________________</a:t>
            </a:r>
            <a:endParaRPr lang="en-US" sz="1000" u="sng" dirty="0"/>
          </a:p>
        </p:txBody>
      </p:sp>
      <p:sp>
        <p:nvSpPr>
          <p:cNvPr id="6" name="TextBox 5"/>
          <p:cNvSpPr txBox="1"/>
          <p:nvPr/>
        </p:nvSpPr>
        <p:spPr>
          <a:xfrm>
            <a:off x="4876800" y="571500"/>
            <a:ext cx="4064000" cy="261610"/>
          </a:xfrm>
          <a:prstGeom prst="rect">
            <a:avLst/>
          </a:prstGeom>
          <a:noFill/>
        </p:spPr>
        <p:txBody>
          <a:bodyPr wrap="square" rtlCol="0">
            <a:spAutoFit/>
          </a:bodyPr>
          <a:lstStyle/>
          <a:p>
            <a:pPr algn="r"/>
            <a:r>
              <a:rPr lang="en-US" sz="1100" dirty="0" smtClean="0"/>
              <a:t>Score : _________________</a:t>
            </a:r>
            <a:endParaRPr lang="en-US" sz="1100" dirty="0"/>
          </a:p>
        </p:txBody>
      </p:sp>
      <p:cxnSp>
        <p:nvCxnSpPr>
          <p:cNvPr id="7" name="Straight Connector 6"/>
          <p:cNvCxnSpPr/>
          <p:nvPr/>
        </p:nvCxnSpPr>
        <p:spPr>
          <a:xfrm>
            <a:off x="2086711" y="800100"/>
            <a:ext cx="504089" cy="4000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657350"/>
            <a:ext cx="8229600" cy="1143000"/>
          </a:xfrm>
        </p:spPr>
        <p:txBody>
          <a:bodyPr/>
          <a:lstStyle/>
          <a:p>
            <a:pPr algn="l"/>
            <a:r>
              <a:rPr lang="en-US" sz="1200" dirty="0" smtClean="0"/>
              <a:t>*Items changed from student suggested values.</a:t>
            </a:r>
            <a:br>
              <a:rPr lang="en-US" sz="1200" dirty="0" smtClean="0"/>
            </a:br>
            <a:r>
              <a:rPr lang="en-US" sz="1200" dirty="0" smtClean="0"/>
              <a:t/>
            </a:r>
            <a:br>
              <a:rPr lang="en-US" sz="1200" dirty="0" smtClean="0"/>
            </a:br>
            <a:r>
              <a:rPr lang="en-US" sz="1200" dirty="0" err="1" smtClean="0"/>
              <a:t>From</a:t>
            </a:r>
            <a:r>
              <a:rPr lang="en-US" sz="1200" dirty="0" smtClean="0"/>
              <a:t> the Syllabus:</a:t>
            </a:r>
            <a:br>
              <a:rPr lang="en-US" sz="1200" dirty="0" smtClean="0"/>
            </a:br>
            <a:r>
              <a:rPr lang="en-US" sz="1200" dirty="0" smtClean="0"/>
              <a:t/>
            </a:r>
            <a:br>
              <a:rPr lang="en-US" sz="1200" dirty="0" smtClean="0"/>
            </a:br>
            <a:r>
              <a:rPr lang="en-US" sz="1200" dirty="0" smtClean="0"/>
              <a:t>Your project grade is an overall evaluation of the successfulness of your project.  It will be highly correlated to how well the requirement specifications developed in ENGR 420 were met by the final prototype as determined by the acceptance tests.  This initial score will be determined using the assessment rubric provided to you in the fall semester.  However, this grade will also be based on an evaluation of how well each individual contributed to the success of the project, documented results in the engineering notebook, responded to comments or questions and, handled problems that arose such as scheduling conflicts, team personality conflicts, and budget constraints.  Thus, these and other mitigating circumstances will be used to adjust the project evaluation from the initial score calculated at the discretion of the professors using their best professional judgment.</a:t>
            </a:r>
            <a:br>
              <a:rPr lang="en-US" sz="1200" dirty="0" smtClean="0"/>
            </a:br>
            <a:endParaRPr lang="en-US" sz="12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324</Words>
  <Application>Microsoft Office PowerPoint</Application>
  <PresentationFormat>Letter Paper (8.5x11 in)</PresentationFormat>
  <Paragraphs>72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*Items changed from student suggested values.  From the Syllabus:  Your project grade is an overall evaluation of the successfulness of your project.  It will be highly correlated to how well the requirement specifications developed in ENGR 420 were met by the final prototype as determined by the acceptance tests.  This initial score will be determined using the assessment rubric provided to you in the fall semester.  However, this grade will also be based on an evaluation of how well each individual contributed to the success of the project, documented results in the engineering notebook, responded to comments or questions and, handled problems that arose such as scheduling conflicts, team personality conflicts, and budget constraints.  Thus, these and other mitigating circumstances will be used to adjust the project evaluation from the initial score calculated at the discretion of the professors using their best professional judgment. </vt:lpstr>
    </vt:vector>
  </TitlesOfParts>
  <Company>Harding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Project 1 ENGR420 System Design Review Technical Rubric</dc:title>
  <dc:creator>Rich Wells</dc:creator>
  <cp:lastModifiedBy>Richard Wells</cp:lastModifiedBy>
  <cp:revision>145</cp:revision>
  <dcterms:created xsi:type="dcterms:W3CDTF">2009-10-07T23:33:15Z</dcterms:created>
  <dcterms:modified xsi:type="dcterms:W3CDTF">2012-01-09T22:13:15Z</dcterms:modified>
</cp:coreProperties>
</file>