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00"/>
    <a:srgbClr val="CCCCFF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2471" autoAdjust="0"/>
  </p:normalViewPr>
  <p:slideViewPr>
    <p:cSldViewPr>
      <p:cViewPr varScale="1">
        <p:scale>
          <a:sx n="100" d="100"/>
          <a:sy n="100" d="100"/>
        </p:scale>
        <p:origin x="3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23272B-7B22-4849-8394-6BCF56A92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F133C-6280-411C-B5D9-F65ADA4DC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989B9-91D1-4D2C-B4E5-F600D3CB1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152400"/>
            <a:ext cx="2819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82550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2831-C950-4077-9A1C-92197C1E1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AC94-F1F8-41C4-8C0E-9A929315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3919C-6014-4C87-B72C-914E5BB9E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C234-2F4B-46F3-9D20-DFFE63DD5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20E8A-9F0F-4894-8EE3-EAADF7C29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FCD7-DFE3-4EC6-ACC5-0F7C1EADB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92E89-6B3B-415F-8CA6-CB44A56F4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3BF0-04FE-4637-8F31-8724D96E9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31FBC-6E26-49BA-BA5F-C8272DF37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33C873-32B1-415B-8E25-0E1DBFFFB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971800" y="0"/>
            <a:ext cx="9220200" cy="12192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tint val="0"/>
                  <a:invGamma/>
                </a:srgbClr>
              </a:gs>
              <a:gs pos="100000">
                <a:srgbClr val="FFCC00">
                  <a:alpha val="5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857501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03200" y="685800"/>
            <a:ext cx="238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b="1" dirty="0">
                <a:latin typeface="Verdana" pitchFamily="34" charset="0"/>
              </a:rPr>
              <a:t>ENGR4201/4202 Senior</a:t>
            </a:r>
          </a:p>
          <a:p>
            <a:pPr algn="r">
              <a:defRPr/>
            </a:pPr>
            <a:r>
              <a:rPr lang="en-US" sz="1200" b="1" dirty="0">
                <a:latin typeface="Verdana" pitchFamily="34" charset="0"/>
              </a:rPr>
              <a:t>Design Project</a:t>
            </a:r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52400"/>
            <a:ext cx="922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4038600" cy="685800"/>
          </a:xfrm>
        </p:spPr>
        <p:txBody>
          <a:bodyPr/>
          <a:lstStyle/>
          <a:p>
            <a:r>
              <a:rPr lang="en-US" sz="2000"/>
              <a:t>[project name]:</a:t>
            </a:r>
            <a:br>
              <a:rPr lang="en-US" sz="2000"/>
            </a:br>
            <a:r>
              <a:rPr lang="en-US" sz="2000"/>
              <a:t>A3 Status</a:t>
            </a:r>
            <a:endParaRPr 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5486400" cy="1143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78000"/>
              </a:lnSpc>
              <a:buFont typeface="Monotype Sorts" pitchFamily="2" charset="2"/>
              <a:buNone/>
              <a:defRPr/>
            </a:pPr>
            <a:r>
              <a:rPr lang="en-US" sz="1400" b="1" u="sng" kern="1200" dirty="0">
                <a:latin typeface="Times New Roman" pitchFamily="18" charset="0"/>
                <a:cs typeface="Arial" charset="0"/>
              </a:rPr>
              <a:t>Background:</a:t>
            </a:r>
          </a:p>
          <a:p>
            <a:pPr>
              <a:lnSpc>
                <a:spcPct val="78000"/>
              </a:lnSpc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400" kern="1200" dirty="0">
                <a:latin typeface="Times New Roman" pitchFamily="18" charset="0"/>
                <a:cs typeface="Arial" charset="0"/>
              </a:rPr>
              <a:t>Enter information about project.</a:t>
            </a:r>
          </a:p>
          <a:p>
            <a:pPr>
              <a:lnSpc>
                <a:spcPct val="78000"/>
              </a:lnSpc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400" kern="1200" dirty="0">
                <a:latin typeface="Times New Roman" pitchFamily="18" charset="0"/>
                <a:cs typeface="Arial" charset="0"/>
              </a:rPr>
              <a:t>Include the main motivation(s) for your project.</a:t>
            </a:r>
          </a:p>
          <a:p>
            <a:pPr>
              <a:lnSpc>
                <a:spcPct val="78000"/>
              </a:lnSpc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400" kern="1200" dirty="0">
                <a:latin typeface="Times New Roman" pitchFamily="18" charset="0"/>
                <a:cs typeface="Arial" charset="0"/>
              </a:rPr>
              <a:t>Quantify the need for your project.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2514600"/>
            <a:ext cx="5486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r>
              <a:rPr lang="en-US" sz="1400" b="1" u="sng" dirty="0"/>
              <a:t>Current Conditions:</a:t>
            </a:r>
          </a:p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endParaRPr lang="en-US" sz="1400" b="1" u="sng" dirty="0"/>
          </a:p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endParaRPr lang="en-US" sz="1400" b="1" u="sng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867400" y="5334000"/>
            <a:ext cx="6172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</a:pPr>
            <a:r>
              <a:rPr lang="en-US" sz="1400" b="1" u="sng" dirty="0"/>
              <a:t>Next Steps:</a:t>
            </a:r>
          </a:p>
          <a:p>
            <a:pPr marL="285750" indent="-285750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♦"/>
            </a:pPr>
            <a:r>
              <a:rPr lang="en-US" sz="1400" dirty="0"/>
              <a:t>What do you plan to accomplish in the next two weeks? Who and What.</a:t>
            </a:r>
          </a:p>
          <a:p>
            <a:pPr marL="285750" indent="-285750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♦"/>
            </a:pPr>
            <a:r>
              <a:rPr lang="en-US" sz="1400"/>
              <a:t>Overall: Format </a:t>
            </a:r>
            <a:r>
              <a:rPr lang="en-US" sz="1400" dirty="0">
                <a:solidFill>
                  <a:srgbClr val="FF0000"/>
                </a:solidFill>
              </a:rPr>
              <a:t>red text </a:t>
            </a:r>
            <a:r>
              <a:rPr lang="en-US" sz="1400" dirty="0"/>
              <a:t>to highlight changes from previous status report (beginning the second submission).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5105400"/>
            <a:ext cx="54864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r>
              <a:rPr lang="en-US" sz="1400" b="1" u="sng" dirty="0"/>
              <a:t>Analysis (roadblocks, unresolved issues):</a:t>
            </a:r>
          </a:p>
          <a:p>
            <a:pPr marL="342900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/>
              <a:t>What is(are) the root cause(s) of the problem(s)?</a:t>
            </a:r>
          </a:p>
          <a:p>
            <a:pPr marL="342900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/>
              <a:t>What is your current focus on what to improve?</a:t>
            </a:r>
          </a:p>
          <a:p>
            <a:pPr marL="342900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sz="14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867400" y="3505200"/>
            <a:ext cx="61722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80988" indent="-280988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</a:pPr>
            <a:r>
              <a:rPr lang="en-US" sz="1400" b="1" u="sng" dirty="0"/>
              <a:t>Recent Results:</a:t>
            </a:r>
            <a:endParaRPr lang="en-US" sz="1400" dirty="0"/>
          </a:p>
          <a:p>
            <a:pPr marL="285750" indent="-285750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♦"/>
            </a:pPr>
            <a:r>
              <a:rPr lang="en-US" sz="1400" dirty="0"/>
              <a:t>Activities completed recently with results.</a:t>
            </a:r>
          </a:p>
          <a:p>
            <a:pPr marL="285750" indent="-285750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♦"/>
            </a:pPr>
            <a:r>
              <a:rPr lang="en-US" sz="1400" dirty="0"/>
              <a:t>Show engineering data/graphs</a:t>
            </a:r>
          </a:p>
          <a:p>
            <a:pPr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</a:pPr>
            <a:endParaRPr lang="en-US" sz="1400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867400" y="1295400"/>
            <a:ext cx="6172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r>
              <a:rPr lang="en-US" sz="1400" b="1" u="sng" dirty="0"/>
              <a:t>Proposed Countermeasures (Recommendations)</a:t>
            </a:r>
            <a:r>
              <a:rPr lang="en-US" sz="1400" b="1" dirty="0"/>
              <a:t>:</a:t>
            </a:r>
          </a:p>
          <a:p>
            <a:pPr marL="342900" lvl="1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/>
              <a:t>What is your proposal to reach the future state, the target condition?</a:t>
            </a:r>
          </a:p>
          <a:p>
            <a:pPr marL="342900" lvl="1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/>
              <a:t>How will your recommended countermeasures affect the root cause to achieve the target?</a:t>
            </a:r>
          </a:p>
          <a:p>
            <a:pPr marL="342900" lvl="1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/>
              <a:t>Coordinate with each analysis roadblock</a:t>
            </a:r>
          </a:p>
          <a:p>
            <a:pPr marL="342900" lvl="1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Times New Roman" pitchFamily="18" charset="0"/>
              <a:buChar char="♦"/>
              <a:defRPr/>
            </a:pPr>
            <a:endParaRPr lang="en-US" sz="1400" dirty="0"/>
          </a:p>
          <a:p>
            <a:pPr marL="342900" lvl="1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sz="1400" dirty="0"/>
              <a:t> </a:t>
            </a:r>
          </a:p>
          <a:p>
            <a:pPr marL="649288" lvl="1" indent="-215900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/>
            </a:pPr>
            <a:endParaRPr lang="en-US" sz="1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686800" y="152400"/>
            <a:ext cx="1828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3"/>
          <p:cNvSpPr txBox="1">
            <a:spLocks noChangeArrowheads="1"/>
          </p:cNvSpPr>
          <p:nvPr/>
        </p:nvSpPr>
        <p:spPr bwMode="auto">
          <a:xfrm>
            <a:off x="8610600" y="152401"/>
            <a:ext cx="20574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820738"/>
            <a:r>
              <a:rPr lang="en-US" sz="1200" dirty="0"/>
              <a:t>Date:  </a:t>
            </a:r>
            <a:r>
              <a:rPr lang="en-US" sz="1200" dirty="0">
                <a:solidFill>
                  <a:srgbClr val="FF0000"/>
                </a:solidFill>
              </a:rPr>
              <a:t>xxx</a:t>
            </a:r>
          </a:p>
          <a:p>
            <a:pPr defTabSz="820738"/>
            <a:r>
              <a:rPr lang="en-US" sz="1200" dirty="0"/>
              <a:t>Members:</a:t>
            </a:r>
          </a:p>
          <a:p>
            <a:pPr defTabSz="820738"/>
            <a:endParaRPr lang="en-US" sz="1200" dirty="0"/>
          </a:p>
          <a:p>
            <a:pPr defTabSz="820738"/>
            <a:endParaRPr lang="en-US" sz="1200" dirty="0"/>
          </a:p>
          <a:p>
            <a:pPr defTabSz="820738"/>
            <a:endParaRPr lang="en-US" sz="1200" dirty="0"/>
          </a:p>
          <a:p>
            <a:pPr defTabSz="820738"/>
            <a:endParaRPr lang="en-US" sz="12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" y="3810000"/>
            <a:ext cx="5486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7312" tIns="42862" rIns="87312" bIns="42862"/>
          <a:lstStyle/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r>
              <a:rPr lang="en-US" sz="1400" b="1" u="sng" dirty="0"/>
              <a:t>Goals/Targets</a:t>
            </a:r>
          </a:p>
          <a:p>
            <a:pPr marL="342900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Times New Roman" pitchFamily="18" charset="0"/>
              <a:buChar char="♦"/>
              <a:defRPr/>
            </a:pPr>
            <a:r>
              <a:rPr lang="en-US" sz="1400" dirty="0"/>
              <a:t>What specific outcomes are required?</a:t>
            </a:r>
          </a:p>
          <a:p>
            <a:pPr marL="342900" indent="-342900" defTabSz="866775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Times New Roman" pitchFamily="18" charset="0"/>
              <a:buChar char="♦"/>
              <a:defRPr/>
            </a:pPr>
            <a:r>
              <a:rPr lang="en-US" sz="1400" dirty="0"/>
              <a:t>How will you measure your success?</a:t>
            </a:r>
          </a:p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endParaRPr lang="en-US" sz="1400" b="1" u="sng" dirty="0"/>
          </a:p>
          <a:p>
            <a:pPr marL="271463" indent="-271463" defTabSz="866775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defRPr/>
            </a:pPr>
            <a:endParaRPr lang="en-US" sz="1400" b="1" u="sng" dirty="0"/>
          </a:p>
        </p:txBody>
      </p:sp>
      <p:pic>
        <p:nvPicPr>
          <p:cNvPr id="1028" name="Picture 4" descr="C:\Users\rwells\AppData\Local\Microsoft\Windows\Temporary Internet Files\Content.IE5\T34TUKBE\MC90034180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267200"/>
            <a:ext cx="785758" cy="688848"/>
          </a:xfrm>
          <a:prstGeom prst="rect">
            <a:avLst/>
          </a:prstGeom>
          <a:noFill/>
        </p:spPr>
      </p:pic>
      <p:pic>
        <p:nvPicPr>
          <p:cNvPr id="1029" name="Picture 5" descr="C:\Users\rwells\AppData\Local\Microsoft\Windows\Temporary Internet Files\Content.IE5\Q9OTF0KU\MC90007106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514601"/>
            <a:ext cx="857816" cy="843111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1030" name="Picture 6" descr="C:\Users\rwells\AppData\Local\Microsoft\Windows\Temporary Internet Files\Content.IE5\WVG1X0NZ\MM900300524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39350" y="4019550"/>
            <a:ext cx="952500" cy="8001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-3414" r="214" b="23533"/>
          <a:stretch/>
        </p:blipFill>
        <p:spPr>
          <a:xfrm>
            <a:off x="149290" y="2619375"/>
            <a:ext cx="1450910" cy="1114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5073" y="2540916"/>
            <a:ext cx="2525237" cy="128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100" dirty="0">
                <a:solidFill>
                  <a:srgbClr val="000000"/>
                </a:solidFill>
              </a:rPr>
              <a:t>Green: ahead or on schedule</a:t>
            </a:r>
          </a:p>
          <a:p>
            <a:pPr marL="342900" lvl="1" indent="-342900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100" dirty="0">
                <a:solidFill>
                  <a:srgbClr val="000000"/>
                </a:solidFill>
              </a:rPr>
              <a:t>Yellow: less than one week behind</a:t>
            </a:r>
          </a:p>
          <a:p>
            <a:pPr marL="342900" lvl="1" indent="-342900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100" dirty="0">
                <a:solidFill>
                  <a:srgbClr val="000000"/>
                </a:solidFill>
              </a:rPr>
              <a:t>Red: More than one week behind</a:t>
            </a:r>
          </a:p>
          <a:p>
            <a:pPr marL="342900" lvl="1" indent="-342900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100" dirty="0">
                <a:solidFill>
                  <a:srgbClr val="000000"/>
                </a:solidFill>
              </a:rPr>
              <a:t>Crop picture to show status</a:t>
            </a:r>
          </a:p>
          <a:p>
            <a:pPr marL="342900" lvl="1" indent="-342900" eaLnBrk="0" hangingPunct="0">
              <a:lnSpc>
                <a:spcPct val="78000"/>
              </a:lnSpc>
              <a:spcBef>
                <a:spcPct val="20000"/>
              </a:spcBef>
              <a:buClr>
                <a:srgbClr val="FF0000"/>
              </a:buClr>
              <a:buFont typeface="Times New Roman" pitchFamily="18" charset="0"/>
              <a:buChar char="♦"/>
              <a:defRPr/>
            </a:pPr>
            <a:r>
              <a:rPr lang="en-US" sz="1100" dirty="0">
                <a:solidFill>
                  <a:srgbClr val="000000"/>
                </a:solidFill>
              </a:rPr>
              <a:t>Show full </a:t>
            </a:r>
            <a:r>
              <a:rPr lang="en-US" sz="1100" dirty="0" err="1">
                <a:solidFill>
                  <a:srgbClr val="000000"/>
                </a:solidFill>
              </a:rPr>
              <a:t>gantt</a:t>
            </a:r>
            <a:r>
              <a:rPr lang="en-US" sz="1100" dirty="0">
                <a:solidFill>
                  <a:srgbClr val="000000"/>
                </a:solidFill>
              </a:rPr>
              <a:t> chart to support designated status. Must include original with actual progress to date. On additional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D46B-6C29-4050-B25B-CBB018B11E60}"/>
              </a:ext>
            </a:extLst>
          </p:cNvPr>
          <p:cNvSpPr txBox="1"/>
          <p:nvPr/>
        </p:nvSpPr>
        <p:spPr>
          <a:xfrm>
            <a:off x="131368" y="2146752"/>
            <a:ext cx="5621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Answers the question: What is your inner, altruistic motivation for working this project?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B995C-BC55-4555-920B-5DDE710AE4DD}"/>
              </a:ext>
            </a:extLst>
          </p:cNvPr>
          <p:cNvSpPr txBox="1"/>
          <p:nvPr/>
        </p:nvSpPr>
        <p:spPr>
          <a:xfrm>
            <a:off x="4130988" y="2514600"/>
            <a:ext cx="1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Answers the question: How do your current accomplishments compare to the plan?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4BDEA-F959-4D92-86BC-2DC29222DF14}"/>
              </a:ext>
            </a:extLst>
          </p:cNvPr>
          <p:cNvSpPr txBox="1"/>
          <p:nvPr/>
        </p:nvSpPr>
        <p:spPr>
          <a:xfrm>
            <a:off x="229701" y="4570931"/>
            <a:ext cx="404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Answers the question: How will you measure product success?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280D1-C7DB-4611-8CF5-DCBE254175DD}"/>
              </a:ext>
            </a:extLst>
          </p:cNvPr>
          <p:cNvSpPr txBox="1"/>
          <p:nvPr/>
        </p:nvSpPr>
        <p:spPr>
          <a:xfrm>
            <a:off x="148504" y="5981700"/>
            <a:ext cx="5573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Answers the question: How well do you understand your most important/urgent issues?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3FC10-1659-4A7F-8E03-A66ADD67DE77}"/>
              </a:ext>
            </a:extLst>
          </p:cNvPr>
          <p:cNvSpPr txBox="1"/>
          <p:nvPr/>
        </p:nvSpPr>
        <p:spPr>
          <a:xfrm>
            <a:off x="7640120" y="2590800"/>
            <a:ext cx="39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Answers the question: How do you know your action plans will eliminate your most important/urgent issues?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C1AEE-4585-48A9-ABF8-96A25E9D8C76}"/>
              </a:ext>
            </a:extLst>
          </p:cNvPr>
          <p:cNvSpPr txBox="1"/>
          <p:nvPr/>
        </p:nvSpPr>
        <p:spPr>
          <a:xfrm>
            <a:off x="6065764" y="4414540"/>
            <a:ext cx="315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Answers the question: How well did you do what you said you were going to do?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B9037-5893-468D-AD05-3768682F3CDD}"/>
              </a:ext>
            </a:extLst>
          </p:cNvPr>
          <p:cNvSpPr txBox="1"/>
          <p:nvPr/>
        </p:nvSpPr>
        <p:spPr>
          <a:xfrm>
            <a:off x="6004034" y="6258699"/>
            <a:ext cx="589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Answers the question: How focused are your next action items?</a:t>
            </a:r>
          </a:p>
        </p:txBody>
      </p:sp>
    </p:spTree>
    <p:extLst>
      <p:ext uri="{BB962C8B-B14F-4D97-AF65-F5344CB8AC3E}">
        <p14:creationId xmlns:p14="http://schemas.microsoft.com/office/powerpoint/2010/main" val="39955809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1_multipart_x005F_xF8FF_2_XML PPtemplate">
  <a:themeElements>
    <a:clrScheme name="3_1_multipart_x005F_xF8FF_2_XML PP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B9B9E7"/>
      </a:accent6>
      <a:hlink>
        <a:srgbClr val="6666FF"/>
      </a:hlink>
      <a:folHlink>
        <a:srgbClr val="B2B2B2"/>
      </a:folHlink>
    </a:clrScheme>
    <a:fontScheme name="3_1_multipart_x005F_xF8FF_2_XML PP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3_1_multipart_x005F_xF8FF_2_XML PP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_multipart_x005F_xF8FF_2_XML PP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8A8AE7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8A8AE7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8A8A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B9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_multipart_x005F_xF8FF_2_XML PP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B9B9E7"/>
        </a:accent6>
        <a:hlink>
          <a:srgbClr val="66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MENG230 Syllabus</Template>
  <TotalTime>4201</TotalTime>
  <Words>333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Monotype Sorts</vt:lpstr>
      <vt:lpstr>Times New Roman</vt:lpstr>
      <vt:lpstr>Verdana</vt:lpstr>
      <vt:lpstr>3_1_multipart_x005f_x005F_x005f_xF8FF_2_XML PPtemplate</vt:lpstr>
      <vt:lpstr>[project name]: A3 Status</vt:lpstr>
    </vt:vector>
  </TitlesOfParts>
  <Company>Harding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Wells</dc:creator>
  <cp:lastModifiedBy>Rich Wells</cp:lastModifiedBy>
  <cp:revision>351</cp:revision>
  <dcterms:created xsi:type="dcterms:W3CDTF">2003-01-10T17:17:05Z</dcterms:created>
  <dcterms:modified xsi:type="dcterms:W3CDTF">2021-09-01T20:01:47Z</dcterms:modified>
</cp:coreProperties>
</file>