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1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21"/>
  </p:notesMasterIdLst>
  <p:sldIdLst>
    <p:sldId id="256" r:id="rId2"/>
    <p:sldId id="326" r:id="rId3"/>
    <p:sldId id="327" r:id="rId4"/>
    <p:sldId id="328" r:id="rId5"/>
    <p:sldId id="329" r:id="rId6"/>
    <p:sldId id="330" r:id="rId7"/>
    <p:sldId id="331" r:id="rId8"/>
    <p:sldId id="341" r:id="rId9"/>
    <p:sldId id="332" r:id="rId10"/>
    <p:sldId id="333" r:id="rId11"/>
    <p:sldId id="342" r:id="rId12"/>
    <p:sldId id="334" r:id="rId13"/>
    <p:sldId id="335" r:id="rId14"/>
    <p:sldId id="336" r:id="rId15"/>
    <p:sldId id="337" r:id="rId16"/>
    <p:sldId id="338" r:id="rId17"/>
    <p:sldId id="339" r:id="rId18"/>
    <p:sldId id="343" r:id="rId19"/>
    <p:sldId id="340" r:id="rId20"/>
  </p:sldIdLst>
  <p:sldSz cx="8228013" cy="6170613"/>
  <p:notesSz cx="6858000" cy="9144000"/>
  <p:custDataLst>
    <p:tags r:id="rId22"/>
  </p:custDataLst>
  <p:defaultTextStyle>
    <a:defPPr>
      <a:defRPr lang="de-DE"/>
    </a:defPPr>
    <a:lvl1pPr marL="0" algn="l" defTabSz="914400" rtl="0" eaLnBrk="1" latinLnBrk="0" hangingPunct="1">
      <a:buFontTx/>
      <a:buNone/>
      <a:defRPr lang="en-GB" sz="1800" b="0" i="0" u="none" kern="1200">
        <a:solidFill>
          <a:schemeClr val="tx1"/>
        </a:solidFill>
        <a:latin typeface="Bosch Office Sans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0" userDrawn="1">
          <p15:clr>
            <a:srgbClr val="A4A3A4"/>
          </p15:clr>
        </p15:guide>
        <p15:guide id="2" orient="horz" pos="656" userDrawn="1">
          <p15:clr>
            <a:srgbClr val="A4A3A4"/>
          </p15:clr>
        </p15:guide>
        <p15:guide id="3" orient="horz" pos="816" userDrawn="1">
          <p15:clr>
            <a:srgbClr val="A4A3A4"/>
          </p15:clr>
        </p15:guide>
        <p15:guide id="4" orient="horz" pos="3440" userDrawn="1">
          <p15:clr>
            <a:srgbClr val="A4A3A4"/>
          </p15:clr>
        </p15:guide>
        <p15:guide id="5" pos="160" userDrawn="1">
          <p15:clr>
            <a:srgbClr val="A4A3A4"/>
          </p15:clr>
        </p15:guide>
        <p15:guide id="6" pos="5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0" autoAdjust="0"/>
    <p:restoredTop sz="85458" autoAdjust="0"/>
  </p:normalViewPr>
  <p:slideViewPr>
    <p:cSldViewPr snapToGrid="0">
      <p:cViewPr varScale="1">
        <p:scale>
          <a:sx n="156" d="100"/>
          <a:sy n="156" d="100"/>
        </p:scale>
        <p:origin x="2454" y="138"/>
      </p:cViewPr>
      <p:guideLst>
        <p:guide orient="horz" pos="160"/>
        <p:guide orient="horz" pos="656"/>
        <p:guide orient="horz" pos="816"/>
        <p:guide orient="horz" pos="3440"/>
        <p:guide pos="160"/>
        <p:guide pos="5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D1E54-20B0-49A5-9D01-FB777AD076CB}" type="datetimeFigureOut">
              <a:rPr lang="en-GB" smtClean="0"/>
              <a:t>21/07/2017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61713-F6B0-4657-A79F-08453EA6FF9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45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161713-F6B0-4657-A79F-08453EA6FF9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121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199" y="648000"/>
            <a:ext cx="7707600" cy="388800"/>
          </a:xfrm>
        </p:spPr>
        <p:txBody>
          <a:bodyPr anchor="t" anchorCtr="0"/>
          <a:lstStyle>
            <a:lvl1pPr algn="l">
              <a:defRPr sz="28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199" y="1296000"/>
            <a:ext cx="7707600" cy="4168800"/>
          </a:xfrm>
        </p:spPr>
        <p:txBody>
          <a:bodyPr/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463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947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625" y="328613"/>
            <a:ext cx="1773238" cy="52292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150" y="328613"/>
            <a:ext cx="5172075" cy="52292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13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70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1538288"/>
            <a:ext cx="7096125" cy="256698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4129088"/>
            <a:ext cx="7096125" cy="13509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8369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00" y="1296000"/>
            <a:ext cx="3646800" cy="4168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0" y="1295999"/>
            <a:ext cx="3646800" cy="41688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118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328613"/>
            <a:ext cx="7096125" cy="119221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738" y="1512888"/>
            <a:ext cx="3481387" cy="7413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738" y="2254250"/>
            <a:ext cx="3481387" cy="33147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5600" y="1512888"/>
            <a:ext cx="3497263" cy="7413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5600" y="2254250"/>
            <a:ext cx="3497263" cy="331470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19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43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411163"/>
            <a:ext cx="2654300" cy="1439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7263" y="889000"/>
            <a:ext cx="4165600" cy="438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738" y="1851025"/>
            <a:ext cx="2654300" cy="3429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766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8" y="411163"/>
            <a:ext cx="2654300" cy="14398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97263" y="889000"/>
            <a:ext cx="4165600" cy="4384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738" y="1851025"/>
            <a:ext cx="2654300" cy="3429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970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6166800" cy="388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77076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de-DE" dirty="0"/>
          </a:p>
        </p:txBody>
      </p:sp>
      <p:pic>
        <p:nvPicPr>
          <p:cNvPr id="4" name="Grafik 3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8228330" cy="12954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650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0" indent="-252000" algn="l" defTabSz="914400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600" indent="-273600" algn="l" defTabSz="914400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800" indent="-205200" algn="l" defTabSz="914400" rtl="0" eaLnBrk="1" latinLnBrk="0" hangingPunct="1">
        <a:lnSpc>
          <a:spcPct val="102000"/>
        </a:lnSpc>
        <a:spcBef>
          <a:spcPts val="5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400" indent="-183600" algn="l" defTabSz="914400" rtl="0" eaLnBrk="1" latinLnBrk="0" hangingPunct="1">
        <a:lnSpc>
          <a:spcPct val="103000"/>
        </a:lnSpc>
        <a:spcBef>
          <a:spcPts val="5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400" indent="-183600" algn="l" defTabSz="914400" rtl="0" eaLnBrk="1" latinLnBrk="0" hangingPunct="1">
        <a:lnSpc>
          <a:spcPct val="103000"/>
        </a:lnSpc>
        <a:spcBef>
          <a:spcPts val="5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400" indent="-183600" algn="l" defTabSz="914400" rtl="0" eaLnBrk="1" latinLnBrk="0" hangingPunct="1">
        <a:lnSpc>
          <a:spcPct val="103000"/>
        </a:lnSpc>
        <a:spcBef>
          <a:spcPts val="5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400" indent="-183600" algn="l" defTabSz="914400" rtl="0" eaLnBrk="1" latinLnBrk="0" hangingPunct="1">
        <a:lnSpc>
          <a:spcPct val="103000"/>
        </a:lnSpc>
        <a:spcBef>
          <a:spcPts val="5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400" indent="-183600" algn="l" defTabSz="914400" rtl="0" eaLnBrk="1" latinLnBrk="0" hangingPunct="1">
        <a:lnSpc>
          <a:spcPct val="103000"/>
        </a:lnSpc>
        <a:spcBef>
          <a:spcPts val="500"/>
        </a:spcBef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400" indent="-183600" algn="l" defTabSz="914400" rtl="0" eaLnBrk="1" latinLnBrk="0" hangingPunct="1">
        <a:lnSpc>
          <a:spcPct val="103000"/>
        </a:lnSpc>
        <a:spcBef>
          <a:spcPts val="500"/>
        </a:spcBef>
        <a:buFont typeface="Arial" panose="020B0604020202020204" pitchFamily="34" charset="0"/>
        <a:buChar char="–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image" Target="../media/image4.png"/><Relationship Id="rId4" Type="http://schemas.openxmlformats.org/officeDocument/2006/relationships/tags" Target="../tags/tag7.xml"/><Relationship Id="rId9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openxmlformats.org/officeDocument/2006/relationships/tags" Target="../tags/tag127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tags" Target="../tags/tag126.xml"/><Relationship Id="rId5" Type="http://schemas.openxmlformats.org/officeDocument/2006/relationships/tags" Target="../tags/tag120.xml"/><Relationship Id="rId10" Type="http://schemas.openxmlformats.org/officeDocument/2006/relationships/tags" Target="../tags/tag125.xml"/><Relationship Id="rId4" Type="http://schemas.openxmlformats.org/officeDocument/2006/relationships/tags" Target="../tags/tag119.xml"/><Relationship Id="rId9" Type="http://schemas.openxmlformats.org/officeDocument/2006/relationships/tags" Target="../tags/tag124.xml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3" Type="http://schemas.openxmlformats.org/officeDocument/2006/relationships/tags" Target="../tags/tag130.xml"/><Relationship Id="rId21" Type="http://schemas.openxmlformats.org/officeDocument/2006/relationships/image" Target="../media/image9.png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0" Type="http://schemas.openxmlformats.org/officeDocument/2006/relationships/slideLayout" Target="../slideLayouts/slideLayout6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5" Type="http://schemas.openxmlformats.org/officeDocument/2006/relationships/tags" Target="../tags/tag142.xml"/><Relationship Id="rId23" Type="http://schemas.openxmlformats.org/officeDocument/2006/relationships/image" Target="../media/image22.png"/><Relationship Id="rId10" Type="http://schemas.openxmlformats.org/officeDocument/2006/relationships/tags" Target="../tags/tag137.xml"/><Relationship Id="rId19" Type="http://schemas.openxmlformats.org/officeDocument/2006/relationships/tags" Target="../tags/tag146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tags" Target="../tags/tag141.xml"/><Relationship Id="rId2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tags" Target="../tags/tag164.xml"/><Relationship Id="rId26" Type="http://schemas.openxmlformats.org/officeDocument/2006/relationships/tags" Target="../tags/tag172.xml"/><Relationship Id="rId3" Type="http://schemas.openxmlformats.org/officeDocument/2006/relationships/tags" Target="../tags/tag149.xml"/><Relationship Id="rId21" Type="http://schemas.openxmlformats.org/officeDocument/2006/relationships/tags" Target="../tags/tag167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tags" Target="../tags/tag163.xml"/><Relationship Id="rId25" Type="http://schemas.openxmlformats.org/officeDocument/2006/relationships/tags" Target="../tags/tag171.xml"/><Relationship Id="rId33" Type="http://schemas.openxmlformats.org/officeDocument/2006/relationships/hyperlink" Target="http://www.timeseriesclassification.com/" TargetMode="External"/><Relationship Id="rId2" Type="http://schemas.openxmlformats.org/officeDocument/2006/relationships/tags" Target="../tags/tag148.xml"/><Relationship Id="rId16" Type="http://schemas.openxmlformats.org/officeDocument/2006/relationships/tags" Target="../tags/tag162.xml"/><Relationship Id="rId20" Type="http://schemas.openxmlformats.org/officeDocument/2006/relationships/tags" Target="../tags/tag166.xml"/><Relationship Id="rId29" Type="http://schemas.openxmlformats.org/officeDocument/2006/relationships/tags" Target="../tags/tag175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24" Type="http://schemas.openxmlformats.org/officeDocument/2006/relationships/tags" Target="../tags/tag170.xml"/><Relationship Id="rId32" Type="http://schemas.openxmlformats.org/officeDocument/2006/relationships/slideLayout" Target="../slideLayouts/slideLayout6.xml"/><Relationship Id="rId5" Type="http://schemas.openxmlformats.org/officeDocument/2006/relationships/tags" Target="../tags/tag151.xml"/><Relationship Id="rId15" Type="http://schemas.openxmlformats.org/officeDocument/2006/relationships/tags" Target="../tags/tag161.xml"/><Relationship Id="rId23" Type="http://schemas.openxmlformats.org/officeDocument/2006/relationships/tags" Target="../tags/tag169.xml"/><Relationship Id="rId28" Type="http://schemas.openxmlformats.org/officeDocument/2006/relationships/tags" Target="../tags/tag174.xml"/><Relationship Id="rId10" Type="http://schemas.openxmlformats.org/officeDocument/2006/relationships/tags" Target="../tags/tag156.xml"/><Relationship Id="rId19" Type="http://schemas.openxmlformats.org/officeDocument/2006/relationships/tags" Target="../tags/tag165.xml"/><Relationship Id="rId31" Type="http://schemas.openxmlformats.org/officeDocument/2006/relationships/tags" Target="../tags/tag177.xml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Relationship Id="rId22" Type="http://schemas.openxmlformats.org/officeDocument/2006/relationships/tags" Target="../tags/tag168.xml"/><Relationship Id="rId27" Type="http://schemas.openxmlformats.org/officeDocument/2006/relationships/tags" Target="../tags/tag173.xml"/><Relationship Id="rId30" Type="http://schemas.openxmlformats.org/officeDocument/2006/relationships/tags" Target="../tags/tag17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26" Type="http://schemas.openxmlformats.org/officeDocument/2006/relationships/tags" Target="../tags/tag203.xml"/><Relationship Id="rId3" Type="http://schemas.openxmlformats.org/officeDocument/2006/relationships/tags" Target="../tags/tag180.xml"/><Relationship Id="rId21" Type="http://schemas.openxmlformats.org/officeDocument/2006/relationships/tags" Target="../tags/tag198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5" Type="http://schemas.openxmlformats.org/officeDocument/2006/relationships/tags" Target="../tags/tag202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20" Type="http://schemas.openxmlformats.org/officeDocument/2006/relationships/tags" Target="../tags/tag197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24" Type="http://schemas.openxmlformats.org/officeDocument/2006/relationships/tags" Target="../tags/tag201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23" Type="http://schemas.openxmlformats.org/officeDocument/2006/relationships/tags" Target="../tags/tag200.xml"/><Relationship Id="rId28" Type="http://schemas.openxmlformats.org/officeDocument/2006/relationships/image" Target="../media/image23.png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tags" Target="../tags/tag199.xml"/><Relationship Id="rId27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11.xml"/><Relationship Id="rId13" Type="http://schemas.openxmlformats.org/officeDocument/2006/relationships/tags" Target="../tags/tag216.xml"/><Relationship Id="rId18" Type="http://schemas.openxmlformats.org/officeDocument/2006/relationships/tags" Target="../tags/tag221.xml"/><Relationship Id="rId26" Type="http://schemas.openxmlformats.org/officeDocument/2006/relationships/image" Target="../media/image25.png"/><Relationship Id="rId3" Type="http://schemas.openxmlformats.org/officeDocument/2006/relationships/tags" Target="../tags/tag206.xml"/><Relationship Id="rId21" Type="http://schemas.openxmlformats.org/officeDocument/2006/relationships/tags" Target="../tags/tag224.xml"/><Relationship Id="rId7" Type="http://schemas.openxmlformats.org/officeDocument/2006/relationships/tags" Target="../tags/tag210.xml"/><Relationship Id="rId12" Type="http://schemas.openxmlformats.org/officeDocument/2006/relationships/tags" Target="../tags/tag215.xml"/><Relationship Id="rId17" Type="http://schemas.openxmlformats.org/officeDocument/2006/relationships/tags" Target="../tags/tag220.xml"/><Relationship Id="rId25" Type="http://schemas.openxmlformats.org/officeDocument/2006/relationships/image" Target="../media/image24.png"/><Relationship Id="rId2" Type="http://schemas.openxmlformats.org/officeDocument/2006/relationships/tags" Target="../tags/tag205.xml"/><Relationship Id="rId16" Type="http://schemas.openxmlformats.org/officeDocument/2006/relationships/tags" Target="../tags/tag219.xml"/><Relationship Id="rId20" Type="http://schemas.openxmlformats.org/officeDocument/2006/relationships/tags" Target="../tags/tag223.xml"/><Relationship Id="rId1" Type="http://schemas.openxmlformats.org/officeDocument/2006/relationships/tags" Target="../tags/tag204.xml"/><Relationship Id="rId6" Type="http://schemas.openxmlformats.org/officeDocument/2006/relationships/tags" Target="../tags/tag209.xml"/><Relationship Id="rId11" Type="http://schemas.openxmlformats.org/officeDocument/2006/relationships/tags" Target="../tags/tag214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208.xml"/><Relationship Id="rId15" Type="http://schemas.openxmlformats.org/officeDocument/2006/relationships/tags" Target="../tags/tag218.xml"/><Relationship Id="rId23" Type="http://schemas.openxmlformats.org/officeDocument/2006/relationships/slideLayout" Target="../slideLayouts/slideLayout6.xml"/><Relationship Id="rId10" Type="http://schemas.openxmlformats.org/officeDocument/2006/relationships/tags" Target="../tags/tag213.xml"/><Relationship Id="rId19" Type="http://schemas.openxmlformats.org/officeDocument/2006/relationships/tags" Target="../tags/tag222.xml"/><Relationship Id="rId4" Type="http://schemas.openxmlformats.org/officeDocument/2006/relationships/tags" Target="../tags/tag207.xml"/><Relationship Id="rId9" Type="http://schemas.openxmlformats.org/officeDocument/2006/relationships/tags" Target="../tags/tag212.xml"/><Relationship Id="rId14" Type="http://schemas.openxmlformats.org/officeDocument/2006/relationships/tags" Target="../tags/tag217.xml"/><Relationship Id="rId22" Type="http://schemas.openxmlformats.org/officeDocument/2006/relationships/tags" Target="../tags/tag22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33.xml"/><Relationship Id="rId3" Type="http://schemas.openxmlformats.org/officeDocument/2006/relationships/tags" Target="../tags/tag228.xml"/><Relationship Id="rId7" Type="http://schemas.openxmlformats.org/officeDocument/2006/relationships/tags" Target="../tags/tag232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6" Type="http://schemas.openxmlformats.org/officeDocument/2006/relationships/tags" Target="../tags/tag231.xml"/><Relationship Id="rId11" Type="http://schemas.openxmlformats.org/officeDocument/2006/relationships/image" Target="../media/image26.png"/><Relationship Id="rId5" Type="http://schemas.openxmlformats.org/officeDocument/2006/relationships/tags" Target="../tags/tag230.xml"/><Relationship Id="rId10" Type="http://schemas.openxmlformats.org/officeDocument/2006/relationships/slideLayout" Target="../slideLayouts/slideLayout6.xml"/><Relationship Id="rId4" Type="http://schemas.openxmlformats.org/officeDocument/2006/relationships/tags" Target="../tags/tag229.xml"/><Relationship Id="rId9" Type="http://schemas.openxmlformats.org/officeDocument/2006/relationships/tags" Target="../tags/tag23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42.xml"/><Relationship Id="rId13" Type="http://schemas.openxmlformats.org/officeDocument/2006/relationships/tags" Target="../tags/tag247.xml"/><Relationship Id="rId3" Type="http://schemas.openxmlformats.org/officeDocument/2006/relationships/tags" Target="../tags/tag237.xml"/><Relationship Id="rId7" Type="http://schemas.openxmlformats.org/officeDocument/2006/relationships/tags" Target="../tags/tag241.xml"/><Relationship Id="rId12" Type="http://schemas.openxmlformats.org/officeDocument/2006/relationships/tags" Target="../tags/tag246.xml"/><Relationship Id="rId2" Type="http://schemas.openxmlformats.org/officeDocument/2006/relationships/tags" Target="../tags/tag236.xml"/><Relationship Id="rId1" Type="http://schemas.openxmlformats.org/officeDocument/2006/relationships/tags" Target="../tags/tag235.xml"/><Relationship Id="rId6" Type="http://schemas.openxmlformats.org/officeDocument/2006/relationships/tags" Target="../tags/tag240.xml"/><Relationship Id="rId11" Type="http://schemas.openxmlformats.org/officeDocument/2006/relationships/tags" Target="../tags/tag245.xml"/><Relationship Id="rId5" Type="http://schemas.openxmlformats.org/officeDocument/2006/relationships/tags" Target="../tags/tag239.xml"/><Relationship Id="rId15" Type="http://schemas.openxmlformats.org/officeDocument/2006/relationships/image" Target="../media/image12.png"/><Relationship Id="rId10" Type="http://schemas.openxmlformats.org/officeDocument/2006/relationships/tags" Target="../tags/tag244.xml"/><Relationship Id="rId4" Type="http://schemas.openxmlformats.org/officeDocument/2006/relationships/tags" Target="../tags/tag238.xml"/><Relationship Id="rId9" Type="http://schemas.openxmlformats.org/officeDocument/2006/relationships/tags" Target="../tags/tag243.xml"/><Relationship Id="rId14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7" Type="http://schemas.openxmlformats.org/officeDocument/2006/relationships/image" Target="../media/image4.png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5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3" Type="http://schemas.openxmlformats.org/officeDocument/2006/relationships/tags" Target="../tags/tag254.xml"/><Relationship Id="rId7" Type="http://schemas.openxmlformats.org/officeDocument/2006/relationships/tags" Target="../tags/tag258.xml"/><Relationship Id="rId12" Type="http://schemas.openxmlformats.org/officeDocument/2006/relationships/image" Target="../media/image27.png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256.xml"/><Relationship Id="rId10" Type="http://schemas.openxmlformats.org/officeDocument/2006/relationships/tags" Target="../tags/tag261.xml"/><Relationship Id="rId4" Type="http://schemas.openxmlformats.org/officeDocument/2006/relationships/tags" Target="../tags/tag255.xml"/><Relationship Id="rId9" Type="http://schemas.openxmlformats.org/officeDocument/2006/relationships/tags" Target="../tags/tag26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264.xml"/><Relationship Id="rId7" Type="http://schemas.openxmlformats.org/officeDocument/2006/relationships/tags" Target="../tags/tag268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5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tags" Target="../tags/tag38.xml"/><Relationship Id="rId26" Type="http://schemas.openxmlformats.org/officeDocument/2006/relationships/image" Target="../media/image6.png"/><Relationship Id="rId3" Type="http://schemas.openxmlformats.org/officeDocument/2006/relationships/tags" Target="../tags/tag23.xml"/><Relationship Id="rId21" Type="http://schemas.openxmlformats.org/officeDocument/2006/relationships/tags" Target="../tags/tag41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tags" Target="../tags/tag37.xml"/><Relationship Id="rId25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6" Type="http://schemas.openxmlformats.org/officeDocument/2006/relationships/tags" Target="../tags/tag36.xml"/><Relationship Id="rId20" Type="http://schemas.openxmlformats.org/officeDocument/2006/relationships/tags" Target="../tags/tag40.xml"/><Relationship Id="rId29" Type="http://schemas.openxmlformats.org/officeDocument/2006/relationships/image" Target="../media/image9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24" Type="http://schemas.openxmlformats.org/officeDocument/2006/relationships/tags" Target="../tags/tag44.xml"/><Relationship Id="rId5" Type="http://schemas.openxmlformats.org/officeDocument/2006/relationships/tags" Target="../tags/tag25.xml"/><Relationship Id="rId15" Type="http://schemas.openxmlformats.org/officeDocument/2006/relationships/tags" Target="../tags/tag35.xml"/><Relationship Id="rId23" Type="http://schemas.openxmlformats.org/officeDocument/2006/relationships/tags" Target="../tags/tag43.xml"/><Relationship Id="rId28" Type="http://schemas.openxmlformats.org/officeDocument/2006/relationships/image" Target="../media/image8.png"/><Relationship Id="rId10" Type="http://schemas.openxmlformats.org/officeDocument/2006/relationships/tags" Target="../tags/tag30.xml"/><Relationship Id="rId19" Type="http://schemas.openxmlformats.org/officeDocument/2006/relationships/tags" Target="../tags/tag39.xml"/><Relationship Id="rId31" Type="http://schemas.openxmlformats.org/officeDocument/2006/relationships/image" Target="../media/image11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tags" Target="../tags/tag34.xml"/><Relationship Id="rId22" Type="http://schemas.openxmlformats.org/officeDocument/2006/relationships/tags" Target="../tags/tag42.xml"/><Relationship Id="rId27" Type="http://schemas.openxmlformats.org/officeDocument/2006/relationships/image" Target="../media/image7.png"/><Relationship Id="rId30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tags" Target="../tags/tag56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image" Target="../media/image13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image" Target="../media/image12.png"/><Relationship Id="rId2" Type="http://schemas.openxmlformats.org/officeDocument/2006/relationships/tags" Target="../tags/tag58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10" Type="http://schemas.openxmlformats.org/officeDocument/2006/relationships/tags" Target="../tags/tag66.xml"/><Relationship Id="rId19" Type="http://schemas.openxmlformats.org/officeDocument/2006/relationships/image" Target="../media/image14.png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image" Target="../media/image15.png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tags" Target="../tags/tag82.xml"/><Relationship Id="rId5" Type="http://schemas.openxmlformats.org/officeDocument/2006/relationships/tags" Target="../tags/tag76.xml"/><Relationship Id="rId10" Type="http://schemas.openxmlformats.org/officeDocument/2006/relationships/tags" Target="../tags/tag81.xml"/><Relationship Id="rId4" Type="http://schemas.openxmlformats.org/officeDocument/2006/relationships/tags" Target="../tags/tag75.xml"/><Relationship Id="rId9" Type="http://schemas.openxmlformats.org/officeDocument/2006/relationships/tags" Target="../tags/tag8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12" Type="http://schemas.openxmlformats.org/officeDocument/2006/relationships/tags" Target="../tags/tag94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11" Type="http://schemas.openxmlformats.org/officeDocument/2006/relationships/tags" Target="../tags/tag93.xml"/><Relationship Id="rId5" Type="http://schemas.openxmlformats.org/officeDocument/2006/relationships/tags" Target="../tags/tag87.xml"/><Relationship Id="rId10" Type="http://schemas.openxmlformats.org/officeDocument/2006/relationships/tags" Target="../tags/tag92.xml"/><Relationship Id="rId4" Type="http://schemas.openxmlformats.org/officeDocument/2006/relationships/tags" Target="../tags/tag86.xml"/><Relationship Id="rId9" Type="http://schemas.openxmlformats.org/officeDocument/2006/relationships/tags" Target="../tags/tag91.xml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image" Target="../media/image17.png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slideLayout" Target="../slideLayouts/slideLayout6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0" Type="http://schemas.openxmlformats.org/officeDocument/2006/relationships/tags" Target="../tags/tag104.xml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image" Target="../media/image19.png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slideLayout" Target="../slideLayouts/slideLayout6.xml"/><Relationship Id="rId5" Type="http://schemas.openxmlformats.org/officeDocument/2006/relationships/tags" Target="../tags/tag110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22833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/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9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000" cap="all" dirty="0" smtClean="0"/>
              <a:t/>
            </a:r>
            <a:br>
              <a:rPr lang="en-GB" sz="4000" cap="all" dirty="0" smtClean="0"/>
            </a:br>
            <a:r>
              <a:rPr lang="en-GB" sz="4000" cap="all" dirty="0"/>
              <a:t/>
            </a:r>
            <a:br>
              <a:rPr lang="en-GB" sz="4000" cap="all" dirty="0"/>
            </a:br>
            <a:endParaRPr lang="en-GB" sz="2400" cap="all" dirty="0"/>
          </a:p>
        </p:txBody>
      </p:sp>
      <p:sp>
        <p:nvSpPr>
          <p:cNvPr id="3" name="Textfeld 2"/>
          <p:cNvSpPr txBox="1"/>
          <p:nvPr>
            <p:custDataLst>
              <p:tags r:id="rId6"/>
            </p:custDataLst>
          </p:nvPr>
        </p:nvSpPr>
        <p:spPr>
          <a:xfrm>
            <a:off x="349802" y="650513"/>
            <a:ext cx="6775153" cy="19208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4800" dirty="0" err="1" smtClean="0">
                <a:solidFill>
                  <a:schemeClr val="bg1"/>
                </a:solidFill>
              </a:rPr>
              <a:t>mlrFDA</a:t>
            </a:r>
            <a:r>
              <a:rPr lang="en-GB" sz="4800" dirty="0" smtClean="0">
                <a:solidFill>
                  <a:schemeClr val="bg1"/>
                </a:solidFill>
              </a:rPr>
              <a:t>: an R toolbox</a:t>
            </a:r>
          </a:p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endParaRPr lang="en-GB" sz="4800" dirty="0">
              <a:solidFill>
                <a:schemeClr val="bg1"/>
              </a:solidFill>
            </a:endParaRPr>
          </a:p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4800" dirty="0" smtClean="0">
                <a:solidFill>
                  <a:schemeClr val="bg1"/>
                </a:solidFill>
              </a:rPr>
              <a:t>for functional data</a:t>
            </a:r>
          </a:p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endParaRPr lang="en-GB" sz="4800" dirty="0">
              <a:solidFill>
                <a:schemeClr val="bg1"/>
              </a:solidFill>
            </a:endParaRPr>
          </a:p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4800" dirty="0" smtClean="0">
                <a:solidFill>
                  <a:schemeClr val="bg1"/>
                </a:solidFill>
              </a:rPr>
              <a:t>analysis</a:t>
            </a:r>
          </a:p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endParaRPr lang="en-GB" dirty="0" smtClean="0">
              <a:solidFill>
                <a:schemeClr val="bg1"/>
              </a:solidFill>
            </a:endParaRPr>
          </a:p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dirty="0" smtClean="0">
                <a:solidFill>
                  <a:schemeClr val="bg1"/>
                </a:solidFill>
              </a:rPr>
              <a:t>Laura Beggel, Xudong Sun, Florian Pfisterer, Bernd Bischl</a:t>
            </a:r>
          </a:p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dirty="0" smtClean="0">
                <a:solidFill>
                  <a:schemeClr val="bg1"/>
                </a:solidFill>
              </a:rPr>
              <a:t>Ludwig-</a:t>
            </a:r>
            <a:r>
              <a:rPr lang="en-GB" dirty="0" err="1" smtClean="0">
                <a:solidFill>
                  <a:schemeClr val="bg1"/>
                </a:solidFill>
              </a:rPr>
              <a:t>Maximilians</a:t>
            </a:r>
            <a:r>
              <a:rPr lang="en-GB" dirty="0" smtClean="0">
                <a:solidFill>
                  <a:schemeClr val="bg1"/>
                </a:solidFill>
              </a:rPr>
              <a:t>-</a:t>
            </a:r>
            <a:r>
              <a:rPr lang="en-GB" dirty="0" err="1" smtClean="0">
                <a:solidFill>
                  <a:schemeClr val="bg1"/>
                </a:solidFill>
              </a:rPr>
              <a:t>Universität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smtClean="0">
                <a:solidFill>
                  <a:schemeClr val="bg1"/>
                </a:solidFill>
              </a:rPr>
              <a:t>München</a:t>
            </a:r>
            <a:endParaRPr lang="en-GB" dirty="0" smtClean="0">
              <a:solidFill>
                <a:schemeClr val="bg1"/>
              </a:solidFill>
            </a:endParaRPr>
          </a:p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dirty="0" smtClean="0">
                <a:solidFill>
                  <a:schemeClr val="bg1"/>
                </a:solidFill>
              </a:rPr>
              <a:t>Statistical Computing, 07/24/2017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108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252000" indent="-252000">
              <a:lnSpc>
                <a:spcPct val="89000"/>
              </a:lnSpc>
              <a:buFontTx/>
              <a:buNone/>
            </a:pPr>
            <a:r>
              <a:rPr lang="en-GB" sz="2800" dirty="0" err="1" smtClean="0"/>
              <a:t>mlrFDA</a:t>
            </a:r>
            <a:endParaRPr lang="en-GB" sz="2800" dirty="0" smtClean="0"/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GB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CR/AEY2 | 07/24/2017</a:t>
            </a:r>
            <a:endParaRPr lang="en-GB" sz="600" dirty="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GB" sz="600" dirty="0">
              <a:solidFill>
                <a:srgbClr val="B2B3B5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GB" sz="1200" smtClean="0">
                <a:solidFill>
                  <a:srgbClr val="999FA6"/>
                </a:solidFill>
              </a:rPr>
              <a:t>10</a:t>
            </a:r>
            <a:endParaRPr lang="en-GB" sz="1200" dirty="0">
              <a:solidFill>
                <a:srgbClr val="999FA6"/>
              </a:solidFill>
            </a:endParaRPr>
          </a:p>
        </p:txBody>
      </p:sp>
      <p:sp>
        <p:nvSpPr>
          <p:cNvPr id="4" name="Rechteck 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GB" sz="550" dirty="0">
              <a:solidFill>
                <a:schemeClr val="tx1"/>
              </a:solidFill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252000" indent="-252000">
              <a:lnSpc>
                <a:spcPts val="2300"/>
              </a:lnSpc>
              <a:buFontTx/>
              <a:buNone/>
            </a:pPr>
            <a:endParaRPr lang="en-GB" sz="13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 err="1" smtClean="0">
                <a:solidFill>
                  <a:srgbClr val="08427E"/>
                </a:solidFill>
              </a:rPr>
              <a:t>Fda</a:t>
            </a:r>
            <a:r>
              <a:rPr lang="en-GB" sz="2800" dirty="0" smtClean="0">
                <a:solidFill>
                  <a:srgbClr val="08427E"/>
                </a:solidFill>
              </a:rPr>
              <a:t> feature extraction</a:t>
            </a:r>
            <a:endParaRPr lang="en-GB" sz="2800" dirty="0">
              <a:solidFill>
                <a:srgbClr val="08427E"/>
              </a:solidFill>
            </a:endParaRPr>
          </a:p>
        </p:txBody>
      </p:sp>
      <p:sp>
        <p:nvSpPr>
          <p:cNvPr id="9" name="Textfeld 8"/>
          <p:cNvSpPr txBox="1"/>
          <p:nvPr>
            <p:custDataLst>
              <p:tags r:id="rId9"/>
            </p:custDataLst>
          </p:nvPr>
        </p:nvSpPr>
        <p:spPr>
          <a:xfrm>
            <a:off x="593090" y="111361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20" name="Textfeld 19"/>
          <p:cNvSpPr txBox="1"/>
          <p:nvPr>
            <p:custDataLst>
              <p:tags r:id="rId10"/>
            </p:custDataLst>
          </p:nvPr>
        </p:nvSpPr>
        <p:spPr>
          <a:xfrm>
            <a:off x="553757" y="1255637"/>
            <a:ext cx="3551518" cy="3921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How can we apply non-functional ML algorithms to functional data?</a:t>
            </a:r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Currently implemented: Mean</a:t>
            </a:r>
            <a:r>
              <a:rPr lang="en-GB" dirty="0" smtClean="0"/>
              <a:t>, Min</a:t>
            </a:r>
            <a:r>
              <a:rPr lang="en-GB" dirty="0" smtClean="0"/>
              <a:t>, Fourier </a:t>
            </a:r>
            <a:r>
              <a:rPr lang="en-GB" dirty="0" smtClean="0"/>
              <a:t>and </a:t>
            </a:r>
            <a:r>
              <a:rPr lang="en-GB" dirty="0" smtClean="0"/>
              <a:t>wavelet, </a:t>
            </a:r>
            <a:r>
              <a:rPr lang="en-GB" dirty="0" smtClean="0"/>
              <a:t>FPCA</a:t>
            </a:r>
            <a:r>
              <a:rPr lang="en-GB" dirty="0" smtClean="0"/>
              <a:t>, </a:t>
            </a:r>
            <a:r>
              <a:rPr lang="en-GB" dirty="0" smtClean="0"/>
              <a:t>…</a:t>
            </a: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1" name="Textfeld 10"/>
          <p:cNvSpPr txBox="1"/>
          <p:nvPr>
            <p:custDataLst>
              <p:tags r:id="rId11"/>
            </p:custDataLst>
          </p:nvPr>
        </p:nvSpPr>
        <p:spPr>
          <a:xfrm>
            <a:off x="1266825" y="1655127"/>
            <a:ext cx="1314450" cy="52942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indent="-252000">
              <a:spcBef>
                <a:spcPts val="500"/>
              </a:spcBef>
              <a:buFontTx/>
              <a:buNone/>
            </a:pPr>
            <a:r>
              <a:rPr lang="en-GB" sz="1400" dirty="0" smtClean="0"/>
              <a:t>- Ignore functional structure</a:t>
            </a:r>
          </a:p>
          <a:p>
            <a:pPr marL="252000" indent="-252000">
              <a:spcBef>
                <a:spcPts val="500"/>
              </a:spcBef>
              <a:buFontTx/>
              <a:buNone/>
            </a:pPr>
            <a:r>
              <a:rPr lang="en-GB" sz="1400" dirty="0" smtClean="0"/>
              <a:t>- Extract non-functional functional features</a:t>
            </a:r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23" y="2626522"/>
            <a:ext cx="7443929" cy="29336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22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252000" indent="-252000">
              <a:lnSpc>
                <a:spcPct val="89000"/>
              </a:lnSpc>
              <a:buFontTx/>
              <a:buNone/>
            </a:pPr>
            <a:r>
              <a:rPr lang="en-GB" sz="2800" dirty="0" err="1" smtClean="0"/>
              <a:t>mlrFDA</a:t>
            </a:r>
            <a:endParaRPr lang="en-GB" sz="2800" dirty="0" smtClean="0"/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GB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CR/AEY2 | 07/24/2017</a:t>
            </a:r>
            <a:endParaRPr lang="en-GB" sz="600" dirty="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GB" sz="600" dirty="0">
              <a:solidFill>
                <a:srgbClr val="B2B3B5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GB" sz="1200" smtClean="0">
                <a:solidFill>
                  <a:srgbClr val="999FA6"/>
                </a:solidFill>
              </a:rPr>
              <a:t>11</a:t>
            </a:r>
            <a:endParaRPr lang="en-GB" sz="1200" dirty="0">
              <a:solidFill>
                <a:srgbClr val="999FA6"/>
              </a:solidFill>
            </a:endParaRPr>
          </a:p>
        </p:txBody>
      </p:sp>
      <p:sp>
        <p:nvSpPr>
          <p:cNvPr id="4" name="Rechteck 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GB" sz="550" dirty="0">
              <a:solidFill>
                <a:schemeClr val="tx1"/>
              </a:solidFill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252000" indent="-252000">
              <a:lnSpc>
                <a:spcPts val="2300"/>
              </a:lnSpc>
              <a:buFontTx/>
              <a:buNone/>
            </a:pPr>
            <a:endParaRPr lang="en-GB" sz="13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 err="1" smtClean="0">
                <a:solidFill>
                  <a:srgbClr val="08427E"/>
                </a:solidFill>
              </a:rPr>
              <a:t>Fda</a:t>
            </a:r>
            <a:r>
              <a:rPr lang="en-GB" sz="2800" dirty="0" smtClean="0">
                <a:solidFill>
                  <a:srgbClr val="08427E"/>
                </a:solidFill>
              </a:rPr>
              <a:t> feature extraction: </a:t>
            </a:r>
            <a:r>
              <a:rPr lang="en-GB" sz="2800" dirty="0" err="1" smtClean="0">
                <a:solidFill>
                  <a:srgbClr val="08427E"/>
                </a:solidFill>
              </a:rPr>
              <a:t>fourier</a:t>
            </a:r>
            <a:r>
              <a:rPr lang="en-GB" sz="2800" dirty="0" smtClean="0">
                <a:solidFill>
                  <a:srgbClr val="08427E"/>
                </a:solidFill>
              </a:rPr>
              <a:t> transform</a:t>
            </a:r>
            <a:endParaRPr lang="en-GB" sz="2800" dirty="0">
              <a:solidFill>
                <a:srgbClr val="08427E"/>
              </a:solidFill>
            </a:endParaRPr>
          </a:p>
        </p:txBody>
      </p:sp>
      <p:sp>
        <p:nvSpPr>
          <p:cNvPr id="9" name="Textfeld 8"/>
          <p:cNvSpPr txBox="1"/>
          <p:nvPr>
            <p:custDataLst>
              <p:tags r:id="rId9"/>
            </p:custDataLst>
          </p:nvPr>
        </p:nvSpPr>
        <p:spPr>
          <a:xfrm>
            <a:off x="5242866" y="221646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20" name="Textfeld 19"/>
          <p:cNvSpPr txBox="1"/>
          <p:nvPr>
            <p:custDataLst>
              <p:tags r:id="rId10"/>
            </p:custDataLst>
          </p:nvPr>
        </p:nvSpPr>
        <p:spPr>
          <a:xfrm>
            <a:off x="554990" y="890025"/>
            <a:ext cx="3551518" cy="3921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Key idea: each signal (over time) can be filtered into combinations of</a:t>
            </a:r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en-GB" dirty="0"/>
              <a:t> </a:t>
            </a:r>
            <a:r>
              <a:rPr lang="en-GB" dirty="0" smtClean="0"/>
              <a:t>    circular paths, i.e.</a:t>
            </a:r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2" name="Textfeld 11"/>
          <p:cNvSpPr txBox="1"/>
          <p:nvPr>
            <p:custDataLst>
              <p:tags r:id="rId11"/>
            </p:custDataLst>
          </p:nvPr>
        </p:nvSpPr>
        <p:spPr>
          <a:xfrm>
            <a:off x="2109824" y="441840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dirty="0" smtClean="0"/>
              <a:t>Signal over time </a:t>
            </a:r>
          </a:p>
        </p:txBody>
      </p:sp>
      <p:sp>
        <p:nvSpPr>
          <p:cNvPr id="14" name="Textfeld 13"/>
          <p:cNvSpPr txBox="1"/>
          <p:nvPr>
            <p:custDataLst>
              <p:tags r:id="rId12"/>
            </p:custDataLst>
          </p:nvPr>
        </p:nvSpPr>
        <p:spPr>
          <a:xfrm>
            <a:off x="4006167" y="441840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dirty="0" smtClean="0"/>
              <a:t>Signal </a:t>
            </a:r>
            <a:r>
              <a:rPr lang="en-GB" dirty="0" smtClean="0"/>
              <a:t>over frequencies</a:t>
            </a:r>
          </a:p>
        </p:txBody>
      </p:sp>
      <p:pic>
        <p:nvPicPr>
          <p:cNvPr id="15" name="Grafik 1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24" y="4695802"/>
            <a:ext cx="907982" cy="191236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14" y="1975515"/>
            <a:ext cx="2090507" cy="71452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466" y="1832072"/>
            <a:ext cx="2652252" cy="1831498"/>
          </a:xfrm>
          <a:prstGeom prst="rect">
            <a:avLst/>
          </a:prstGeom>
        </p:spPr>
      </p:pic>
      <p:sp>
        <p:nvSpPr>
          <p:cNvPr id="16" name="Rechteck 15"/>
          <p:cNvSpPr/>
          <p:nvPr>
            <p:custDataLst>
              <p:tags r:id="rId16"/>
            </p:custDataLst>
          </p:nvPr>
        </p:nvSpPr>
        <p:spPr>
          <a:xfrm>
            <a:off x="2553743" y="4909370"/>
            <a:ext cx="1014624" cy="257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Textfeld 17"/>
          <p:cNvSpPr txBox="1"/>
          <p:nvPr>
            <p:custDataLst>
              <p:tags r:id="rId17"/>
            </p:custDataLst>
          </p:nvPr>
        </p:nvSpPr>
        <p:spPr>
          <a:xfrm>
            <a:off x="2632584" y="4879097"/>
            <a:ext cx="1009443" cy="3202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functional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  <p:sp>
        <p:nvSpPr>
          <p:cNvPr id="19" name="Rechteck 18"/>
          <p:cNvSpPr/>
          <p:nvPr>
            <p:custDataLst>
              <p:tags r:id="rId18"/>
            </p:custDataLst>
          </p:nvPr>
        </p:nvSpPr>
        <p:spPr>
          <a:xfrm>
            <a:off x="4603846" y="4909385"/>
            <a:ext cx="1428740" cy="257750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feld 20"/>
          <p:cNvSpPr txBox="1"/>
          <p:nvPr>
            <p:custDataLst>
              <p:tags r:id="rId19"/>
            </p:custDataLst>
          </p:nvPr>
        </p:nvSpPr>
        <p:spPr>
          <a:xfrm>
            <a:off x="4682688" y="4879112"/>
            <a:ext cx="676936" cy="3202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non-functional</a:t>
            </a:r>
            <a:endParaRPr lang="en-GB" sz="1600" dirty="0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233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252000" indent="-252000">
              <a:lnSpc>
                <a:spcPct val="89000"/>
              </a:lnSpc>
              <a:buFontTx/>
              <a:buNone/>
            </a:pPr>
            <a:r>
              <a:rPr lang="en-GB" sz="2800" dirty="0" smtClean="0"/>
              <a:t>Benchmark experiments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GB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CR/AEY2 | 07/24/2017</a:t>
            </a:r>
            <a:endParaRPr lang="en-GB" sz="600" dirty="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GB" sz="600" dirty="0">
              <a:solidFill>
                <a:srgbClr val="B2B3B5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GB" sz="1200" smtClean="0">
                <a:solidFill>
                  <a:srgbClr val="999FA6"/>
                </a:solidFill>
              </a:rPr>
              <a:t>12</a:t>
            </a:r>
            <a:endParaRPr lang="en-GB" sz="1200" dirty="0">
              <a:solidFill>
                <a:srgbClr val="999FA6"/>
              </a:solidFill>
            </a:endParaRPr>
          </a:p>
        </p:txBody>
      </p:sp>
      <p:sp>
        <p:nvSpPr>
          <p:cNvPr id="4" name="Rechteck 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GB" sz="550" dirty="0">
              <a:solidFill>
                <a:schemeClr val="tx1"/>
              </a:solidFill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252000" indent="-252000">
              <a:lnSpc>
                <a:spcPts val="2300"/>
              </a:lnSpc>
              <a:buFontTx/>
              <a:buNone/>
            </a:pPr>
            <a:endParaRPr lang="en-GB" sz="13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>
              <a:solidFill>
                <a:srgbClr val="08427E"/>
              </a:solidFill>
            </a:endParaRPr>
          </a:p>
        </p:txBody>
      </p:sp>
      <p:sp>
        <p:nvSpPr>
          <p:cNvPr id="9" name="Textfeld 8"/>
          <p:cNvSpPr txBox="1"/>
          <p:nvPr>
            <p:custDataLst>
              <p:tags r:id="rId9"/>
            </p:custDataLst>
          </p:nvPr>
        </p:nvSpPr>
        <p:spPr>
          <a:xfrm>
            <a:off x="593090" y="111361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20" name="Textfeld 19"/>
          <p:cNvSpPr txBox="1"/>
          <p:nvPr>
            <p:custDataLst>
              <p:tags r:id="rId10"/>
            </p:custDataLst>
          </p:nvPr>
        </p:nvSpPr>
        <p:spPr>
          <a:xfrm>
            <a:off x="553757" y="1255637"/>
            <a:ext cx="3551518" cy="3921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/>
              <a:t>Compare </a:t>
            </a:r>
            <a:r>
              <a:rPr lang="en-GB" dirty="0" smtClean="0"/>
              <a:t>to UCR </a:t>
            </a:r>
            <a:r>
              <a:rPr lang="en-GB" dirty="0"/>
              <a:t>Time Series Classification </a:t>
            </a:r>
            <a:r>
              <a:rPr lang="en-GB" dirty="0" smtClean="0"/>
              <a:t>Repository </a:t>
            </a:r>
            <a:r>
              <a:rPr lang="en-GB" dirty="0" err="1" smtClean="0"/>
              <a:t>Bakeoff</a:t>
            </a: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83 classification data sets (univariate time series)</a:t>
            </a:r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Fixed train-test split, LOOCV &lt;-&gt; 3fold CV</a:t>
            </a:r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tuning via random search (100iters) and MBO (100iters)</a:t>
            </a:r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2" name="Textfeld 11"/>
          <p:cNvSpPr txBox="1"/>
          <p:nvPr>
            <p:custDataLst>
              <p:tags r:id="rId11"/>
            </p:custDataLst>
          </p:nvPr>
        </p:nvSpPr>
        <p:spPr>
          <a:xfrm>
            <a:off x="7327900" y="1076469"/>
            <a:ext cx="228600" cy="3583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000" dirty="0" smtClean="0"/>
              <a:t>[2]</a:t>
            </a:r>
          </a:p>
        </p:txBody>
      </p:sp>
      <p:sp>
        <p:nvSpPr>
          <p:cNvPr id="13" name="Textfeld 12"/>
          <p:cNvSpPr txBox="1"/>
          <p:nvPr>
            <p:custDataLst>
              <p:tags r:id="rId12"/>
            </p:custDataLst>
          </p:nvPr>
        </p:nvSpPr>
        <p:spPr>
          <a:xfrm>
            <a:off x="768292" y="2798427"/>
            <a:ext cx="2978593" cy="23443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u="sng" dirty="0" smtClean="0"/>
              <a:t>Bake Off</a:t>
            </a:r>
          </a:p>
          <a:p>
            <a:pPr marL="252000" indent="-252000">
              <a:lnSpc>
                <a:spcPts val="2300"/>
              </a:lnSpc>
              <a:spcBef>
                <a:spcPts val="500"/>
              </a:spcBef>
            </a:pPr>
            <a:r>
              <a:rPr lang="en-GB" dirty="0"/>
              <a:t>36 (non) time series </a:t>
            </a:r>
            <a:r>
              <a:rPr lang="en-GB" dirty="0" smtClean="0"/>
              <a:t>learners </a:t>
            </a:r>
          </a:p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endParaRPr lang="en-GB" u="sng" dirty="0" smtClean="0"/>
          </a:p>
        </p:txBody>
      </p:sp>
      <p:sp>
        <p:nvSpPr>
          <p:cNvPr id="15" name="Textfeld 14"/>
          <p:cNvSpPr txBox="1"/>
          <p:nvPr>
            <p:custDataLst>
              <p:tags r:id="rId13"/>
            </p:custDataLst>
          </p:nvPr>
        </p:nvSpPr>
        <p:spPr>
          <a:xfrm>
            <a:off x="4546356" y="2793935"/>
            <a:ext cx="2978593" cy="23443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u="sng" dirty="0" err="1" smtClean="0"/>
              <a:t>mlrFDA</a:t>
            </a:r>
            <a:endParaRPr lang="en-GB" u="sng" dirty="0" smtClean="0"/>
          </a:p>
          <a:p>
            <a:pPr marL="252000" indent="-252000">
              <a:lnSpc>
                <a:spcPts val="2300"/>
              </a:lnSpc>
              <a:spcBef>
                <a:spcPts val="500"/>
              </a:spcBef>
            </a:pPr>
            <a:r>
              <a:rPr lang="en-GB" dirty="0" smtClean="0"/>
              <a:t>4 functional learners</a:t>
            </a:r>
          </a:p>
          <a:p>
            <a:pPr marL="252000" indent="-252000">
              <a:lnSpc>
                <a:spcPts val="2300"/>
              </a:lnSpc>
              <a:spcBef>
                <a:spcPts val="500"/>
              </a:spcBef>
            </a:pPr>
            <a:endParaRPr lang="en-GB" dirty="0"/>
          </a:p>
          <a:p>
            <a:pPr marL="252000" indent="-252000">
              <a:lnSpc>
                <a:spcPts val="2300"/>
              </a:lnSpc>
              <a:spcBef>
                <a:spcPts val="500"/>
              </a:spcBef>
            </a:pPr>
            <a:endParaRPr lang="en-GB" dirty="0"/>
          </a:p>
          <a:p>
            <a:pPr marL="252000" indent="-252000">
              <a:lnSpc>
                <a:spcPts val="2300"/>
              </a:lnSpc>
              <a:spcBef>
                <a:spcPts val="500"/>
              </a:spcBef>
            </a:pPr>
            <a:r>
              <a:rPr lang="en-GB" dirty="0" smtClean="0"/>
              <a:t>6 standard ml learners</a:t>
            </a:r>
          </a:p>
          <a:p>
            <a:pPr marL="252000" indent="-252000">
              <a:lnSpc>
                <a:spcPts val="2300"/>
              </a:lnSpc>
              <a:spcBef>
                <a:spcPts val="500"/>
              </a:spcBef>
            </a:pPr>
            <a:endParaRPr lang="en-GB" u="sng" dirty="0" smtClean="0"/>
          </a:p>
        </p:txBody>
      </p:sp>
      <p:sp>
        <p:nvSpPr>
          <p:cNvPr id="14" name="Textfeld 13"/>
          <p:cNvSpPr txBox="1"/>
          <p:nvPr>
            <p:custDataLst>
              <p:tags r:id="rId14"/>
            </p:custDataLst>
          </p:nvPr>
        </p:nvSpPr>
        <p:spPr>
          <a:xfrm>
            <a:off x="1031918" y="351337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9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GB" sz="1200" dirty="0" smtClean="0"/>
              <a:t>Euclidean_1NN</a:t>
            </a:r>
          </a:p>
          <a:p>
            <a:pPr marL="285750" indent="-285750">
              <a:lnSpc>
                <a:spcPts val="9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GB" sz="1200" dirty="0" smtClean="0"/>
              <a:t>ST</a:t>
            </a:r>
          </a:p>
          <a:p>
            <a:pPr marL="285750" indent="-285750">
              <a:lnSpc>
                <a:spcPts val="9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GB" sz="1200" dirty="0" smtClean="0"/>
              <a:t>BOSS</a:t>
            </a:r>
          </a:p>
          <a:p>
            <a:pPr marL="285750" indent="-285750">
              <a:lnSpc>
                <a:spcPts val="9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GB" sz="1200" dirty="0" smtClean="0"/>
              <a:t>COTE</a:t>
            </a:r>
          </a:p>
          <a:p>
            <a:pPr marL="285750" indent="-285750">
              <a:lnSpc>
                <a:spcPts val="9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GB" sz="1200" dirty="0" smtClean="0"/>
              <a:t>…</a:t>
            </a:r>
          </a:p>
        </p:txBody>
      </p:sp>
      <p:sp>
        <p:nvSpPr>
          <p:cNvPr id="17" name="Textfeld 16"/>
          <p:cNvSpPr txBox="1"/>
          <p:nvPr>
            <p:custDataLst>
              <p:tags r:id="rId15"/>
            </p:custDataLst>
          </p:nvPr>
        </p:nvSpPr>
        <p:spPr>
          <a:xfrm>
            <a:off x="4664053" y="349257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9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GB" sz="1200" dirty="0" err="1" smtClean="0"/>
              <a:t>fdanp</a:t>
            </a:r>
            <a:endParaRPr lang="en-GB" sz="1200" dirty="0" smtClean="0"/>
          </a:p>
          <a:p>
            <a:pPr marL="285750" indent="-285750">
              <a:lnSpc>
                <a:spcPts val="9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GB" sz="1200" dirty="0" err="1" smtClean="0"/>
              <a:t>fdaglm</a:t>
            </a:r>
            <a:endParaRPr lang="en-GB" sz="1200" dirty="0" smtClean="0"/>
          </a:p>
        </p:txBody>
      </p:sp>
      <p:sp>
        <p:nvSpPr>
          <p:cNvPr id="18" name="Textfeld 17"/>
          <p:cNvSpPr txBox="1"/>
          <p:nvPr>
            <p:custDataLst>
              <p:tags r:id="rId16"/>
            </p:custDataLst>
          </p:nvPr>
        </p:nvSpPr>
        <p:spPr>
          <a:xfrm>
            <a:off x="4664053" y="454407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9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GB" sz="1200" dirty="0" err="1" smtClean="0"/>
              <a:t>xgboost</a:t>
            </a:r>
            <a:endParaRPr lang="en-GB" sz="1200" dirty="0" smtClean="0"/>
          </a:p>
          <a:p>
            <a:pPr marL="285750" indent="-285750">
              <a:lnSpc>
                <a:spcPts val="9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GB" sz="1200" dirty="0" smtClean="0"/>
              <a:t>ranger</a:t>
            </a:r>
          </a:p>
          <a:p>
            <a:pPr marL="285750" indent="-285750">
              <a:lnSpc>
                <a:spcPts val="9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GB" sz="1200" dirty="0" err="1" smtClean="0"/>
              <a:t>ksvm</a:t>
            </a:r>
            <a:endParaRPr lang="en-GB" sz="1200" dirty="0" smtClean="0"/>
          </a:p>
        </p:txBody>
      </p:sp>
      <p:sp>
        <p:nvSpPr>
          <p:cNvPr id="10" name="Textfeld 9"/>
          <p:cNvSpPr txBox="1"/>
          <p:nvPr>
            <p:custDataLst>
              <p:tags r:id="rId17"/>
            </p:custDataLst>
          </p:nvPr>
        </p:nvSpPr>
        <p:spPr>
          <a:xfrm>
            <a:off x="306589" y="5284864"/>
            <a:ext cx="853031" cy="28829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indent="-252000">
              <a:lnSpc>
                <a:spcPts val="500"/>
              </a:lnSpc>
              <a:spcBef>
                <a:spcPts val="500"/>
              </a:spcBef>
            </a:pPr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- Anthony </a:t>
            </a:r>
            <a:r>
              <a:rPr lang="en-US" sz="600" dirty="0" err="1">
                <a:solidFill>
                  <a:schemeClr val="bg2">
                    <a:lumMod val="75000"/>
                  </a:schemeClr>
                </a:solidFill>
              </a:rPr>
              <a:t>Bagnall</a:t>
            </a:r>
            <a:r>
              <a:rPr lang="en-US" sz="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et al., 2016, </a:t>
            </a:r>
            <a:r>
              <a:rPr lang="en-US" sz="600" dirty="0">
                <a:solidFill>
                  <a:schemeClr val="bg2">
                    <a:lumMod val="75000"/>
                  </a:schemeClr>
                </a:solidFill>
              </a:rPr>
              <a:t>The Great Time Series Classification Bake Off: a Review and Experimental </a:t>
            </a:r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Evaluation</a:t>
            </a:r>
          </a:p>
          <a:p>
            <a:pPr marL="252000" indent="-252000">
              <a:lnSpc>
                <a:spcPts val="500"/>
              </a:lnSpc>
              <a:spcBef>
                <a:spcPts val="500"/>
              </a:spcBef>
            </a:pPr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  of </a:t>
            </a:r>
            <a:r>
              <a:rPr lang="en-US" sz="600" dirty="0">
                <a:solidFill>
                  <a:schemeClr val="bg2">
                    <a:lumMod val="75000"/>
                  </a:schemeClr>
                </a:solidFill>
              </a:rPr>
              <a:t>Recent Algorithmic Advances, Data Mining and Knowledge Discovery, Online First</a:t>
            </a:r>
            <a:endParaRPr lang="en-GB" sz="600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feld 10"/>
          <p:cNvSpPr txBox="1"/>
          <p:nvPr>
            <p:custDataLst>
              <p:tags r:id="rId18"/>
            </p:custDataLst>
          </p:nvPr>
        </p:nvSpPr>
        <p:spPr>
          <a:xfrm>
            <a:off x="306589" y="5359605"/>
            <a:ext cx="1061831" cy="28427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</a:pPr>
            <a:r>
              <a:rPr lang="en-US" sz="600" dirty="0" smtClean="0">
                <a:solidFill>
                  <a:schemeClr val="bg2">
                    <a:lumMod val="75000"/>
                  </a:schemeClr>
                </a:solidFill>
              </a:rPr>
              <a:t>- Anthony </a:t>
            </a:r>
            <a:r>
              <a:rPr lang="en-US" sz="600" dirty="0" err="1">
                <a:solidFill>
                  <a:schemeClr val="bg2">
                    <a:lumMod val="75000"/>
                  </a:schemeClr>
                </a:solidFill>
              </a:rPr>
              <a:t>Bagnall</a:t>
            </a:r>
            <a:r>
              <a:rPr lang="en-US" sz="600" dirty="0">
                <a:solidFill>
                  <a:schemeClr val="bg2">
                    <a:lumMod val="75000"/>
                  </a:schemeClr>
                </a:solidFill>
              </a:rPr>
              <a:t>, et al., The UEA &amp; UCR Time Series Classification Repository, </a:t>
            </a:r>
            <a:r>
              <a:rPr lang="en-US" sz="600" dirty="0">
                <a:solidFill>
                  <a:schemeClr val="bg2">
                    <a:lumMod val="75000"/>
                  </a:schemeClr>
                </a:solidFill>
                <a:hlinkClick r:id="rId33"/>
              </a:rPr>
              <a:t>www.timeseriesclassification.com</a:t>
            </a:r>
            <a:endParaRPr lang="en-US" sz="600" dirty="0">
              <a:solidFill>
                <a:schemeClr val="bg2">
                  <a:lumMod val="75000"/>
                </a:schemeClr>
              </a:solidFill>
            </a:endParaRPr>
          </a:p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endParaRPr lang="en-GB" dirty="0" smtClean="0"/>
          </a:p>
        </p:txBody>
      </p:sp>
      <p:sp>
        <p:nvSpPr>
          <p:cNvPr id="19" name="Textfeld 18"/>
          <p:cNvSpPr txBox="1"/>
          <p:nvPr>
            <p:custDataLst>
              <p:tags r:id="rId19"/>
            </p:custDataLst>
          </p:nvPr>
        </p:nvSpPr>
        <p:spPr>
          <a:xfrm>
            <a:off x="306589" y="5001270"/>
            <a:ext cx="228600" cy="3583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800" dirty="0" smtClean="0">
                <a:solidFill>
                  <a:schemeClr val="bg2">
                    <a:lumMod val="75000"/>
                  </a:schemeClr>
                </a:solidFill>
              </a:rPr>
              <a:t>[2]</a:t>
            </a:r>
          </a:p>
        </p:txBody>
      </p:sp>
      <p:sp>
        <p:nvSpPr>
          <p:cNvPr id="21" name="Textfeld 20"/>
          <p:cNvSpPr txBox="1"/>
          <p:nvPr>
            <p:custDataLst>
              <p:tags r:id="rId20"/>
            </p:custDataLst>
          </p:nvPr>
        </p:nvSpPr>
        <p:spPr>
          <a:xfrm>
            <a:off x="5581221" y="454407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9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GB" sz="1200" dirty="0" err="1" smtClean="0"/>
              <a:t>glmnet</a:t>
            </a:r>
            <a:endParaRPr lang="en-GB" sz="1200" dirty="0" smtClean="0"/>
          </a:p>
          <a:p>
            <a:pPr marL="285750" indent="-285750">
              <a:lnSpc>
                <a:spcPts val="9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GB" sz="1200" dirty="0" err="1"/>
              <a:t>r</a:t>
            </a:r>
            <a:r>
              <a:rPr lang="en-GB" sz="1200" dirty="0" err="1" smtClean="0"/>
              <a:t>part</a:t>
            </a:r>
            <a:endParaRPr lang="en-GB" sz="1200" dirty="0" smtClean="0"/>
          </a:p>
          <a:p>
            <a:pPr marL="285750" indent="-285750">
              <a:lnSpc>
                <a:spcPts val="9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GB" sz="1200" dirty="0" err="1" smtClean="0"/>
              <a:t>cvglmnet</a:t>
            </a:r>
            <a:endParaRPr lang="en-GB" sz="1200" dirty="0" smtClean="0"/>
          </a:p>
        </p:txBody>
      </p:sp>
      <p:sp>
        <p:nvSpPr>
          <p:cNvPr id="22" name="Textfeld 21"/>
          <p:cNvSpPr txBox="1"/>
          <p:nvPr>
            <p:custDataLst>
              <p:tags r:id="rId21"/>
            </p:custDataLst>
          </p:nvPr>
        </p:nvSpPr>
        <p:spPr>
          <a:xfrm>
            <a:off x="5567680" y="349257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9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GB" sz="1200" dirty="0" err="1" smtClean="0"/>
              <a:t>fdaknn</a:t>
            </a:r>
            <a:endParaRPr lang="en-GB" sz="1200" dirty="0" smtClean="0"/>
          </a:p>
          <a:p>
            <a:pPr marL="285750" indent="-285750">
              <a:lnSpc>
                <a:spcPts val="9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GB" sz="1200" dirty="0" err="1" smtClean="0"/>
              <a:t>fdakernel</a:t>
            </a:r>
            <a:endParaRPr lang="en-GB" sz="1200" dirty="0" smtClean="0"/>
          </a:p>
        </p:txBody>
      </p:sp>
      <p:sp>
        <p:nvSpPr>
          <p:cNvPr id="16" name="Rechteck 15"/>
          <p:cNvSpPr/>
          <p:nvPr>
            <p:custDataLst>
              <p:tags r:id="rId22"/>
            </p:custDataLst>
          </p:nvPr>
        </p:nvSpPr>
        <p:spPr>
          <a:xfrm>
            <a:off x="6842658" y="3105278"/>
            <a:ext cx="834620" cy="25775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Textfeld 22"/>
          <p:cNvSpPr txBox="1"/>
          <p:nvPr>
            <p:custDataLst>
              <p:tags r:id="rId23"/>
            </p:custDataLst>
          </p:nvPr>
        </p:nvSpPr>
        <p:spPr>
          <a:xfrm>
            <a:off x="6921500" y="3075005"/>
            <a:ext cx="676936" cy="3202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default</a:t>
            </a:r>
          </a:p>
        </p:txBody>
      </p:sp>
      <p:sp>
        <p:nvSpPr>
          <p:cNvPr id="24" name="Rechteck 23"/>
          <p:cNvSpPr/>
          <p:nvPr>
            <p:custDataLst>
              <p:tags r:id="rId24"/>
            </p:custDataLst>
          </p:nvPr>
        </p:nvSpPr>
        <p:spPr>
          <a:xfrm>
            <a:off x="6896952" y="4142458"/>
            <a:ext cx="834620" cy="257750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Textfeld 24"/>
          <p:cNvSpPr txBox="1"/>
          <p:nvPr>
            <p:custDataLst>
              <p:tags r:id="rId25"/>
            </p:custDataLst>
          </p:nvPr>
        </p:nvSpPr>
        <p:spPr>
          <a:xfrm>
            <a:off x="6975794" y="4112185"/>
            <a:ext cx="676936" cy="3202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default</a:t>
            </a:r>
          </a:p>
        </p:txBody>
      </p:sp>
      <p:sp>
        <p:nvSpPr>
          <p:cNvPr id="26" name="Rechteck 25"/>
          <p:cNvSpPr/>
          <p:nvPr>
            <p:custDataLst>
              <p:tags r:id="rId26"/>
            </p:custDataLst>
          </p:nvPr>
        </p:nvSpPr>
        <p:spPr>
          <a:xfrm>
            <a:off x="6896952" y="4458940"/>
            <a:ext cx="1071028" cy="257750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Textfeld 26"/>
          <p:cNvSpPr txBox="1"/>
          <p:nvPr>
            <p:custDataLst>
              <p:tags r:id="rId27"/>
            </p:custDataLst>
          </p:nvPr>
        </p:nvSpPr>
        <p:spPr>
          <a:xfrm>
            <a:off x="6975794" y="4428667"/>
            <a:ext cx="676936" cy="3202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d + extract</a:t>
            </a:r>
          </a:p>
        </p:txBody>
      </p:sp>
      <p:sp>
        <p:nvSpPr>
          <p:cNvPr id="28" name="Rechteck 27"/>
          <p:cNvSpPr/>
          <p:nvPr>
            <p:custDataLst>
              <p:tags r:id="rId28"/>
            </p:custDataLst>
          </p:nvPr>
        </p:nvSpPr>
        <p:spPr>
          <a:xfrm>
            <a:off x="6896952" y="4804693"/>
            <a:ext cx="834620" cy="257750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9" name="Textfeld 28"/>
          <p:cNvSpPr txBox="1"/>
          <p:nvPr>
            <p:custDataLst>
              <p:tags r:id="rId29"/>
            </p:custDataLst>
          </p:nvPr>
        </p:nvSpPr>
        <p:spPr>
          <a:xfrm>
            <a:off x="6975794" y="4774420"/>
            <a:ext cx="676936" cy="3202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tuned</a:t>
            </a:r>
          </a:p>
        </p:txBody>
      </p:sp>
      <p:sp>
        <p:nvSpPr>
          <p:cNvPr id="30" name="Rechteck 29"/>
          <p:cNvSpPr/>
          <p:nvPr>
            <p:custDataLst>
              <p:tags r:id="rId30"/>
            </p:custDataLst>
          </p:nvPr>
        </p:nvSpPr>
        <p:spPr>
          <a:xfrm>
            <a:off x="6896952" y="5155196"/>
            <a:ext cx="1071028" cy="257750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>
            <p:custDataLst>
              <p:tags r:id="rId31"/>
            </p:custDataLst>
          </p:nvPr>
        </p:nvSpPr>
        <p:spPr>
          <a:xfrm>
            <a:off x="6975794" y="5124923"/>
            <a:ext cx="676936" cy="3202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600" dirty="0" smtClean="0">
                <a:solidFill>
                  <a:schemeClr val="bg1"/>
                </a:solidFill>
              </a:rPr>
              <a:t>t + extract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31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252000" indent="-252000">
              <a:lnSpc>
                <a:spcPct val="89000"/>
              </a:lnSpc>
              <a:buFontTx/>
              <a:buNone/>
            </a:pPr>
            <a:r>
              <a:rPr lang="en-GB" sz="2800" dirty="0" smtClean="0"/>
              <a:t>Benchmark experiments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GB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CR/AEY2 | 07/24/2017</a:t>
            </a:r>
            <a:endParaRPr lang="en-GB" sz="600" dirty="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GB" sz="600" dirty="0">
              <a:solidFill>
                <a:srgbClr val="B2B3B5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GB" sz="1200" smtClean="0">
                <a:solidFill>
                  <a:srgbClr val="999FA6"/>
                </a:solidFill>
              </a:rPr>
              <a:t>13</a:t>
            </a:r>
            <a:endParaRPr lang="en-GB" sz="1200" dirty="0">
              <a:solidFill>
                <a:srgbClr val="999FA6"/>
              </a:solidFill>
            </a:endParaRPr>
          </a:p>
        </p:txBody>
      </p:sp>
      <p:sp>
        <p:nvSpPr>
          <p:cNvPr id="4" name="Rechteck 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GB" sz="550" dirty="0">
              <a:solidFill>
                <a:schemeClr val="tx1"/>
              </a:solidFill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252000" indent="-252000">
              <a:lnSpc>
                <a:spcPts val="2300"/>
              </a:lnSpc>
              <a:buFontTx/>
              <a:buNone/>
            </a:pPr>
            <a:endParaRPr lang="en-GB" sz="13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 smtClean="0">
                <a:solidFill>
                  <a:srgbClr val="08427E"/>
                </a:solidFill>
              </a:rPr>
              <a:t>Overview ACC</a:t>
            </a:r>
            <a:endParaRPr lang="en-GB" sz="2800" dirty="0">
              <a:solidFill>
                <a:srgbClr val="08427E"/>
              </a:solidFill>
            </a:endParaRPr>
          </a:p>
        </p:txBody>
      </p:sp>
      <p:sp>
        <p:nvSpPr>
          <p:cNvPr id="9" name="Textfeld 8"/>
          <p:cNvSpPr txBox="1"/>
          <p:nvPr>
            <p:custDataLst>
              <p:tags r:id="rId9"/>
            </p:custDataLst>
          </p:nvPr>
        </p:nvSpPr>
        <p:spPr>
          <a:xfrm>
            <a:off x="593090" y="111361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20" name="Textfeld 19"/>
          <p:cNvSpPr txBox="1"/>
          <p:nvPr>
            <p:custDataLst>
              <p:tags r:id="rId10"/>
            </p:custDataLst>
          </p:nvPr>
        </p:nvSpPr>
        <p:spPr>
          <a:xfrm>
            <a:off x="553757" y="1255637"/>
            <a:ext cx="3551518" cy="3921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6" name="Ellipse 15"/>
          <p:cNvSpPr/>
          <p:nvPr>
            <p:custDataLst>
              <p:tags r:id="rId11"/>
            </p:custDataLst>
          </p:nvPr>
        </p:nvSpPr>
        <p:spPr>
          <a:xfrm>
            <a:off x="6530102" y="2215426"/>
            <a:ext cx="128448" cy="127334"/>
          </a:xfrm>
          <a:prstGeom prst="ellipse">
            <a:avLst/>
          </a:prstGeom>
          <a:solidFill>
            <a:schemeClr val="accent6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>
            <p:custDataLst>
              <p:tags r:id="rId12"/>
            </p:custDataLst>
          </p:nvPr>
        </p:nvSpPr>
        <p:spPr>
          <a:xfrm>
            <a:off x="6530102" y="2806796"/>
            <a:ext cx="128448" cy="127334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>
            <p:custDataLst>
              <p:tags r:id="rId13"/>
            </p:custDataLst>
          </p:nvPr>
        </p:nvSpPr>
        <p:spPr>
          <a:xfrm>
            <a:off x="6530102" y="2493910"/>
            <a:ext cx="128448" cy="127334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Ellipse 24"/>
          <p:cNvSpPr/>
          <p:nvPr>
            <p:custDataLst>
              <p:tags r:id="rId14"/>
            </p:custDataLst>
          </p:nvPr>
        </p:nvSpPr>
        <p:spPr>
          <a:xfrm>
            <a:off x="6530102" y="1908639"/>
            <a:ext cx="128448" cy="127334"/>
          </a:xfrm>
          <a:prstGeom prst="ellipse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Textfeld 25"/>
          <p:cNvSpPr txBox="1"/>
          <p:nvPr>
            <p:custDataLst>
              <p:tags r:id="rId15"/>
            </p:custDataLst>
          </p:nvPr>
        </p:nvSpPr>
        <p:spPr>
          <a:xfrm>
            <a:off x="6701509" y="1801469"/>
            <a:ext cx="902126" cy="2143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100" dirty="0" err="1" smtClean="0"/>
              <a:t>Bakeoff</a:t>
            </a:r>
            <a:r>
              <a:rPr lang="en-GB" sz="1100" dirty="0" smtClean="0"/>
              <a:t> wins</a:t>
            </a:r>
          </a:p>
        </p:txBody>
      </p:sp>
      <p:sp>
        <p:nvSpPr>
          <p:cNvPr id="28" name="Textfeld 27"/>
          <p:cNvSpPr txBox="1"/>
          <p:nvPr>
            <p:custDataLst>
              <p:tags r:id="rId16"/>
            </p:custDataLst>
          </p:nvPr>
        </p:nvSpPr>
        <p:spPr>
          <a:xfrm>
            <a:off x="6530102" y="1475558"/>
            <a:ext cx="1481129" cy="2536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100" dirty="0" smtClean="0"/>
              <a:t>1 point is one data set</a:t>
            </a:r>
          </a:p>
        </p:txBody>
      </p:sp>
      <p:sp>
        <p:nvSpPr>
          <p:cNvPr id="29" name="Textfeld 28"/>
          <p:cNvSpPr txBox="1"/>
          <p:nvPr>
            <p:custDataLst>
              <p:tags r:id="rId17"/>
            </p:custDataLst>
          </p:nvPr>
        </p:nvSpPr>
        <p:spPr>
          <a:xfrm>
            <a:off x="6701509" y="2099277"/>
            <a:ext cx="902126" cy="2143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100" dirty="0" err="1" smtClean="0"/>
              <a:t>Fda</a:t>
            </a:r>
            <a:r>
              <a:rPr lang="en-GB" sz="1100" dirty="0" smtClean="0"/>
              <a:t> wins</a:t>
            </a:r>
          </a:p>
        </p:txBody>
      </p:sp>
      <p:sp>
        <p:nvSpPr>
          <p:cNvPr id="30" name="Textfeld 29"/>
          <p:cNvSpPr txBox="1"/>
          <p:nvPr>
            <p:custDataLst>
              <p:tags r:id="rId18"/>
            </p:custDataLst>
          </p:nvPr>
        </p:nvSpPr>
        <p:spPr>
          <a:xfrm>
            <a:off x="6701509" y="2690493"/>
            <a:ext cx="1309722" cy="24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100" dirty="0" err="1" smtClean="0"/>
              <a:t>Fda</a:t>
            </a:r>
            <a:r>
              <a:rPr lang="en-GB" sz="1100" dirty="0" smtClean="0"/>
              <a:t> ACC for </a:t>
            </a:r>
          </a:p>
        </p:txBody>
      </p:sp>
      <p:sp>
        <p:nvSpPr>
          <p:cNvPr id="31" name="Textfeld 30"/>
          <p:cNvSpPr txBox="1"/>
          <p:nvPr>
            <p:custDataLst>
              <p:tags r:id="rId19"/>
            </p:custDataLst>
          </p:nvPr>
        </p:nvSpPr>
        <p:spPr>
          <a:xfrm>
            <a:off x="6701509" y="2376280"/>
            <a:ext cx="902126" cy="2143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100" dirty="0" err="1" smtClean="0"/>
              <a:t>mlr</a:t>
            </a:r>
            <a:r>
              <a:rPr lang="en-GB" sz="1100" dirty="0" smtClean="0"/>
              <a:t> ML wins</a:t>
            </a:r>
          </a:p>
        </p:txBody>
      </p:sp>
      <p:sp>
        <p:nvSpPr>
          <p:cNvPr id="32" name="Ellipse 31"/>
          <p:cNvSpPr/>
          <p:nvPr>
            <p:custDataLst>
              <p:tags r:id="rId20"/>
            </p:custDataLst>
          </p:nvPr>
        </p:nvSpPr>
        <p:spPr>
          <a:xfrm>
            <a:off x="7560678" y="2810904"/>
            <a:ext cx="79779" cy="83691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3" name="Grafik 3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48" y="1207637"/>
            <a:ext cx="5480264" cy="4385168"/>
          </a:xfrm>
          <a:prstGeom prst="rect">
            <a:avLst/>
          </a:prstGeom>
        </p:spPr>
      </p:pic>
      <p:sp>
        <p:nvSpPr>
          <p:cNvPr id="34" name="Ellipse 33"/>
          <p:cNvSpPr/>
          <p:nvPr>
            <p:custDataLst>
              <p:tags r:id="rId22"/>
            </p:custDataLst>
          </p:nvPr>
        </p:nvSpPr>
        <p:spPr>
          <a:xfrm>
            <a:off x="6530102" y="3113097"/>
            <a:ext cx="128448" cy="127334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Textfeld 34"/>
          <p:cNvSpPr txBox="1"/>
          <p:nvPr>
            <p:custDataLst>
              <p:tags r:id="rId23"/>
            </p:custDataLst>
          </p:nvPr>
        </p:nvSpPr>
        <p:spPr>
          <a:xfrm>
            <a:off x="6701509" y="2996794"/>
            <a:ext cx="1309722" cy="2436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100" dirty="0" err="1" smtClean="0"/>
              <a:t>Fda</a:t>
            </a:r>
            <a:r>
              <a:rPr lang="en-GB" sz="1100" dirty="0" smtClean="0"/>
              <a:t> ACC for </a:t>
            </a:r>
          </a:p>
        </p:txBody>
      </p:sp>
      <p:sp>
        <p:nvSpPr>
          <p:cNvPr id="36" name="Ellipse 35"/>
          <p:cNvSpPr/>
          <p:nvPr>
            <p:custDataLst>
              <p:tags r:id="rId24"/>
            </p:custDataLst>
          </p:nvPr>
        </p:nvSpPr>
        <p:spPr>
          <a:xfrm>
            <a:off x="7560678" y="3117205"/>
            <a:ext cx="79779" cy="83691"/>
          </a:xfrm>
          <a:prstGeom prst="ellipse">
            <a:avLst/>
          </a:prstGeom>
          <a:solidFill>
            <a:schemeClr val="accent4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>
            <p:custDataLst>
              <p:tags r:id="rId25"/>
            </p:custDataLst>
          </p:nvPr>
        </p:nvSpPr>
        <p:spPr>
          <a:xfrm>
            <a:off x="4445125" y="3899475"/>
            <a:ext cx="3453081" cy="5256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7" name="Textfeld 36"/>
          <p:cNvSpPr txBox="1"/>
          <p:nvPr>
            <p:custDataLst>
              <p:tags r:id="rId26"/>
            </p:custDataLst>
          </p:nvPr>
        </p:nvSpPr>
        <p:spPr>
          <a:xfrm>
            <a:off x="4576818" y="4026186"/>
            <a:ext cx="3189694" cy="3591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dirty="0" smtClean="0"/>
              <a:t>We can improve ACC 16 times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5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252000" indent="-252000">
              <a:lnSpc>
                <a:spcPct val="89000"/>
              </a:lnSpc>
              <a:buFontTx/>
              <a:buNone/>
            </a:pPr>
            <a:r>
              <a:rPr lang="en-GB" sz="2800" dirty="0" smtClean="0"/>
              <a:t>Benchmark experiments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GB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CR/AEY2 | 07/24/2017</a:t>
            </a:r>
            <a:endParaRPr lang="en-GB" sz="600" dirty="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GB" sz="600" dirty="0">
              <a:solidFill>
                <a:srgbClr val="B2B3B5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GB" sz="1200" smtClean="0">
                <a:solidFill>
                  <a:srgbClr val="999FA6"/>
                </a:solidFill>
              </a:rPr>
              <a:t>14</a:t>
            </a:r>
            <a:endParaRPr lang="en-GB" sz="1200" dirty="0">
              <a:solidFill>
                <a:srgbClr val="999FA6"/>
              </a:solidFill>
            </a:endParaRPr>
          </a:p>
        </p:txBody>
      </p:sp>
      <p:sp>
        <p:nvSpPr>
          <p:cNvPr id="4" name="Rechteck 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GB" sz="550" dirty="0">
              <a:solidFill>
                <a:schemeClr val="tx1"/>
              </a:solidFill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252000" indent="-252000">
              <a:lnSpc>
                <a:spcPts val="2300"/>
              </a:lnSpc>
              <a:buFontTx/>
              <a:buNone/>
            </a:pPr>
            <a:endParaRPr lang="en-GB" sz="13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 smtClean="0">
                <a:solidFill>
                  <a:srgbClr val="08427E"/>
                </a:solidFill>
              </a:rPr>
              <a:t>Ranking</a:t>
            </a:r>
            <a:endParaRPr lang="en-GB" sz="2800" dirty="0">
              <a:solidFill>
                <a:srgbClr val="08427E"/>
              </a:solidFill>
            </a:endParaRPr>
          </a:p>
        </p:txBody>
      </p:sp>
      <p:sp>
        <p:nvSpPr>
          <p:cNvPr id="9" name="Textfeld 8"/>
          <p:cNvSpPr txBox="1"/>
          <p:nvPr>
            <p:custDataLst>
              <p:tags r:id="rId9"/>
            </p:custDataLst>
          </p:nvPr>
        </p:nvSpPr>
        <p:spPr>
          <a:xfrm>
            <a:off x="593090" y="111361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20" name="Textfeld 19"/>
          <p:cNvSpPr txBox="1"/>
          <p:nvPr>
            <p:custDataLst>
              <p:tags r:id="rId10"/>
            </p:custDataLst>
          </p:nvPr>
        </p:nvSpPr>
        <p:spPr>
          <a:xfrm>
            <a:off x="553757" y="1255637"/>
            <a:ext cx="3551518" cy="3921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" y="1036320"/>
            <a:ext cx="3778927" cy="3297123"/>
          </a:xfrm>
          <a:prstGeom prst="rect">
            <a:avLst/>
          </a:prstGeom>
        </p:spPr>
      </p:pic>
      <p:sp>
        <p:nvSpPr>
          <p:cNvPr id="27" name="Rechteck 26"/>
          <p:cNvSpPr/>
          <p:nvPr>
            <p:custDataLst>
              <p:tags r:id="rId12"/>
            </p:custDataLst>
          </p:nvPr>
        </p:nvSpPr>
        <p:spPr>
          <a:xfrm>
            <a:off x="4411350" y="1733145"/>
            <a:ext cx="3694688" cy="134144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3" name="Textfeld 32"/>
          <p:cNvSpPr txBox="1"/>
          <p:nvPr>
            <p:custDataLst>
              <p:tags r:id="rId13"/>
            </p:custDataLst>
          </p:nvPr>
        </p:nvSpPr>
        <p:spPr>
          <a:xfrm>
            <a:off x="4510075" y="1859855"/>
            <a:ext cx="3412872" cy="9165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dirty="0" smtClean="0"/>
              <a:t>    In more than 0.5 * 83 experiments we are under the 10 best performing learners</a:t>
            </a:r>
          </a:p>
        </p:txBody>
      </p:sp>
      <p:sp>
        <p:nvSpPr>
          <p:cNvPr id="34" name="Textfeld 33"/>
          <p:cNvSpPr txBox="1"/>
          <p:nvPr>
            <p:custDataLst>
              <p:tags r:id="rId14"/>
            </p:custDataLst>
          </p:nvPr>
        </p:nvSpPr>
        <p:spPr>
          <a:xfrm>
            <a:off x="464214" y="406533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35" name="Textfeld 34"/>
          <p:cNvSpPr txBox="1"/>
          <p:nvPr>
            <p:custDataLst>
              <p:tags r:id="rId15"/>
            </p:custDataLst>
          </p:nvPr>
        </p:nvSpPr>
        <p:spPr>
          <a:xfrm>
            <a:off x="424881" y="4207363"/>
            <a:ext cx="3551518" cy="39218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grpSp>
        <p:nvGrpSpPr>
          <p:cNvPr id="36" name="Gruppieren 35"/>
          <p:cNvGrpSpPr/>
          <p:nvPr/>
        </p:nvGrpSpPr>
        <p:grpSpPr>
          <a:xfrm>
            <a:off x="398527" y="4321237"/>
            <a:ext cx="6800497" cy="1337921"/>
            <a:chOff x="510791" y="4495824"/>
            <a:chExt cx="6800497" cy="1337921"/>
          </a:xfrm>
        </p:grpSpPr>
        <p:pic>
          <p:nvPicPr>
            <p:cNvPr id="37" name="Grafik 36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192"/>
            <a:stretch/>
          </p:blipFill>
          <p:spPr>
            <a:xfrm>
              <a:off x="510791" y="5192490"/>
              <a:ext cx="6800497" cy="641255"/>
            </a:xfrm>
            <a:prstGeom prst="rect">
              <a:avLst/>
            </a:prstGeom>
          </p:spPr>
        </p:pic>
        <p:pic>
          <p:nvPicPr>
            <p:cNvPr id="38" name="Grafik 37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158" r="4365" b="45400"/>
            <a:stretch/>
          </p:blipFill>
          <p:spPr>
            <a:xfrm>
              <a:off x="510792" y="4495824"/>
              <a:ext cx="6503700" cy="619610"/>
            </a:xfrm>
            <a:prstGeom prst="rect">
              <a:avLst/>
            </a:prstGeom>
          </p:spPr>
        </p:pic>
      </p:grpSp>
      <p:sp>
        <p:nvSpPr>
          <p:cNvPr id="39" name="Rechteck 38"/>
          <p:cNvSpPr/>
          <p:nvPr>
            <p:custDataLst>
              <p:tags r:id="rId16"/>
            </p:custDataLst>
          </p:nvPr>
        </p:nvSpPr>
        <p:spPr>
          <a:xfrm>
            <a:off x="1957673" y="4423883"/>
            <a:ext cx="3068457" cy="14179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0" name="Rechteck 39"/>
          <p:cNvSpPr/>
          <p:nvPr>
            <p:custDataLst>
              <p:tags r:id="rId17"/>
            </p:custDataLst>
          </p:nvPr>
        </p:nvSpPr>
        <p:spPr>
          <a:xfrm>
            <a:off x="1741858" y="4653039"/>
            <a:ext cx="3192219" cy="27970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41" name="Gerader Verbinder 40"/>
          <p:cNvCxnSpPr/>
          <p:nvPr>
            <p:custDataLst>
              <p:tags r:id="rId18"/>
            </p:custDataLst>
          </p:nvPr>
        </p:nvCxnSpPr>
        <p:spPr>
          <a:xfrm flipH="1">
            <a:off x="5234786" y="4615716"/>
            <a:ext cx="6137" cy="37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>
            <p:custDataLst>
              <p:tags r:id="rId19"/>
            </p:custDataLst>
          </p:nvPr>
        </p:nvCxnSpPr>
        <p:spPr>
          <a:xfrm flipH="1">
            <a:off x="5344227" y="4553324"/>
            <a:ext cx="6137" cy="37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Gerader Verbinder 42"/>
          <p:cNvCxnSpPr/>
          <p:nvPr>
            <p:custDataLst>
              <p:tags r:id="rId20"/>
            </p:custDataLst>
          </p:nvPr>
        </p:nvCxnSpPr>
        <p:spPr>
          <a:xfrm flipH="1">
            <a:off x="5485378" y="4608554"/>
            <a:ext cx="6137" cy="3732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4946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252000" indent="-252000">
              <a:lnSpc>
                <a:spcPct val="89000"/>
              </a:lnSpc>
              <a:buFontTx/>
              <a:buNone/>
            </a:pPr>
            <a:r>
              <a:rPr lang="en-GB" sz="2800" dirty="0" smtClean="0"/>
              <a:t>Benchmark experiments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GB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CR/AEY2 | 07/24/2017</a:t>
            </a:r>
            <a:endParaRPr lang="en-GB" sz="600" dirty="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GB" sz="600" dirty="0">
              <a:solidFill>
                <a:srgbClr val="B2B3B5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GB" sz="1200" smtClean="0">
                <a:solidFill>
                  <a:srgbClr val="999FA6"/>
                </a:solidFill>
              </a:rPr>
              <a:t>15</a:t>
            </a:r>
            <a:endParaRPr lang="en-GB" sz="1200" dirty="0">
              <a:solidFill>
                <a:srgbClr val="999FA6"/>
              </a:solidFill>
            </a:endParaRPr>
          </a:p>
        </p:txBody>
      </p:sp>
      <p:sp>
        <p:nvSpPr>
          <p:cNvPr id="4" name="Rechteck 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GB" sz="550" dirty="0">
              <a:solidFill>
                <a:schemeClr val="tx1"/>
              </a:solidFill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252000" indent="-252000">
              <a:lnSpc>
                <a:spcPts val="2300"/>
              </a:lnSpc>
              <a:buFontTx/>
              <a:buNone/>
            </a:pPr>
            <a:endParaRPr lang="en-GB" sz="13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 smtClean="0">
                <a:solidFill>
                  <a:srgbClr val="08427E"/>
                </a:solidFill>
              </a:rPr>
              <a:t>Individual datasets</a:t>
            </a:r>
            <a:endParaRPr lang="en-GB" sz="2800" dirty="0">
              <a:solidFill>
                <a:srgbClr val="08427E"/>
              </a:solidFill>
            </a:endParaRPr>
          </a:p>
        </p:txBody>
      </p:sp>
      <p:pic>
        <p:nvPicPr>
          <p:cNvPr id="26" name="Grafik 25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2"/>
          <a:stretch/>
        </p:blipFill>
        <p:spPr>
          <a:xfrm>
            <a:off x="988014" y="1130402"/>
            <a:ext cx="5670642" cy="44193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30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252000" indent="-252000">
              <a:lnSpc>
                <a:spcPct val="89000"/>
              </a:lnSpc>
              <a:buFontTx/>
              <a:buNone/>
            </a:pPr>
            <a:r>
              <a:rPr lang="en-GB" sz="2800" dirty="0" smtClean="0"/>
              <a:t>Summary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GB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CR/AEY2 | 07/24/2017</a:t>
            </a:r>
            <a:endParaRPr lang="en-GB" sz="600" dirty="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GB" sz="600" dirty="0">
              <a:solidFill>
                <a:srgbClr val="B2B3B5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GB" sz="1200" smtClean="0">
                <a:solidFill>
                  <a:srgbClr val="999FA6"/>
                </a:solidFill>
              </a:rPr>
              <a:t>16</a:t>
            </a:r>
            <a:endParaRPr lang="en-GB" sz="1200" dirty="0">
              <a:solidFill>
                <a:srgbClr val="999FA6"/>
              </a:solidFill>
            </a:endParaRPr>
          </a:p>
        </p:txBody>
      </p:sp>
      <p:sp>
        <p:nvSpPr>
          <p:cNvPr id="4" name="Rechteck 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GB" sz="550" dirty="0">
              <a:solidFill>
                <a:schemeClr val="tx1"/>
              </a:solidFill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252000" indent="-252000">
              <a:lnSpc>
                <a:spcPts val="2300"/>
              </a:lnSpc>
              <a:buFontTx/>
              <a:buNone/>
            </a:pPr>
            <a:endParaRPr lang="en-GB" sz="13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endParaRPr lang="en-GB" sz="2800">
              <a:solidFill>
                <a:srgbClr val="08427E"/>
              </a:solidFill>
            </a:endParaRPr>
          </a:p>
        </p:txBody>
      </p:sp>
      <p:sp>
        <p:nvSpPr>
          <p:cNvPr id="9" name="Textfeld 8"/>
          <p:cNvSpPr txBox="1"/>
          <p:nvPr>
            <p:custDataLst>
              <p:tags r:id="rId9"/>
            </p:custDataLst>
          </p:nvPr>
        </p:nvSpPr>
        <p:spPr>
          <a:xfrm>
            <a:off x="503227" y="1528091"/>
            <a:ext cx="4627232" cy="23872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How is functional data analysis integrated into </a:t>
            </a:r>
            <a:r>
              <a:rPr lang="en-GB" dirty="0" err="1" smtClean="0"/>
              <a:t>mlr</a:t>
            </a:r>
            <a:r>
              <a:rPr lang="en-GB" dirty="0" smtClean="0"/>
              <a:t>?</a:t>
            </a:r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What can you do with </a:t>
            </a:r>
            <a:r>
              <a:rPr lang="en-GB" dirty="0" err="1" smtClean="0"/>
              <a:t>mlrFDA</a:t>
            </a:r>
            <a:r>
              <a:rPr lang="en-GB" dirty="0" smtClean="0"/>
              <a:t> and how?</a:t>
            </a:r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Considering functional learners in time series applications is worth a try</a:t>
            </a:r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720" y="1889306"/>
            <a:ext cx="1950887" cy="726446"/>
          </a:xfrm>
          <a:prstGeom prst="rect">
            <a:avLst/>
          </a:prstGeom>
        </p:spPr>
      </p:pic>
      <p:sp>
        <p:nvSpPr>
          <p:cNvPr id="11" name="Textfeld 10"/>
          <p:cNvSpPr txBox="1"/>
          <p:nvPr>
            <p:custDataLst>
              <p:tags r:id="rId11"/>
            </p:custDataLst>
          </p:nvPr>
        </p:nvSpPr>
        <p:spPr>
          <a:xfrm>
            <a:off x="2920520" y="2527646"/>
            <a:ext cx="1008147" cy="88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800" dirty="0" smtClean="0"/>
              <a:t>Standard data frame</a:t>
            </a:r>
          </a:p>
        </p:txBody>
      </p:sp>
      <p:sp>
        <p:nvSpPr>
          <p:cNvPr id="12" name="Textfeld 11"/>
          <p:cNvSpPr txBox="1"/>
          <p:nvPr>
            <p:custDataLst>
              <p:tags r:id="rId12"/>
            </p:custDataLst>
          </p:nvPr>
        </p:nvSpPr>
        <p:spPr>
          <a:xfrm>
            <a:off x="3960003" y="2527646"/>
            <a:ext cx="1082857" cy="881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800" dirty="0" smtClean="0"/>
              <a:t>Functional data frame</a:t>
            </a:r>
          </a:p>
        </p:txBody>
      </p:sp>
      <p:sp>
        <p:nvSpPr>
          <p:cNvPr id="13" name="Textfeld 12"/>
          <p:cNvSpPr txBox="1"/>
          <p:nvPr>
            <p:custDataLst>
              <p:tags r:id="rId13"/>
            </p:custDataLst>
          </p:nvPr>
        </p:nvSpPr>
        <p:spPr>
          <a:xfrm>
            <a:off x="2724137" y="3356892"/>
            <a:ext cx="2878212" cy="478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50" marR="0" indent="-171450" defTabSz="914400" eaLnBrk="1" fontAlgn="auto" latinLnBrk="0" hangingPunct="1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</a:pPr>
            <a:r>
              <a:rPr kumimoji="0" lang="en-GB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Functional classification and</a:t>
            </a:r>
            <a:r>
              <a:rPr kumimoji="0" lang="en-GB" sz="1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lang="en-GB" sz="1000" kern="0" dirty="0" smtClean="0">
                <a:solidFill>
                  <a:srgbClr val="000000"/>
                </a:solidFill>
              </a:rPr>
              <a:t>regression</a:t>
            </a:r>
          </a:p>
          <a:p>
            <a:pPr marL="171450" marR="0" indent="-171450" defTabSz="914400" eaLnBrk="1" fontAlgn="auto" latinLnBrk="0" hangingPunct="1">
              <a:lnSpc>
                <a:spcPts val="1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</a:pPr>
            <a:r>
              <a:rPr lang="en-GB" sz="1000" kern="0" dirty="0" smtClean="0">
                <a:solidFill>
                  <a:srgbClr val="000000"/>
                </a:solidFill>
              </a:rPr>
              <a:t>Feature extraction for standard ML methods</a:t>
            </a:r>
            <a:endParaRPr kumimoji="0" lang="en-GB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68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42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750" y="5464810"/>
            <a:ext cx="1094740" cy="57531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/>
          <p:cNvPicPr>
            <a:picLocks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790" y="0"/>
            <a:ext cx="129540" cy="617093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itel 2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endParaRPr lang="en-GB" sz="65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240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buClrTx/>
              <a:buSzTx/>
              <a:buFontTx/>
              <a:buNone/>
              <a:tabLst/>
            </a:pPr>
            <a:r>
              <a:rPr kumimoji="0" lang="en-GB" sz="2800" b="0" i="0" u="none" strike="noStrike" kern="0" cap="none" normalizeH="0" baseline="0" noProof="0" smtClean="0">
                <a:ln>
                  <a:noFill/>
                </a:ln>
                <a:effectLst/>
                <a:uLnTx/>
                <a:uFillTx/>
              </a:rPr>
              <a:t>Header of section</a:t>
            </a:r>
            <a:endParaRPr kumimoji="0" lang="en-GB" sz="28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GB" sz="600" strike="noStrike" kern="0" cap="none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CR/AEY2 | 07/24/2017</a:t>
            </a:r>
            <a:endParaRPr kumimoji="0" lang="en-GB" sz="600" strike="noStrike" kern="0" cap="none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0" rIns="0" bIns="0" rtlCol="0" anchor="t"/>
          <a:lstStyle/>
          <a:p>
            <a:pPr marL="0" marR="0" indent="0" defTabSz="914400" eaLnBrk="1" fontAlgn="auto" latinLnBrk="0" hangingPunct="1">
              <a:lnSpc>
                <a:spcPct val="107000"/>
              </a:lnSpc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normalizeH="0" baseline="0" noProof="0" smtClean="0">
                <a:ln>
                  <a:noFill/>
                </a:ln>
                <a:solidFill>
                  <a:srgbClr val="B2B3B5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kumimoji="0" lang="en-GB" sz="600" b="0" i="0" u="none" strike="noStrike" kern="0" cap="none" normalizeH="0" baseline="0" noProof="0" dirty="0" smtClean="0">
              <a:ln>
                <a:noFill/>
              </a:ln>
              <a:solidFill>
                <a:srgbClr val="B2B3B5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none" lIns="0" tIns="0" rIns="0" bIns="0" rtlCol="0" anchor="t"/>
          <a:lstStyle/>
          <a:p>
            <a:pPr marL="0" marR="0" indent="0" defTabSz="914400" eaLnBrk="1" fontAlgn="auto" latinLnBrk="0" hangingPunct="1">
              <a:buClrTx/>
              <a:buSzTx/>
              <a:buFontTx/>
              <a:buNone/>
              <a:tabLst/>
            </a:pPr>
            <a:r>
              <a:rPr kumimoji="0" lang="en-GB" sz="1200" b="0" i="0" u="none" strike="noStrike" kern="0" cap="none" normalizeH="0" baseline="0" noProof="0" smtClean="0">
                <a:ln>
                  <a:noFill/>
                </a:ln>
                <a:solidFill>
                  <a:srgbClr val="999FA6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18</a:t>
            </a:r>
            <a:endParaRPr kumimoji="0" lang="en-GB" sz="1200" b="0" i="0" u="none" strike="noStrike" kern="0" cap="none" normalizeH="0" baseline="0" noProof="0" dirty="0" smtClean="0">
              <a:ln>
                <a:noFill/>
              </a:ln>
              <a:solidFill>
                <a:srgbClr val="999FA6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Rechteck 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GB" sz="55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GB" sz="1300" b="0" i="0" u="none" strike="noStrike" kern="0" cap="none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</a:pPr>
            <a:r>
              <a:rPr lang="en-GB" dirty="0" err="1" smtClean="0">
                <a:solidFill>
                  <a:srgbClr val="08427E"/>
                </a:solidFill>
              </a:rPr>
              <a:t>fgam</a:t>
            </a:r>
            <a:endParaRPr lang="en-GB" dirty="0">
              <a:solidFill>
                <a:srgbClr val="08427E"/>
              </a:solidFill>
            </a:endParaRPr>
          </a:p>
        </p:txBody>
      </p:sp>
      <p:sp>
        <p:nvSpPr>
          <p:cNvPr id="9" name="Textfeld 8"/>
          <p:cNvSpPr txBox="1"/>
          <p:nvPr>
            <p:custDataLst>
              <p:tags r:id="rId9"/>
            </p:custDataLst>
          </p:nvPr>
        </p:nvSpPr>
        <p:spPr>
          <a:xfrm>
            <a:off x="554990" y="181652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marR="0" indent="-28575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Functional generalized additive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models for regression of functional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en-GB" kern="0" dirty="0">
                <a:solidFill>
                  <a:srgbClr val="000000"/>
                </a:solidFill>
              </a:rPr>
              <a:t> </a:t>
            </a:r>
            <a:r>
              <a:rPr lang="en-GB" kern="0" dirty="0" smtClean="0">
                <a:solidFill>
                  <a:srgbClr val="000000"/>
                </a:solidFill>
              </a:rPr>
              <a:t>    predictor to </a:t>
            </a:r>
            <a:r>
              <a:rPr kumimoji="0" lang="en-GB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scalar</a:t>
            </a:r>
            <a:r>
              <a:rPr lang="en-GB" kern="0" dirty="0" smtClean="0">
                <a:solidFill>
                  <a:srgbClr val="000000"/>
                </a:solidFill>
              </a:rPr>
              <a:t> response</a:t>
            </a:r>
          </a:p>
          <a:p>
            <a:pPr marR="0" defTabSz="91440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Tx/>
              <a:buSzTx/>
              <a:tabLst/>
            </a:pPr>
            <a:r>
              <a:rPr lang="en-GB" kern="0" dirty="0" smtClean="0">
                <a:solidFill>
                  <a:srgbClr val="000000"/>
                </a:solidFill>
              </a:rPr>
              <a:t>     </a:t>
            </a:r>
            <a:endParaRPr kumimoji="0" lang="en-GB" sz="18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22" y="2556386"/>
            <a:ext cx="5718016" cy="6603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24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GB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CR/AEY2 | 07/24/2017</a:t>
            </a:r>
            <a:endParaRPr lang="en-GB" sz="600" dirty="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GB" sz="600" dirty="0">
              <a:solidFill>
                <a:srgbClr val="B2B3B5"/>
              </a:solidFill>
            </a:endParaRPr>
          </a:p>
        </p:txBody>
      </p:sp>
      <p:sp>
        <p:nvSpPr>
          <p:cNvPr id="4" name="Rechteck 3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GB" sz="1200" smtClean="0">
                <a:solidFill>
                  <a:srgbClr val="999FA6"/>
                </a:solidFill>
              </a:rPr>
              <a:t>19</a:t>
            </a:r>
            <a:endParaRPr lang="en-GB" sz="1200" dirty="0">
              <a:solidFill>
                <a:srgbClr val="999FA6"/>
              </a:solidFill>
            </a:endParaRPr>
          </a:p>
        </p:txBody>
      </p:sp>
      <p:sp>
        <p:nvSpPr>
          <p:cNvPr id="3" name="Rechteck 2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GB" sz="550" dirty="0">
              <a:solidFill>
                <a:schemeClr val="tx1"/>
              </a:solidFill>
            </a:endParaRPr>
          </a:p>
        </p:txBody>
      </p:sp>
      <p:sp>
        <p:nvSpPr>
          <p:cNvPr id="2" name="Textfeld 1" hidden="1"/>
          <p:cNvSpPr txBox="1"/>
          <p:nvPr>
            <p:custDataLst>
              <p:tags r:id="rId6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252000" indent="-252000">
              <a:lnSpc>
                <a:spcPts val="2300"/>
              </a:lnSpc>
              <a:buFontTx/>
              <a:buNone/>
            </a:pPr>
            <a:endParaRPr lang="en-GB" sz="1300" dirty="0" smtClean="0"/>
          </a:p>
        </p:txBody>
      </p:sp>
      <p:pic>
        <p:nvPicPr>
          <p:cNvPr id="28" name="Grafik 2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0" y="119442"/>
            <a:ext cx="6795366" cy="54374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840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252000" indent="-252000">
              <a:lnSpc>
                <a:spcPct val="89000"/>
              </a:lnSpc>
              <a:buFontTx/>
              <a:buNone/>
            </a:pPr>
            <a:r>
              <a:rPr lang="en-GB" sz="2800" dirty="0" err="1" smtClean="0"/>
              <a:t>mlr</a:t>
            </a:r>
            <a:endParaRPr lang="en-GB" sz="2800" dirty="0" smtClean="0"/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GB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CR/AEY2 | 07/24/2017</a:t>
            </a:r>
            <a:endParaRPr lang="en-GB" sz="600" dirty="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GB" sz="600" dirty="0">
              <a:solidFill>
                <a:srgbClr val="B2B3B5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GB" sz="1200" smtClean="0">
                <a:solidFill>
                  <a:srgbClr val="999FA6"/>
                </a:solidFill>
              </a:rPr>
              <a:t>2</a:t>
            </a:r>
            <a:endParaRPr lang="en-GB" sz="1200" dirty="0">
              <a:solidFill>
                <a:srgbClr val="999FA6"/>
              </a:solidFill>
            </a:endParaRPr>
          </a:p>
        </p:txBody>
      </p:sp>
      <p:sp>
        <p:nvSpPr>
          <p:cNvPr id="4" name="Rechteck 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GB" sz="550" dirty="0">
              <a:solidFill>
                <a:schemeClr val="tx1"/>
              </a:solidFill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252000" indent="-252000">
              <a:lnSpc>
                <a:spcPts val="2300"/>
              </a:lnSpc>
              <a:buFontTx/>
              <a:buNone/>
            </a:pPr>
            <a:endParaRPr lang="en-GB" sz="13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endParaRPr lang="en-GB" sz="2800">
              <a:solidFill>
                <a:srgbClr val="08427E"/>
              </a:solidFill>
            </a:endParaRPr>
          </a:p>
        </p:txBody>
      </p:sp>
      <p:sp>
        <p:nvSpPr>
          <p:cNvPr id="9" name="Textfeld 8"/>
          <p:cNvSpPr txBox="1"/>
          <p:nvPr>
            <p:custDataLst>
              <p:tags r:id="rId9"/>
            </p:custDataLst>
          </p:nvPr>
        </p:nvSpPr>
        <p:spPr>
          <a:xfrm>
            <a:off x="691280" y="1206945"/>
            <a:ext cx="5433295" cy="20220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How does your code for experiments look like?</a:t>
            </a:r>
          </a:p>
          <a:p>
            <a:pPr>
              <a:lnSpc>
                <a:spcPts val="2300"/>
              </a:lnSpc>
              <a:spcBef>
                <a:spcPts val="500"/>
              </a:spcBef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en-GB" dirty="0" smtClean="0"/>
              <a:t>-&gt; </a:t>
            </a:r>
            <a:r>
              <a:rPr lang="en-GB" dirty="0" err="1" smtClean="0"/>
              <a:t>mlr</a:t>
            </a:r>
            <a:r>
              <a:rPr lang="en-GB" dirty="0" smtClean="0"/>
              <a:t>: unified </a:t>
            </a:r>
            <a:r>
              <a:rPr lang="en-GB" dirty="0" smtClean="0"/>
              <a:t>interface for machine learning algorithms</a:t>
            </a:r>
          </a:p>
          <a:p>
            <a:pPr>
              <a:lnSpc>
                <a:spcPts val="2300"/>
              </a:lnSpc>
              <a:spcBef>
                <a:spcPts val="500"/>
              </a:spcBef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Supported tasks: classification, clustering, regression, survival</a:t>
            </a:r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         for performance evaluation, resampling, </a:t>
            </a:r>
            <a:r>
              <a:rPr lang="en-GB" dirty="0" err="1" smtClean="0"/>
              <a:t>preprocessing</a:t>
            </a:r>
            <a:r>
              <a:rPr lang="en-GB" dirty="0"/>
              <a:t> </a:t>
            </a:r>
            <a:r>
              <a:rPr lang="en-GB" dirty="0" smtClean="0"/>
              <a:t>and</a:t>
            </a:r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en-GB" dirty="0"/>
              <a:t> </a:t>
            </a:r>
            <a:r>
              <a:rPr lang="en-GB" dirty="0" smtClean="0"/>
              <a:t>   feature selection, </a:t>
            </a:r>
            <a:r>
              <a:rPr lang="en-GB" dirty="0" err="1" smtClean="0"/>
              <a:t>hyperparameter</a:t>
            </a:r>
            <a:r>
              <a:rPr lang="en-GB" dirty="0" smtClean="0"/>
              <a:t> tuning, imputation, parallelization, …</a:t>
            </a:r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Possibility to add custom learners</a:t>
            </a:r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17" name="Grafik 1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85" y="1570649"/>
            <a:ext cx="3396455" cy="1045063"/>
          </a:xfrm>
          <a:prstGeom prst="rect">
            <a:avLst/>
          </a:prstGeom>
        </p:spPr>
      </p:pic>
      <p:sp>
        <p:nvSpPr>
          <p:cNvPr id="18" name="Rechteck 17"/>
          <p:cNvSpPr/>
          <p:nvPr>
            <p:custDataLst>
              <p:tags r:id="rId11"/>
            </p:custDataLst>
          </p:nvPr>
        </p:nvSpPr>
        <p:spPr>
          <a:xfrm>
            <a:off x="981075" y="4064488"/>
            <a:ext cx="466725" cy="26671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32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252000" indent="-252000">
              <a:lnSpc>
                <a:spcPct val="89000"/>
              </a:lnSpc>
              <a:buFontTx/>
              <a:buNone/>
            </a:pPr>
            <a:r>
              <a:rPr lang="en-GB" sz="2800" dirty="0" smtClean="0"/>
              <a:t>Functional data</a:t>
            </a:r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GB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CR/AEY2 | 07/24/2017</a:t>
            </a:r>
            <a:endParaRPr lang="en-GB" sz="600" dirty="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GB" sz="600" dirty="0">
              <a:solidFill>
                <a:srgbClr val="B2B3B5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GB" sz="1200" smtClean="0">
                <a:solidFill>
                  <a:srgbClr val="999FA6"/>
                </a:solidFill>
              </a:rPr>
              <a:t>3</a:t>
            </a:r>
            <a:endParaRPr lang="en-GB" sz="1200" dirty="0">
              <a:solidFill>
                <a:srgbClr val="999FA6"/>
              </a:solidFill>
            </a:endParaRPr>
          </a:p>
        </p:txBody>
      </p:sp>
      <p:sp>
        <p:nvSpPr>
          <p:cNvPr id="4" name="Rechteck 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GB" sz="550" dirty="0">
              <a:solidFill>
                <a:schemeClr val="tx1"/>
              </a:solidFill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252000" indent="-252000">
              <a:lnSpc>
                <a:spcPts val="2300"/>
              </a:lnSpc>
              <a:buFontTx/>
              <a:buNone/>
            </a:pPr>
            <a:endParaRPr lang="en-GB" sz="13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>
              <a:solidFill>
                <a:srgbClr val="08427E"/>
              </a:solidFill>
            </a:endParaRPr>
          </a:p>
        </p:txBody>
      </p:sp>
      <p:sp>
        <p:nvSpPr>
          <p:cNvPr id="9" name="Textfeld 8"/>
          <p:cNvSpPr txBox="1"/>
          <p:nvPr>
            <p:custDataLst>
              <p:tags r:id="rId9"/>
            </p:custDataLst>
          </p:nvPr>
        </p:nvSpPr>
        <p:spPr>
          <a:xfrm>
            <a:off x="554990" y="1219019"/>
            <a:ext cx="5293360" cy="35421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Data is sampled over an ordered continuum</a:t>
            </a:r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Here: time</a:t>
            </a:r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err="1" smtClean="0"/>
              <a:t>Smootheness</a:t>
            </a:r>
            <a:r>
              <a:rPr lang="en-GB" dirty="0" smtClean="0"/>
              <a:t> assumption allows for more data information</a:t>
            </a:r>
          </a:p>
        </p:txBody>
      </p:sp>
      <p:pic>
        <p:nvPicPr>
          <p:cNvPr id="19" name="Grafik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90" y="3402330"/>
            <a:ext cx="1654263" cy="1654263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674" y="3402330"/>
            <a:ext cx="1654263" cy="1654263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94" y="3402330"/>
            <a:ext cx="1654263" cy="1654263"/>
          </a:xfrm>
          <a:prstGeom prst="rect">
            <a:avLst/>
          </a:prstGeom>
        </p:spPr>
      </p:pic>
      <p:sp>
        <p:nvSpPr>
          <p:cNvPr id="22" name="Rechteck 21"/>
          <p:cNvSpPr/>
          <p:nvPr>
            <p:custDataLst>
              <p:tags r:id="rId13"/>
            </p:custDataLst>
          </p:nvPr>
        </p:nvSpPr>
        <p:spPr>
          <a:xfrm>
            <a:off x="2874674" y="3278185"/>
            <a:ext cx="110377" cy="17231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>
            <p:custDataLst>
              <p:tags r:id="rId14"/>
            </p:custDataLst>
          </p:nvPr>
        </p:nvSpPr>
        <p:spPr>
          <a:xfrm>
            <a:off x="4659630" y="3412926"/>
            <a:ext cx="90170" cy="16272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0" name="Grafik 2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871" y="5108412"/>
            <a:ext cx="907982" cy="191236"/>
          </a:xfrm>
          <a:prstGeom prst="rect">
            <a:avLst/>
          </a:prstGeom>
        </p:spPr>
      </p:pic>
      <p:pic>
        <p:nvPicPr>
          <p:cNvPr id="31" name="Grafik 3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639" y="5103224"/>
            <a:ext cx="907982" cy="191236"/>
          </a:xfrm>
          <a:prstGeom prst="rect">
            <a:avLst/>
          </a:prstGeom>
        </p:spPr>
      </p:pic>
      <p:sp>
        <p:nvSpPr>
          <p:cNvPr id="32" name="Textfeld 31"/>
          <p:cNvSpPr txBox="1"/>
          <p:nvPr>
            <p:custDataLst>
              <p:tags r:id="rId17"/>
            </p:custDataLst>
          </p:nvPr>
        </p:nvSpPr>
        <p:spPr>
          <a:xfrm>
            <a:off x="2476486" y="5211319"/>
            <a:ext cx="1318260" cy="35675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400" dirty="0" smtClean="0"/>
              <a:t>Interpolation</a:t>
            </a:r>
          </a:p>
        </p:txBody>
      </p:sp>
      <p:sp>
        <p:nvSpPr>
          <p:cNvPr id="33" name="Textfeld 32"/>
          <p:cNvSpPr txBox="1"/>
          <p:nvPr>
            <p:custDataLst>
              <p:tags r:id="rId18"/>
            </p:custDataLst>
          </p:nvPr>
        </p:nvSpPr>
        <p:spPr>
          <a:xfrm>
            <a:off x="4273161" y="5211319"/>
            <a:ext cx="1318260" cy="35675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400" dirty="0" smtClean="0"/>
              <a:t>Sampling</a:t>
            </a:r>
          </a:p>
        </p:txBody>
      </p:sp>
      <p:grpSp>
        <p:nvGrpSpPr>
          <p:cNvPr id="37" name="Gruppieren 36"/>
          <p:cNvGrpSpPr/>
          <p:nvPr/>
        </p:nvGrpSpPr>
        <p:grpSpPr>
          <a:xfrm>
            <a:off x="6180060" y="303544"/>
            <a:ext cx="1829052" cy="1538695"/>
            <a:chOff x="5567554" y="795807"/>
            <a:chExt cx="1829052" cy="1538695"/>
          </a:xfrm>
        </p:grpSpPr>
        <p:pic>
          <p:nvPicPr>
            <p:cNvPr id="34" name="Grafik 33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4141" y="954638"/>
              <a:ext cx="1178966" cy="134991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5" name="Rechteck 34"/>
            <p:cNvSpPr/>
            <p:nvPr>
              <p:custDataLst>
                <p:tags r:id="rId23"/>
              </p:custDataLst>
            </p:nvPr>
          </p:nvSpPr>
          <p:spPr>
            <a:xfrm rot="5400000">
              <a:off x="6400288" y="-36927"/>
              <a:ext cx="163583" cy="18290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6" name="Rechteck 35"/>
            <p:cNvSpPr/>
            <p:nvPr>
              <p:custDataLst>
                <p:tags r:id="rId24"/>
              </p:custDataLst>
            </p:nvPr>
          </p:nvSpPr>
          <p:spPr>
            <a:xfrm>
              <a:off x="6943607" y="879475"/>
              <a:ext cx="163583" cy="14550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feld 37"/>
          <p:cNvSpPr txBox="1"/>
          <p:nvPr>
            <p:custDataLst>
              <p:tags r:id="rId19"/>
            </p:custDataLst>
          </p:nvPr>
        </p:nvSpPr>
        <p:spPr>
          <a:xfrm>
            <a:off x="7653402" y="208030"/>
            <a:ext cx="173721" cy="1910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900" dirty="0" smtClean="0"/>
              <a:t>[1]</a:t>
            </a:r>
          </a:p>
        </p:txBody>
      </p:sp>
      <p:sp>
        <p:nvSpPr>
          <p:cNvPr id="40" name="Textfeld 39"/>
          <p:cNvSpPr txBox="1"/>
          <p:nvPr>
            <p:custDataLst>
              <p:tags r:id="rId20"/>
            </p:custDataLst>
          </p:nvPr>
        </p:nvSpPr>
        <p:spPr>
          <a:xfrm>
            <a:off x="259080" y="5388775"/>
            <a:ext cx="1884194" cy="25256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[1] Psych.mcgill.ca/</a:t>
            </a:r>
            <a:r>
              <a:rPr lang="en-GB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misc</a:t>
            </a:r>
            <a:r>
              <a:rPr lang="en-GB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GB" sz="9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fda</a:t>
            </a:r>
            <a:r>
              <a:rPr lang="en-GB" sz="9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/index.html</a:t>
            </a:r>
          </a:p>
        </p:txBody>
      </p:sp>
      <p:pic>
        <p:nvPicPr>
          <p:cNvPr id="41" name="Grafik 40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16" y="1502703"/>
            <a:ext cx="2779521" cy="15193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679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252000" indent="-252000">
              <a:lnSpc>
                <a:spcPct val="89000"/>
              </a:lnSpc>
              <a:buFontTx/>
              <a:buNone/>
            </a:pPr>
            <a:r>
              <a:rPr lang="en-GB" sz="2800" dirty="0" err="1" smtClean="0"/>
              <a:t>mlrFDA</a:t>
            </a:r>
            <a:endParaRPr lang="en-GB" sz="2800" dirty="0" smtClean="0"/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GB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CR/AEY2 | 07/24/2017</a:t>
            </a:r>
            <a:endParaRPr lang="en-GB" sz="600" dirty="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GB" sz="600" dirty="0">
              <a:solidFill>
                <a:srgbClr val="B2B3B5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GB" sz="1200" smtClean="0">
                <a:solidFill>
                  <a:srgbClr val="999FA6"/>
                </a:solidFill>
              </a:rPr>
              <a:t>4</a:t>
            </a:r>
            <a:endParaRPr lang="en-GB" sz="1200" dirty="0">
              <a:solidFill>
                <a:srgbClr val="999FA6"/>
              </a:solidFill>
            </a:endParaRPr>
          </a:p>
        </p:txBody>
      </p:sp>
      <p:sp>
        <p:nvSpPr>
          <p:cNvPr id="4" name="Rechteck 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GB" sz="550" dirty="0">
              <a:solidFill>
                <a:schemeClr val="tx1"/>
              </a:solidFill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252000" indent="-252000">
              <a:lnSpc>
                <a:spcPts val="2300"/>
              </a:lnSpc>
              <a:buFontTx/>
              <a:buNone/>
            </a:pPr>
            <a:endParaRPr lang="en-GB" sz="13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 smtClean="0">
                <a:solidFill>
                  <a:srgbClr val="08427E"/>
                </a:solidFill>
              </a:rPr>
              <a:t>Data handling</a:t>
            </a:r>
            <a:endParaRPr lang="en-GB" sz="2800" dirty="0">
              <a:solidFill>
                <a:srgbClr val="08427E"/>
              </a:solidFill>
            </a:endParaRPr>
          </a:p>
        </p:txBody>
      </p:sp>
      <p:sp>
        <p:nvSpPr>
          <p:cNvPr id="9" name="Textfeld 8"/>
          <p:cNvSpPr txBox="1"/>
          <p:nvPr>
            <p:custDataLst>
              <p:tags r:id="rId9"/>
            </p:custDataLst>
          </p:nvPr>
        </p:nvSpPr>
        <p:spPr>
          <a:xfrm>
            <a:off x="554990" y="155311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err="1"/>
              <a:t>m</a:t>
            </a:r>
            <a:r>
              <a:rPr lang="en-GB" dirty="0" err="1" smtClean="0"/>
              <a:t>lr</a:t>
            </a:r>
            <a:r>
              <a:rPr lang="en-GB" dirty="0" smtClean="0"/>
              <a:t> </a:t>
            </a:r>
            <a:r>
              <a:rPr lang="en-GB" dirty="0" smtClean="0"/>
              <a:t>internally: data frame with annotations</a:t>
            </a:r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NOW: Functional features are not scalar</a:t>
            </a:r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en-GB" dirty="0" smtClean="0"/>
              <a:t>-&gt; data frame with matrix structure</a:t>
            </a:r>
          </a:p>
        </p:txBody>
      </p:sp>
      <p:pic>
        <p:nvPicPr>
          <p:cNvPr id="13" name="Grafik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360" y="2984317"/>
            <a:ext cx="3229293" cy="1202483"/>
          </a:xfrm>
          <a:prstGeom prst="rect">
            <a:avLst/>
          </a:prstGeom>
        </p:spPr>
      </p:pic>
      <p:sp>
        <p:nvSpPr>
          <p:cNvPr id="14" name="Textfeld 13"/>
          <p:cNvSpPr txBox="1"/>
          <p:nvPr>
            <p:custDataLst>
              <p:tags r:id="rId11"/>
            </p:custDataLst>
          </p:nvPr>
        </p:nvSpPr>
        <p:spPr>
          <a:xfrm>
            <a:off x="2153226" y="4124751"/>
            <a:ext cx="1668780" cy="2819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400" dirty="0" smtClean="0"/>
              <a:t>Standard data frame</a:t>
            </a:r>
          </a:p>
        </p:txBody>
      </p:sp>
      <p:sp>
        <p:nvSpPr>
          <p:cNvPr id="15" name="Textfeld 14"/>
          <p:cNvSpPr txBox="1"/>
          <p:nvPr>
            <p:custDataLst>
              <p:tags r:id="rId12"/>
            </p:custDataLst>
          </p:nvPr>
        </p:nvSpPr>
        <p:spPr>
          <a:xfrm>
            <a:off x="3849946" y="4124751"/>
            <a:ext cx="1792447" cy="2819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400" dirty="0" smtClean="0"/>
              <a:t>Functional data frame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1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252000" indent="-252000">
              <a:lnSpc>
                <a:spcPct val="89000"/>
              </a:lnSpc>
              <a:buFontTx/>
              <a:buNone/>
            </a:pPr>
            <a:r>
              <a:rPr lang="en-GB" sz="2800" dirty="0" err="1" smtClean="0"/>
              <a:t>mlrFDA</a:t>
            </a:r>
            <a:endParaRPr lang="en-GB" sz="2800" dirty="0" smtClean="0"/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GB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CR/AEY2 | 07/24/2017</a:t>
            </a:r>
            <a:endParaRPr lang="en-GB" sz="600" dirty="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GB" sz="600" dirty="0">
              <a:solidFill>
                <a:srgbClr val="B2B3B5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GB" sz="1200" smtClean="0">
                <a:solidFill>
                  <a:srgbClr val="999FA6"/>
                </a:solidFill>
              </a:rPr>
              <a:t>5</a:t>
            </a:r>
            <a:endParaRPr lang="en-GB" sz="1200" dirty="0">
              <a:solidFill>
                <a:srgbClr val="999FA6"/>
              </a:solidFill>
            </a:endParaRPr>
          </a:p>
        </p:txBody>
      </p:sp>
      <p:sp>
        <p:nvSpPr>
          <p:cNvPr id="4" name="Rechteck 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GB" sz="550" dirty="0">
              <a:solidFill>
                <a:schemeClr val="tx1"/>
              </a:solidFill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252000" indent="-252000">
              <a:lnSpc>
                <a:spcPts val="2300"/>
              </a:lnSpc>
              <a:buFontTx/>
              <a:buNone/>
            </a:pPr>
            <a:endParaRPr lang="en-GB" sz="13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 smtClean="0">
                <a:solidFill>
                  <a:srgbClr val="08427E"/>
                </a:solidFill>
              </a:rPr>
              <a:t>Data handling</a:t>
            </a:r>
            <a:endParaRPr lang="en-GB" sz="2800" dirty="0">
              <a:solidFill>
                <a:srgbClr val="08427E"/>
              </a:solidFill>
            </a:endParaRPr>
          </a:p>
        </p:txBody>
      </p:sp>
      <p:sp>
        <p:nvSpPr>
          <p:cNvPr id="9" name="Textfeld 8"/>
          <p:cNvSpPr txBox="1"/>
          <p:nvPr>
            <p:custDataLst>
              <p:tags r:id="rId9"/>
            </p:custDataLst>
          </p:nvPr>
        </p:nvSpPr>
        <p:spPr>
          <a:xfrm>
            <a:off x="593090" y="111361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13" name="Grafik 12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38"/>
          <a:stretch/>
        </p:blipFill>
        <p:spPr>
          <a:xfrm>
            <a:off x="6061663" y="1538439"/>
            <a:ext cx="1622499" cy="1236484"/>
          </a:xfrm>
          <a:prstGeom prst="rect">
            <a:avLst/>
          </a:prstGeom>
        </p:spPr>
      </p:pic>
      <p:sp>
        <p:nvSpPr>
          <p:cNvPr id="14" name="Textfeld 13"/>
          <p:cNvSpPr txBox="1"/>
          <p:nvPr>
            <p:custDataLst>
              <p:tags r:id="rId11"/>
            </p:custDataLst>
          </p:nvPr>
        </p:nvSpPr>
        <p:spPr>
          <a:xfrm>
            <a:off x="6007529" y="2714811"/>
            <a:ext cx="1715966" cy="2800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400" dirty="0" smtClean="0"/>
              <a:t>Standard data frame</a:t>
            </a:r>
          </a:p>
        </p:txBody>
      </p:sp>
      <p:sp>
        <p:nvSpPr>
          <p:cNvPr id="15" name="Textfeld 14"/>
          <p:cNvSpPr txBox="1"/>
          <p:nvPr>
            <p:custDataLst>
              <p:tags r:id="rId12"/>
            </p:custDataLst>
          </p:nvPr>
        </p:nvSpPr>
        <p:spPr>
          <a:xfrm>
            <a:off x="6029690" y="4935574"/>
            <a:ext cx="1843130" cy="28000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r>
              <a:rPr lang="en-GB" sz="1400" dirty="0" smtClean="0"/>
              <a:t>Functional data frame</a:t>
            </a:r>
          </a:p>
        </p:txBody>
      </p:sp>
      <p:pic>
        <p:nvPicPr>
          <p:cNvPr id="19" name="Grafik 18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4"/>
          <a:stretch/>
        </p:blipFill>
        <p:spPr>
          <a:xfrm>
            <a:off x="6007529" y="3699090"/>
            <a:ext cx="1583805" cy="123648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7" y="1036320"/>
            <a:ext cx="4029878" cy="2260735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17" y="3408527"/>
            <a:ext cx="5478344" cy="20934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27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252000" indent="-252000">
              <a:lnSpc>
                <a:spcPct val="89000"/>
              </a:lnSpc>
              <a:buFontTx/>
              <a:buNone/>
            </a:pPr>
            <a:r>
              <a:rPr lang="en-GB" sz="2800" dirty="0" err="1" smtClean="0"/>
              <a:t>mlrFDA</a:t>
            </a:r>
            <a:endParaRPr lang="en-GB" sz="2800" dirty="0" smtClean="0"/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GB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CR/AEY2 | 07/24/2017</a:t>
            </a:r>
            <a:endParaRPr lang="en-GB" sz="600" dirty="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GB" sz="600" dirty="0">
              <a:solidFill>
                <a:srgbClr val="B2B3B5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GB" sz="1200" smtClean="0">
                <a:solidFill>
                  <a:srgbClr val="999FA6"/>
                </a:solidFill>
              </a:rPr>
              <a:t>6</a:t>
            </a:r>
            <a:endParaRPr lang="en-GB" sz="1200" dirty="0">
              <a:solidFill>
                <a:srgbClr val="999FA6"/>
              </a:solidFill>
            </a:endParaRPr>
          </a:p>
        </p:txBody>
      </p:sp>
      <p:sp>
        <p:nvSpPr>
          <p:cNvPr id="4" name="Rechteck 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GB" sz="550" dirty="0">
              <a:solidFill>
                <a:schemeClr val="tx1"/>
              </a:solidFill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252000" indent="-252000">
              <a:lnSpc>
                <a:spcPts val="2300"/>
              </a:lnSpc>
              <a:buFontTx/>
              <a:buNone/>
            </a:pPr>
            <a:endParaRPr lang="en-GB" sz="13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 smtClean="0">
                <a:solidFill>
                  <a:srgbClr val="08427E"/>
                </a:solidFill>
              </a:rPr>
              <a:t>Task abstraction</a:t>
            </a:r>
            <a:endParaRPr lang="en-GB" sz="2800" dirty="0">
              <a:solidFill>
                <a:srgbClr val="08427E"/>
              </a:solidFill>
            </a:endParaRPr>
          </a:p>
        </p:txBody>
      </p:sp>
      <p:sp>
        <p:nvSpPr>
          <p:cNvPr id="9" name="Textfeld 8"/>
          <p:cNvSpPr txBox="1"/>
          <p:nvPr>
            <p:custDataLst>
              <p:tags r:id="rId9"/>
            </p:custDataLst>
          </p:nvPr>
        </p:nvSpPr>
        <p:spPr>
          <a:xfrm>
            <a:off x="593090" y="111361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20" name="Textfeld 19"/>
          <p:cNvSpPr txBox="1"/>
          <p:nvPr>
            <p:custDataLst>
              <p:tags r:id="rId10"/>
            </p:custDataLst>
          </p:nvPr>
        </p:nvSpPr>
        <p:spPr>
          <a:xfrm>
            <a:off x="553757" y="125563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Supported Tasks: classification, regression</a:t>
            </a:r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4" y="1750063"/>
            <a:ext cx="5965886" cy="37522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4536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252000" indent="-252000">
              <a:lnSpc>
                <a:spcPct val="89000"/>
              </a:lnSpc>
              <a:buFontTx/>
              <a:buNone/>
            </a:pPr>
            <a:r>
              <a:rPr lang="en-GB" sz="2800" dirty="0" err="1" smtClean="0"/>
              <a:t>mlrFDA</a:t>
            </a:r>
            <a:endParaRPr lang="en-GB" sz="2800" dirty="0" smtClean="0"/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GB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CR/AEY2 | 07/24/2017</a:t>
            </a:r>
            <a:endParaRPr lang="en-GB" sz="600" dirty="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GB" sz="600" dirty="0">
              <a:solidFill>
                <a:srgbClr val="B2B3B5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GB" sz="1200" smtClean="0">
                <a:solidFill>
                  <a:srgbClr val="999FA6"/>
                </a:solidFill>
              </a:rPr>
              <a:t>7</a:t>
            </a:r>
            <a:endParaRPr lang="en-GB" sz="1200" dirty="0">
              <a:solidFill>
                <a:srgbClr val="999FA6"/>
              </a:solidFill>
            </a:endParaRPr>
          </a:p>
        </p:txBody>
      </p:sp>
      <p:sp>
        <p:nvSpPr>
          <p:cNvPr id="4" name="Rechteck 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GB" sz="550" dirty="0">
              <a:solidFill>
                <a:schemeClr val="tx1"/>
              </a:solidFill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252000" indent="-252000">
              <a:lnSpc>
                <a:spcPts val="2300"/>
              </a:lnSpc>
              <a:buFontTx/>
              <a:buNone/>
            </a:pPr>
            <a:endParaRPr lang="en-GB" sz="13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 err="1" smtClean="0">
                <a:solidFill>
                  <a:srgbClr val="08427E"/>
                </a:solidFill>
              </a:rPr>
              <a:t>Fda</a:t>
            </a:r>
            <a:r>
              <a:rPr lang="en-GB" sz="2800" dirty="0" smtClean="0">
                <a:solidFill>
                  <a:srgbClr val="08427E"/>
                </a:solidFill>
              </a:rPr>
              <a:t> learning algorithms</a:t>
            </a:r>
            <a:endParaRPr lang="en-GB" sz="2800" dirty="0">
              <a:solidFill>
                <a:srgbClr val="08427E"/>
              </a:solidFill>
            </a:endParaRPr>
          </a:p>
        </p:txBody>
      </p:sp>
      <p:sp>
        <p:nvSpPr>
          <p:cNvPr id="9" name="Textfeld 8"/>
          <p:cNvSpPr txBox="1"/>
          <p:nvPr>
            <p:custDataLst>
              <p:tags r:id="rId9"/>
            </p:custDataLst>
          </p:nvPr>
        </p:nvSpPr>
        <p:spPr>
          <a:xfrm>
            <a:off x="593090" y="111361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sp>
        <p:nvSpPr>
          <p:cNvPr id="20" name="Textfeld 19"/>
          <p:cNvSpPr txBox="1"/>
          <p:nvPr>
            <p:custDataLst>
              <p:tags r:id="rId10"/>
            </p:custDataLst>
          </p:nvPr>
        </p:nvSpPr>
        <p:spPr>
          <a:xfrm>
            <a:off x="553757" y="1255637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Currently implemented learners:</a:t>
            </a:r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GB" dirty="0" smtClean="0"/>
              <a:t>Classification</a:t>
            </a:r>
            <a:r>
              <a:rPr lang="en-GB" dirty="0" smtClean="0"/>
              <a:t>: </a:t>
            </a:r>
            <a:r>
              <a:rPr lang="en-GB" dirty="0" err="1" smtClean="0"/>
              <a:t>fdaknn</a:t>
            </a:r>
            <a:r>
              <a:rPr lang="en-GB" dirty="0" smtClean="0"/>
              <a:t>, </a:t>
            </a:r>
            <a:r>
              <a:rPr lang="en-GB" dirty="0" err="1" smtClean="0"/>
              <a:t>fdakernel</a:t>
            </a:r>
            <a:r>
              <a:rPr lang="en-GB" dirty="0" smtClean="0"/>
              <a:t>, </a:t>
            </a:r>
            <a:r>
              <a:rPr lang="en-GB" dirty="0" err="1" smtClean="0"/>
              <a:t>fdanp</a:t>
            </a:r>
            <a:r>
              <a:rPr lang="en-GB" dirty="0" smtClean="0"/>
              <a:t>, </a:t>
            </a:r>
            <a:r>
              <a:rPr lang="en-GB" dirty="0" err="1" smtClean="0"/>
              <a:t>fdaglm</a:t>
            </a:r>
            <a:r>
              <a:rPr lang="en-GB" dirty="0" smtClean="0"/>
              <a:t> (</a:t>
            </a:r>
            <a:r>
              <a:rPr lang="en-GB" dirty="0" err="1" smtClean="0"/>
              <a:t>pkg</a:t>
            </a:r>
            <a:r>
              <a:rPr lang="en-GB" dirty="0" smtClean="0"/>
              <a:t>: </a:t>
            </a:r>
            <a:r>
              <a:rPr lang="en-GB" dirty="0" err="1" smtClean="0"/>
              <a:t>fda.usc</a:t>
            </a:r>
            <a:r>
              <a:rPr lang="en-GB" dirty="0" smtClean="0"/>
              <a:t>)</a:t>
            </a: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Symbol" panose="05050102010706020507" pitchFamily="18" charset="2"/>
              <a:buChar char="-"/>
            </a:pPr>
            <a:r>
              <a:rPr lang="en-GB" dirty="0" smtClean="0"/>
              <a:t>Regression: </a:t>
            </a:r>
            <a:r>
              <a:rPr lang="en-GB" dirty="0" err="1" smtClean="0"/>
              <a:t>fdafgam</a:t>
            </a:r>
            <a:r>
              <a:rPr lang="en-GB" dirty="0" smtClean="0"/>
              <a:t> (</a:t>
            </a:r>
            <a:r>
              <a:rPr lang="en-GB" dirty="0" err="1" smtClean="0"/>
              <a:t>pkg</a:t>
            </a:r>
            <a:r>
              <a:rPr lang="en-GB" dirty="0" smtClean="0"/>
              <a:t>: refund), </a:t>
            </a:r>
            <a:r>
              <a:rPr lang="en-GB" dirty="0" err="1" smtClean="0"/>
              <a:t>fdaFDboost</a:t>
            </a:r>
            <a:r>
              <a:rPr lang="en-GB" dirty="0" smtClean="0"/>
              <a:t> (</a:t>
            </a:r>
            <a:r>
              <a:rPr lang="en-GB" dirty="0" err="1" smtClean="0"/>
              <a:t>pkg</a:t>
            </a:r>
            <a:r>
              <a:rPr lang="en-GB" dirty="0" smtClean="0"/>
              <a:t>: </a:t>
            </a:r>
            <a:r>
              <a:rPr lang="en-GB" dirty="0" err="1" smtClean="0"/>
              <a:t>Fdboost</a:t>
            </a:r>
            <a:r>
              <a:rPr lang="en-GB" dirty="0" smtClean="0"/>
              <a:t>)</a:t>
            </a: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11" name="Grafik 1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47" y="3139728"/>
            <a:ext cx="6653594" cy="2336103"/>
          </a:xfrm>
          <a:prstGeom prst="rect">
            <a:avLst/>
          </a:prstGeom>
        </p:spPr>
      </p:pic>
      <p:sp>
        <p:nvSpPr>
          <p:cNvPr id="12" name="Textfeld 11"/>
          <p:cNvSpPr txBox="1"/>
          <p:nvPr>
            <p:custDataLst>
              <p:tags r:id="rId12"/>
            </p:custDataLst>
          </p:nvPr>
        </p:nvSpPr>
        <p:spPr>
          <a:xfrm>
            <a:off x="553757" y="2451909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16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/>
              <a:t>Learner consists of training and prediction functions and </a:t>
            </a:r>
          </a:p>
          <a:p>
            <a:pPr>
              <a:lnSpc>
                <a:spcPts val="1600"/>
              </a:lnSpc>
              <a:spcBef>
                <a:spcPts val="500"/>
              </a:spcBef>
            </a:pPr>
            <a:r>
              <a:rPr lang="en-GB" dirty="0"/>
              <a:t>     parameter set specifications</a:t>
            </a:r>
          </a:p>
          <a:p>
            <a:pPr marL="252000" indent="-252000">
              <a:lnSpc>
                <a:spcPts val="2300"/>
              </a:lnSpc>
              <a:spcBef>
                <a:spcPts val="500"/>
              </a:spcBef>
              <a:buFontTx/>
              <a:buNone/>
            </a:pPr>
            <a:endParaRPr lang="en-GB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47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252000" indent="-252000">
              <a:lnSpc>
                <a:spcPct val="89000"/>
              </a:lnSpc>
              <a:buFontTx/>
              <a:buNone/>
            </a:pPr>
            <a:r>
              <a:rPr lang="en-GB" sz="2800" dirty="0" err="1" smtClean="0"/>
              <a:t>mlrFDA</a:t>
            </a:r>
            <a:endParaRPr lang="en-GB" sz="2800" dirty="0" smtClean="0"/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GB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CR/AEY2 | 07/24/2017</a:t>
            </a:r>
            <a:endParaRPr lang="en-GB" sz="600" dirty="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GB" sz="600" dirty="0">
              <a:solidFill>
                <a:srgbClr val="B2B3B5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GB" sz="1200" smtClean="0">
                <a:solidFill>
                  <a:srgbClr val="999FA6"/>
                </a:solidFill>
              </a:rPr>
              <a:t>8</a:t>
            </a:r>
            <a:endParaRPr lang="en-GB" sz="1200" dirty="0">
              <a:solidFill>
                <a:srgbClr val="999FA6"/>
              </a:solidFill>
            </a:endParaRPr>
          </a:p>
        </p:txBody>
      </p:sp>
      <p:sp>
        <p:nvSpPr>
          <p:cNvPr id="4" name="Rechteck 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GB" sz="550" dirty="0">
              <a:solidFill>
                <a:schemeClr val="tx1"/>
              </a:solidFill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252000" indent="-252000">
              <a:lnSpc>
                <a:spcPts val="2300"/>
              </a:lnSpc>
              <a:buFontTx/>
              <a:buNone/>
            </a:pPr>
            <a:endParaRPr lang="en-GB" sz="13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 err="1" smtClean="0">
                <a:solidFill>
                  <a:srgbClr val="08427E"/>
                </a:solidFill>
              </a:rPr>
              <a:t>Fda</a:t>
            </a:r>
            <a:r>
              <a:rPr lang="en-GB" sz="2800" dirty="0" smtClean="0">
                <a:solidFill>
                  <a:srgbClr val="08427E"/>
                </a:solidFill>
              </a:rPr>
              <a:t> learning algorithm: </a:t>
            </a:r>
            <a:r>
              <a:rPr lang="en-GB" sz="2800" dirty="0" err="1" smtClean="0">
                <a:solidFill>
                  <a:srgbClr val="08427E"/>
                </a:solidFill>
              </a:rPr>
              <a:t>fdaknn</a:t>
            </a:r>
            <a:endParaRPr lang="en-GB" sz="2800" dirty="0">
              <a:solidFill>
                <a:srgbClr val="08427E"/>
              </a:solidFill>
            </a:endParaRPr>
          </a:p>
        </p:txBody>
      </p:sp>
      <p:sp>
        <p:nvSpPr>
          <p:cNvPr id="9" name="Textfeld 8"/>
          <p:cNvSpPr txBox="1"/>
          <p:nvPr>
            <p:custDataLst>
              <p:tags r:id="rId9"/>
            </p:custDataLst>
          </p:nvPr>
        </p:nvSpPr>
        <p:spPr>
          <a:xfrm>
            <a:off x="715828" y="163703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Calculate distance between a pair of functional data</a:t>
            </a:r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Distance measures are “functional data specific” such as </a:t>
            </a:r>
            <a:r>
              <a:rPr lang="en-GB" dirty="0" err="1" smtClean="0"/>
              <a:t>Lp</a:t>
            </a:r>
            <a:r>
              <a:rPr lang="en-GB" dirty="0" smtClean="0"/>
              <a:t>-Norm</a:t>
            </a:r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GB" dirty="0" smtClean="0"/>
              <a:t>Classification itself via k nearest neighbours: </a:t>
            </a:r>
          </a:p>
          <a:p>
            <a:pPr>
              <a:lnSpc>
                <a:spcPts val="2300"/>
              </a:lnSpc>
              <a:spcBef>
                <a:spcPts val="500"/>
              </a:spcBef>
            </a:pPr>
            <a:r>
              <a:rPr lang="en-GB" dirty="0" smtClean="0"/>
              <a:t> </a:t>
            </a:r>
          </a:p>
        </p:txBody>
      </p:sp>
      <p:pic>
        <p:nvPicPr>
          <p:cNvPr id="12" name="Grafik 1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09" y="4340686"/>
            <a:ext cx="4985028" cy="38250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309" y="2297183"/>
            <a:ext cx="4952514" cy="5707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195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259080" y="259080"/>
            <a:ext cx="7708900" cy="38862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0" tIns="0" rIns="0" bIns="0" rtlCol="0" anchor="t">
            <a:noAutofit/>
          </a:bodyPr>
          <a:lstStyle/>
          <a:p>
            <a:pPr marL="252000" indent="-252000">
              <a:lnSpc>
                <a:spcPct val="89000"/>
              </a:lnSpc>
              <a:buFontTx/>
              <a:buNone/>
            </a:pPr>
            <a:r>
              <a:rPr lang="en-GB" sz="2800" dirty="0" err="1" smtClean="0"/>
              <a:t>mlrFDA</a:t>
            </a:r>
            <a:endParaRPr lang="en-GB" sz="2800" dirty="0" smtClean="0"/>
          </a:p>
        </p:txBody>
      </p:sp>
      <p:sp>
        <p:nvSpPr>
          <p:cNvPr id="7" name="Rechteck 6"/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593090" y="5643880"/>
            <a:ext cx="6460490" cy="10795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GB" sz="600" smtClean="0">
                <a:solidFill>
                  <a:srgbClr val="000000"/>
                </a:solidFill>
                <a:latin typeface="Bosch Office Sans" panose="020B0604020202020204" pitchFamily="34" charset="0"/>
              </a:rPr>
              <a:t>CR/AEY2 | 07/24/2017</a:t>
            </a:r>
            <a:endParaRPr lang="en-GB" sz="600" dirty="0">
              <a:solidFill>
                <a:srgbClr val="000000"/>
              </a:solidFill>
              <a:latin typeface="Bosch Office Sans" panose="020B0604020202020204" pitchFamily="34" charset="0"/>
            </a:endParaRPr>
          </a:p>
        </p:txBody>
      </p:sp>
      <p:sp>
        <p:nvSpPr>
          <p:cNvPr id="6" name="Rechteck 5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593090" y="5758180"/>
            <a:ext cx="6460490" cy="21590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07000"/>
              </a:lnSpc>
              <a:spcAft>
                <a:spcPts val="100"/>
              </a:spcAft>
            </a:pPr>
            <a:r>
              <a:rPr lang="en-US" sz="600" smtClean="0">
                <a:solidFill>
                  <a:srgbClr val="B2B3B5"/>
                </a:solidFill>
              </a:rPr>
              <a:t>© Robert Bosch GmbH 2016. All rights reserved, also regarding any disposal, exploitation, reproduction, editing, distribution, as well as in the event of applications for industrial property rights.</a:t>
            </a:r>
            <a:endParaRPr lang="en-GB" sz="600" dirty="0">
              <a:solidFill>
                <a:srgbClr val="B2B3B5"/>
              </a:solidFill>
            </a:endParaRPr>
          </a:p>
        </p:txBody>
      </p:sp>
      <p:sp>
        <p:nvSpPr>
          <p:cNvPr id="5" name="Rechteck 4"/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266700" y="5628640"/>
            <a:ext cx="288290" cy="41021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r>
              <a:rPr lang="en-GB" sz="1200" smtClean="0">
                <a:solidFill>
                  <a:srgbClr val="999FA6"/>
                </a:solidFill>
              </a:rPr>
              <a:t>9</a:t>
            </a:r>
            <a:endParaRPr lang="en-GB" sz="1200" dirty="0">
              <a:solidFill>
                <a:srgbClr val="999FA6"/>
              </a:solidFill>
            </a:endParaRPr>
          </a:p>
        </p:txBody>
      </p:sp>
      <p:sp>
        <p:nvSpPr>
          <p:cNvPr id="4" name="Rechteck 3"/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648208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2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GB" sz="550" dirty="0">
              <a:solidFill>
                <a:schemeClr val="tx1"/>
              </a:solidFill>
            </a:endParaRPr>
          </a:p>
        </p:txBody>
      </p:sp>
      <p:sp>
        <p:nvSpPr>
          <p:cNvPr id="3" name="Textfeld 2" hidden="1"/>
          <p:cNvSpPr txBox="1"/>
          <p:nvPr>
            <p:custDataLst>
              <p:tags r:id="rId7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L="252000" indent="-252000">
              <a:lnSpc>
                <a:spcPts val="2300"/>
              </a:lnSpc>
              <a:buFontTx/>
              <a:buNone/>
            </a:pPr>
            <a:endParaRPr lang="en-GB" sz="1300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59080" y="647700"/>
            <a:ext cx="7708900" cy="38862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89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 err="1" smtClean="0">
                <a:solidFill>
                  <a:srgbClr val="08427E"/>
                </a:solidFill>
              </a:rPr>
              <a:t>Fda</a:t>
            </a:r>
            <a:r>
              <a:rPr lang="en-GB" sz="2800" dirty="0" smtClean="0">
                <a:solidFill>
                  <a:srgbClr val="08427E"/>
                </a:solidFill>
              </a:rPr>
              <a:t> learning algorithms</a:t>
            </a:r>
            <a:endParaRPr lang="en-GB" sz="2800" dirty="0">
              <a:solidFill>
                <a:srgbClr val="08427E"/>
              </a:solidFill>
            </a:endParaRPr>
          </a:p>
        </p:txBody>
      </p:sp>
      <p:sp>
        <p:nvSpPr>
          <p:cNvPr id="9" name="Textfeld 8"/>
          <p:cNvSpPr txBox="1"/>
          <p:nvPr>
            <p:custDataLst>
              <p:tags r:id="rId9"/>
            </p:custDataLst>
          </p:nvPr>
        </p:nvSpPr>
        <p:spPr>
          <a:xfrm>
            <a:off x="593090" y="111361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ts val="23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  <p:pic>
        <p:nvPicPr>
          <p:cNvPr id="10" name="Grafik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7" y="1095396"/>
            <a:ext cx="8076043" cy="44278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829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LI" val="1"/>
  <p:tag name="CFG.LAYOUT" val="BOSCH2"/>
  <p:tag name="CFG.CUSTOMERVERSION" val="9"/>
  <p:tag name="FIELD.CHAPTER.CONTENT" val="Header of section"/>
  <p:tag name="FIELD.DPT.CONTENT" val="CR/AEY2"/>
  <p:tag name="FIELDS.INITIALIZED" val="1"/>
  <p:tag name="FIELD.CHAPTER.COMBOINDEX" val="-2"/>
  <p:tag name="FIELD.DPT.COMBOINDEX" val="-2"/>
  <p:tag name="CONFIG" val="BOSCH2"/>
  <p:tag name="CFG.VERSION" val="0"/>
  <p:tag name="CFG.LAYOUTID" val="Bosch Layout 4:3 (new colored style)"/>
  <p:tag name="CFG.LAYOUTRES" val="BOSCH2_4_3"/>
  <p:tag name="MAPNAME" val="Map1"/>
  <p:tag name="LICENSEKEY" val="46504b9e-b1c9-48ed-967f-a36de42ae84b"/>
  <p:tag name="TITLEMASTERMASTERNAME" val="TitleSlide"/>
  <p:tag name="TITLEMASTERSHAPESETGROUPCLASSNAME" val="ShapeSetGroup1"/>
  <p:tag name="TITLEMASTERFONTSETGROUPCLASSNAME" val="FontSetGroup1"/>
  <p:tag name="TITLEMASTERSTYLESETGROUPCLASSNAME" val="StyleSetGroup1"/>
  <p:tag name="SLIDEMASTERMASTERNAME" val="Slide"/>
  <p:tag name="SLIDEMASTERSHAPESETGROUPCLASSNAME" val="ShapeSetGroup1"/>
  <p:tag name="SLIDEMASTERFONTSETGROUPCLASSNAME" val="FontSetGroup1"/>
  <p:tag name="SLIDEMASTERSTYLESETGROUPCLASSNAME" val="StyleSetGroup1"/>
  <p:tag name="AGCN" val="0"/>
  <p:tag name="LAYOUTLANGUAGE" val="2057"/>
  <p:tag name="ML_1" val="RB_Rng"/>
  <p:tag name="ML_2" val="Bosch2.mcr"/>
  <p:tag name="ML_LAYOUT_RESOURCE" val="BOSCH2_4_3.mcr"/>
  <p:tag name="FIELD.CONF.SUFFIX.CONTENT" val="\n | "/>
  <p:tag name="FIELD.CONF.COMBOINDEX" val="0"/>
  <p:tag name="FIELD.REM_ABL.SUFFIX.CONTENT" val="&#10;\n"/>
  <p:tag name="FIELD.REM_ABL.COMBOINDEX" val="-2"/>
  <p:tag name="FIELD.COPY.VALUE" val="© Robert Bosch GmbH 2016. All rights reserved, also regarding any disposal, exploitation, reproduction, editing, distribution, as well as in the event of applications for industrial property rights."/>
  <p:tag name="FIELD.BGROUP.SUFFIX.CONTENT" val=" | "/>
  <p:tag name="FIELD.BGROUP.COMBOINDEX" val="0"/>
  <p:tag name="FIELD.CHAPTER.VALUE" val="Header of section"/>
  <p:tag name="FIELD.REM_ANL.COMBOINDEX" val="0"/>
  <p:tag name="FIELD.DPT.SUFFIX.CONTENT" val=" | "/>
  <p:tag name="FIELD.DPT.VALUE" val="CR/AEY2 | "/>
  <p:tag name="FIELD.DATE.COMBOINDEX" val="-2"/>
  <p:tag name="FIELD.COPY.CONTENT" val="© Robert Bosch GmbH 2016. All rights reserved, also regarding any disposal, exploitation, reproduction, editing, distribution, as well as in the event of applications for industrial property rights."/>
  <p:tag name="FIELD.COPY.COMBOINDEX" val="0"/>
  <p:tag name="ADM" val="2"/>
  <p:tag name="SLIDEMASTERCOLORSETGROUPCLASSNAME" val="ColorSetGroup3"/>
  <p:tag name="SLIDEMASTERMODIFIED" val="1"/>
  <p:tag name="TITLEMASTERCOLORSETGROUPCLASSNAME" val="ColorSetGroup3"/>
  <p:tag name="TITLEMASTERMODIFIED" val="1"/>
  <p:tag name="FIELD.DATE.CONTENT" val="07/24/2017"/>
  <p:tag name="FIELD.DATE.VALUE" val="07/24/20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CR/AEY2"/>
  <p:tag name="FIELD.DPT.VALUE" val="CR/AEY2 | "/>
  <p:tag name="FIELDS.INITIALIZED" val="1"/>
  <p:tag name="ML_1" val="RB_Rng"/>
  <p:tag name="ML_2" val="Bosch2.mcr"/>
  <p:tag name="ML_LAYOUT_RESOURCE" val="BOSCH2_4_3.mcr"/>
  <p:tag name="SHAPESETGROUPCLASSNAME" val="ShapeSetGroup1"/>
  <p:tag name="SHAPESETCLASSNAME" val="TitleOnly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FIELD.CHAPTER.CONTENT" val="mlr"/>
  <p:tag name="FIELD.CHAPTER.VALUE" val="mlr"/>
  <p:tag name="FIELD.CHAPTER.COMBOINDEX" val="-2"/>
  <p:tag name="FIELD.REM_ANL.COMBOINDEX" val="-2"/>
  <p:tag name="FIELD.DPT.COMBOINDEX" val="-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Navbar"/>
  <p:tag name="SHAPECLASSPROTECTIONTYPE" val="3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itleOnSlides"/>
  <p:tag name="SHAPECLASSPROTECTIONTYPE" val="9"/>
  <p:tag name="COLORS" val="-2;-2;-2;-2;Primary;-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Y2"/>
  <p:tag name="FIELD.DPT.VALUE" val="CR/AEY2 | "/>
  <p:tag name="FIELDS.INITIALIZED" val="1"/>
  <p:tag name="ML_1" val="RB_Rng"/>
  <p:tag name="ML_2" val="Bosch2.mcr"/>
  <p:tag name="ML_LAYOUT_RESOURCE" val="BOSCH2_4_3.mcr"/>
  <p:tag name="SHAPESETGROUPCLASSNAME" val="ShapeSetGroup1"/>
  <p:tag name="SHAPESETCLASSNAME" val="TitleOnly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Navbar"/>
  <p:tag name="SHAPECLASSPROTECTIONTYPE" val="3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itleOnSlides"/>
  <p:tag name="SHAPECLASSPROTECTIONTYPE" val="9"/>
  <p:tag name="COLORS" val="-2;-2;-2;-2;Primary;-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Y2"/>
  <p:tag name="FIELD.DPT.VALUE" val="CR/AEY2 | "/>
  <p:tag name="FIELDS.INITIALIZED" val="1"/>
  <p:tag name="ML_1" val="RB_Rng"/>
  <p:tag name="ML_2" val="Bosch2.mcr"/>
  <p:tag name="ML_LAYOUT_RESOURCE" val="BOSCH2_4_3.mcr"/>
  <p:tag name="SHAPESETGROUPCLASSNAME" val="ShapeSetGroup1"/>
  <p:tag name="SHAPESETCLASSNAME" val="TitleOnly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Navbar"/>
  <p:tag name="SHAPECLASSPROTECTIONTYPE" val="3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itleOnSlides"/>
  <p:tag name="SHAPECLASSPROTECTIONTYPE" val="9"/>
  <p:tag name="COLORS" val="-2;-2;-2;-2;Primary;-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Y2"/>
  <p:tag name="FIELD.DPT.VALUE" val="CR/AEY2 | "/>
  <p:tag name="FIELDS.INITIALIZED" val="1"/>
  <p:tag name="ML_1" val="RB_Rng"/>
  <p:tag name="ML_2" val="Bosch2.mcr"/>
  <p:tag name="ML_LAYOUT_RESOURCE" val="BOSCH2_4_3.mcr"/>
  <p:tag name="SHAPESETGROUPCLASSNAME" val="ShapeSetGroup1"/>
  <p:tag name="SHAPESETCLASSNAME" val="TitleOnly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Navbar"/>
  <p:tag name="SHAPECLASSPROTECTIONTYPE" val="3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itleOnSlides"/>
  <p:tag name="SHAPECLASSPROTECTIONTYPE" val="9"/>
  <p:tag name="COLORS" val="-2;-2;-2;-2;Primary;-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;-1;-2;-2;-1;-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Y2"/>
  <p:tag name="FIELD.DPT.VALUE" val="CR/AEY2 | "/>
  <p:tag name="FIELDS.INITIALIZED" val="1"/>
  <p:tag name="ML_1" val="RB_Rng"/>
  <p:tag name="ML_2" val="Bosch2.mcr"/>
  <p:tag name="ML_LAYOUT_RESOURCE" val="BOSCH2_4_3.mcr"/>
  <p:tag name="SHAPESETGROUPCLASSNAME" val="ShapeSetGroup1"/>
  <p:tag name="SHAPESETCLASSNAME" val="TitleOnly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Attachment"/>
  <p:tag name="SHAPECLASSPROTECTIONTYPE" val="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Navbar"/>
  <p:tag name="SHAPECLASSPROTECTIONTYPE" val="3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itleOnSlides"/>
  <p:tag name="SHAPECLASSPROTECTIONTYPE" val="9"/>
  <p:tag name="COLORS" val="-2;-2;-2;-2;-1;-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Navbar"/>
  <p:tag name="SHAPECLASSPROTECTIONTYPE" val="3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" val="-2;-2;-2;-2;Primary;-2"/>
  <p:tag name="COLORSETCLASSNAME" val="ColorSet2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itleOnSlides"/>
  <p:tag name="SHAPECLASSPROTECTIONTYPE" val="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;-1;-2;-2;-1;-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;-1;-2;-2;-1;-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;-1;-2;-2;-1;-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;-1;-2;-2;-1;-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Y2"/>
  <p:tag name="FIELD.DPT.VALUE" val="CR/AEY2 | "/>
  <p:tag name="FIELDS.INITIALIZED" val="1"/>
  <p:tag name="ML_1" val="RB_Rng"/>
  <p:tag name="ML_2" val="Bosch2.mcr"/>
  <p:tag name="ML_LAYOUT_RESOURCE" val="BOSCH2_4_3.mcr"/>
  <p:tag name="SHAPESETGROUPCLASSNAME" val="ShapeSetGroup1"/>
  <p:tag name="SHAPESETCLASSNAME" val="TitleOnly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Navbar"/>
  <p:tag name="SHAPECLASSPROTECTIONTYPE" val="3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itleOnSlides"/>
  <p:tag name="SHAPECLASSPROTECTIONTYPE" val="9"/>
  <p:tag name="COLORS" val="-2;-2;-2;-2;-1;-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Green;-1;-1;-1;-1;-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;-1;-1;-1;-1;-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Black;-1;-1;-1;-1;-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;-1;-1;-1;-1;-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LightBlue;-1;-1;-1;-1;-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Y2"/>
  <p:tag name="FIELD.DPT.VALUE" val="CR/AEY2 | "/>
  <p:tag name="FIELDS.INITIALIZED" val="1"/>
  <p:tag name="ML_1" val="RB_Rng"/>
  <p:tag name="ML_2" val="Bosch2.mcr"/>
  <p:tag name="ML_LAYOUT_RESOURCE" val="BOSCH2_4_3.mcr"/>
  <p:tag name="SHAPESETGROUPCLASSNAME" val="ShapeSetGroup1"/>
  <p:tag name="SHAPESETCLASSNAME" val="TitleOnly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DPT.CONTENT" val="CR/AEY2"/>
  <p:tag name="FIELD.DPT.VALUE" val="CR/AEY2 | "/>
  <p:tag name="FIELDS.INITIALIZED" val="1"/>
  <p:tag name="ML_1" val="RB_Rng"/>
  <p:tag name="ML_2" val="Bosch2.mcr"/>
  <p:tag name="ML_LAYOUT_RESOURCE" val="BOSCH2_4_3.mcr"/>
  <p:tag name="SHAPESETGROUPCLASSNAME" val="ShapeSetGroup1"/>
  <p:tag name="SHAPESETCLASSNAME" val="TitleOnly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  <p:tag name="FIELD.CHAPTER.CONTENT" val="Functional data"/>
  <p:tag name="FIELD.CHAPTER.VALUE" val="Functional data"/>
  <p:tag name="FIELD.CHAPTER.COMBOINDEX" val="-2"/>
  <p:tag name="FIELD.REM_ANL.COMBOINDEX" val="-2"/>
  <p:tag name="FIELD.DPT.COMBOINDEX" val="-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Navbar"/>
  <p:tag name="SHAPECLASSPROTECTIONTYPE" val="3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itleOnSlides"/>
  <p:tag name="SHAPECLASSPROTECTIONTYPE" val="9"/>
  <p:tag name="COLORS" val="-2;-2;-2;-2;Primary;-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2;-2;-1;-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Black;-1;-1;-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Y2"/>
  <p:tag name="FIELD.DPT.VALUE" val="CR/AEY2 | "/>
  <p:tag name="FIELDS.INITIALIZED" val="1"/>
  <p:tag name="ML_1" val="RB_Rng"/>
  <p:tag name="ML_2" val="Bosch2.mcr"/>
  <p:tag name="ML_LAYOUT_RESOURCE" val="BOSCH2_4_3.mcr"/>
  <p:tag name="SHAPESETGROUPCLASSNAME" val="ShapeSetGroup1"/>
  <p:tag name="SHAPESETCLASSNAME" val="TitleOnly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Navbar"/>
  <p:tag name="SHAPECLASSPROTECTIONTYPE" val="3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itleOnSlides"/>
  <p:tag name="SHAPECLASSPROTECTIONTYPE" val="9"/>
  <p:tag name="COLORS" val="-2;-2;-2;-2;Primary;-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Y2"/>
  <p:tag name="FIELD.DPT.VALUE" val="CR/AEY2 | "/>
  <p:tag name="FIELDS.INITIALIZED" val="1"/>
  <p:tag name="ML_1" val="RB_Rng"/>
  <p:tag name="ML_2" val="Bosch2.mcr"/>
  <p:tag name="ML_LAYOUT_RESOURCE" val="BOSCH2_4_3.mcr"/>
  <p:tag name="SHAPESETGROUPCLASSNAME" val="ShapeSetGroup1"/>
  <p:tag name="SHAPESETCLASSNAME" val="TitleOnly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Attachment"/>
  <p:tag name="SHAPECLASSPROTECTIONTYPE" val="3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Navbar"/>
  <p:tag name="SHAPECLASSPROTECTIONTYPE" val="3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" val="-2;-2;-2;-2;Primary;-2"/>
  <p:tag name="COLORSETCLASSNAME" val="ColorSet2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itleOnSlides"/>
  <p:tag name="SHAPECLASSPROTECTIONTYPE" val="9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Y2"/>
  <p:tag name="FIELD.DPT.VALUE" val="CR/AEY2 | "/>
  <p:tag name="FIELDS.INITIALIZED" val="1"/>
  <p:tag name="ML_1" val="RB_Rng"/>
  <p:tag name="ML_2" val="Bosch2.mcr"/>
  <p:tag name="ML_LAYOUT_RESOURCE" val="BOSCH2_4_3.mcr"/>
  <p:tag name="SHAPESETGROUPCLASSNAME" val="ShapeSetGroup1"/>
  <p:tag name="SHAPESETCLASSNAME" val="ChapterTitle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TITLE 2_SHAPECLASSPROTECTIONTYPE" val="3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ChapterTitle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ChapterTitle"/>
  <p:tag name="COLORSETGROUPCLASSNAME" val="ColorSetGroup3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5"/>
  <p:tag name="FONTSETCLASSNAME" val="FontSet1"/>
  <p:tag name="COLORS" val="-2;-2;-2;-2;White;-2"/>
  <p:tag name="COLORSETCLASSNAME" val="ColorSet1"/>
  <p:tag name="MLI" val="1"/>
  <p:tag name="SHAPESETGROUPCLASSNAME" val="ShapeSetGroup1"/>
  <p:tag name="SHAPESETCLASSNAME" val="ChapterTitle"/>
  <p:tag name="COLORSETGROUPCLASSNAME" val="ColorSetGroup3"/>
  <p:tag name="FONTSETGROUPCLASSNAME" val="FontSetGroup1"/>
  <p:tag name="SHAPECLASSNAME" val="TextOnChapterSlide"/>
  <p:tag name="SHAPECLASSPROTECTIONTYPE" val="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Y2"/>
  <p:tag name="FIELD.DPT.VALUE" val="CR/AEY2 | "/>
  <p:tag name="FIELDS.INITIALIZED" val="1"/>
  <p:tag name="ML_1" val="RB_Rng"/>
  <p:tag name="ML_2" val="Bosch2.mcr"/>
  <p:tag name="ML_LAYOUT_RESOURCE" val="BOSCH2_4_3.mcr"/>
  <p:tag name="SHAPESETGROUPCLASSNAME" val="ShapeSetGroup1"/>
  <p:tag name="SHAPESETCLASSNAME" val="TitleOnly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" val="-2;-2;-2;-2;-2;-2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Chapterbox"/>
  <p:tag name="SHAPECLASSPROTECTIONTYPE" val="25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Attachment"/>
  <p:tag name="SHAPECLASSPROTECTIONTYPE" val="3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Navbar"/>
  <p:tag name="SHAPECLASSPROTECTIONTYPE" val="3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itleOnSlides"/>
  <p:tag name="SHAPECLASSPROTECTIONTYPE" val="9"/>
  <p:tag name="COLORS" val="-2;-2;-2;-2;Primary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Y2"/>
  <p:tag name="FIELD.DPT.VALUE" val="CR/AEY2 | "/>
  <p:tag name="FIELDS.INITIALIZED" val="1"/>
  <p:tag name="ML_1" val="RB_Rng"/>
  <p:tag name="ML_2" val="Bosch2.mcr"/>
  <p:tag name="ML_LAYOUT_RESOURCE" val="BOSCH2_4_3.mcr"/>
  <p:tag name="SHAPESETGROUPCLASSNAME" val="ShapeSetGroup1"/>
  <p:tag name="SHAPESETCLASSNAME" val="Blank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1_SHAPECLASSPROTECTIONTYPE" val="31"/>
  <p:tag name="RECTANGLE 2_SHAPECLASSPROTECTIONTYPE" val="3"/>
  <p:tag name="RECTANGLE 3_SHAPECLASSPROTECTIONTYPE" val="63"/>
  <p:tag name="RECTANGLE 4_SHAPECLASSPROTECTIONTYPE" val="63"/>
  <p:tag name="RECTANGLE 5_SHAPECLASSPROTECTIONTYPE" val="6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Blank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Blank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Blank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Blank"/>
  <p:tag name="COLORSETGROUPCLASSNAME" val="ColorSetGroup3"/>
  <p:tag name="FONTSETGROUPCLASSNAME" val="FontSetGroup1"/>
  <p:tag name="SHAPECLASSNAME" val="Attachment"/>
  <p:tag name="SHAPECLASSPROTECTIONTYPE" val="3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Blank"/>
  <p:tag name="COLORSETGROUPCLASSNAME" val="ColorSetGroup3"/>
  <p:tag name="FONTSETGROUPCLASSNAME" val="FontSetGroup1"/>
  <p:tag name="SHAPECLASSNAME" val="tNavbar"/>
  <p:tag name="SHAPECLASSPROTECTIONTYPE" val="3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Navbar"/>
  <p:tag name="SHAPECLASSPROTECTIONTYPE" val="3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itleOnSlides"/>
  <p:tag name="SHAPECLASSPROTECTIONTYPE" val="9"/>
  <p:tag name="COLORS" val="-2;-2;-2;-2;-1;-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2;-2"/>
  <p:tag name="COLORSETCLASSNAME" val="ColorSet1"/>
  <p:tag name="SHAPESETGROUPCLASSNAME" val="ShapeSetGroup1"/>
  <p:tag name="SHAPESETCLASSNAME" val="Slide"/>
  <p:tag name="COLORSETGROUPCLASSNAME" val="ColorSetGroup3"/>
  <p:tag name="FONTSETGROUPCLASSNAME" val="FontSetGroup1"/>
  <p:tag name="SHAPECLASSFILE" val="Bosch-Supergraphic-Bottom-4-3.png"/>
  <p:tag name="MLI" val="1"/>
  <p:tag name="SHAPECLASSNAME" val="ColorBarOnSlides"/>
  <p:tag name="SHAPECLASSPROTECTIONTYPE" val="1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ML_1" val="RB_Rng"/>
  <p:tag name="ML_2" val="Bosch2.mcr"/>
  <p:tag name="ML_LAYOUT_RESOURCE" val="BOSCH2_4_3.mcr"/>
  <p:tag name="SHAPESETGROUPCLASSNAME" val="ShapeSetGroup1"/>
  <p:tag name="SHAPESETCLASSNAME" val="TitleSupergraphic2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PICTURE 3_SHAPECLASSPROTECTIONTYPE" val="15"/>
  <p:tag name="PICTURE 4_SHAPECLASSPROTECTIONTYPE" val="15"/>
  <p:tag name="PICTURE 5_SHAPECLASSPROTECTIONTYPE" val="15"/>
  <p:tag name="SUBTITLE 2_SHAPECLASSPROTECTIONTYPE" val="0"/>
  <p:tag name="TITLE 1_SHAPECLASSPROTECTIONTYPE" val="0"/>
  <p:tag name="FIELD.CHAPTER.CONTENT" val="Header of section"/>
  <p:tag name="FIELD.CHAPTER.VALUE" val="Header of section"/>
  <p:tag name="FIELD.CHAPTER.COMBOINDEX" val="0"/>
  <p:tag name="FIELD.REM_ANL.COMBOINDEX" val="0"/>
  <p:tag name="FIELD.DPT.CONTENT" val="CR/AEY2"/>
  <p:tag name="FIELD.DPT.VALUE" val="CR/AEY2 | "/>
  <p:tag name="FIELD.DPT.COMBOINDEX" val="0"/>
  <p:tag name="COLORSETGROUPCLASSNAME" val="ColorSetGroup3"/>
  <p:tag name="CONFIG" val="BOSCH2"/>
  <p:tag name="PICTURE 13_SHAPECLASSPROTECTIONTYPE" val="15"/>
  <p:tag name="PICTURE 14_SHAPECLASSPROTECTIONTYPE" val="15"/>
  <p:tag name="PICTURE 15_SHAPECLASSPROTECTIONTYPE" val="1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1;-1;-1;-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-1;-1;-1;-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Y2"/>
  <p:tag name="FIELD.DPT.VALUE" val="CR/AEY2 | "/>
  <p:tag name="FIELDS.INITIALIZED" val="1"/>
  <p:tag name="ML_1" val="RB_Rng"/>
  <p:tag name="ML_2" val="Bosch2.mcr"/>
  <p:tag name="ML_LAYOUT_RESOURCE" val="BOSCH2_4_3.mcr"/>
  <p:tag name="SHAPESETGROUPCLASSNAME" val="ShapeSetGroup1"/>
  <p:tag name="SHAPESETCLASSNAME" val="TitleOnly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SHAPESETGROUPCLASSNAME" val="ShapeSetGroup1"/>
  <p:tag name="SHAPESETCLASSNAME" val="TitleSupergraphic2"/>
  <p:tag name="COLORSETGROUPCLASSNAME" val="ColorSetGroup3"/>
  <p:tag name="FONTSETGROUPCLASSNAME" val="FontSetGroup1"/>
  <p:tag name="SHAPECLASSFILE" val="Bosch-Supergraphic-P2-4-3.png"/>
  <p:tag name="MLI" val="1"/>
  <p:tag name="SHAPECLASSNAME" val="Supergraphic2"/>
  <p:tag name="SHAPECLASSPROTECTIONTYPE" val="15"/>
  <p:tag name="COLORS" val="-2;-2;-2;-2;-1;-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Attachment"/>
  <p:tag name="SHAPECLASSPROTECTIONTYPE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Navbar"/>
  <p:tag name="SHAPECLASSPROTECTIONTYPE" val="3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itleOnSlides"/>
  <p:tag name="SHAPECLASSPROTECTIONTYPE" val="9"/>
  <p:tag name="COLORS" val="-2;-2;-2;-2;Primary;-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Y2"/>
  <p:tag name="FIELD.DPT.VALUE" val="CR/AEY2 | "/>
  <p:tag name="FIELDS.INITIALIZED" val="1"/>
  <p:tag name="ML_1" val="RB_Rng"/>
  <p:tag name="ML_2" val="Bosch2.mcr"/>
  <p:tag name="ML_LAYOUT_RESOURCE" val="BOSCH2_4_3.mcr"/>
  <p:tag name="SHAPESETGROUPCLASSNAME" val="ShapeSetGroup1"/>
  <p:tag name="SHAPESETCLASSNAME" val="TitleOnly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SHAPESETGROUPCLASSNAME" val="ShapeSetGroup1"/>
  <p:tag name="SHAPESETCLASSNAME" val="TitleSupergraphic2"/>
  <p:tag name="COLORSETGROUPCLASSNAME" val="ColorSetGroup3"/>
  <p:tag name="FONTSETGROUPCLASSNAME" val="FontSetGroup1"/>
  <p:tag name="SHAPECLASSFILE" val="BoschLogo2016.emf"/>
  <p:tag name="MLI" val="1"/>
  <p:tag name="SHAPECLASSNAME" val="LogoOnSlides"/>
  <p:tag name="SHAPECLASSPROTECTIONTYPE" val="15"/>
  <p:tag name="COLORS" val="-2;-2;-2;-2;-1;-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" val="-2;-2;-2;-2;-2;-2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Attachment"/>
  <p:tag name="SHAPECLASSPROTECTIONTYPE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Navbar"/>
  <p:tag name="SHAPECLASSPROTECTIONTYPE" val="3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itleOnSlides"/>
  <p:tag name="SHAPECLASSPROTECTIONTYPE" val="9"/>
  <p:tag name="COLORS" val="-2;-2;-2;-2;Primary;-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SHAPESETGROUPCLASSNAME" val="ShapeSetGroup1"/>
  <p:tag name="SHAPESETCLASSNAME" val="TitleSupergraphic2"/>
  <p:tag name="COLORSETGROUPCLASSNAME" val="ColorSetGroup3"/>
  <p:tag name="FONTSETGROUPCLASSNAME" val="FontSetGroup1"/>
  <p:tag name="SHAPECLASSFILE" val="Bosch-Symbol-Logotype-Supergraphic.png"/>
  <p:tag name="MLI" val="1"/>
  <p:tag name="SHAPECLASSNAME" val="ColorBarOnTitleSlides"/>
  <p:tag name="SHAPECLASSPROTECTIONTYPE" val="15"/>
  <p:tag name="COLORS" val="-2;-2;-2;-2;-1;-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Y2"/>
  <p:tag name="FIELD.DPT.VALUE" val="CR/AEY2 | "/>
  <p:tag name="FIELDS.INITIALIZED" val="1"/>
  <p:tag name="ML_1" val="RB_Rng"/>
  <p:tag name="ML_2" val="Bosch2.mcr"/>
  <p:tag name="ML_LAYOUT_RESOURCE" val="BOSCH2_4_3.mcr"/>
  <p:tag name="SHAPESETGROUPCLASSNAME" val="ShapeSetGroup1"/>
  <p:tag name="SHAPESETCLASSNAME" val="TitleOnly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Navbar"/>
  <p:tag name="SHAPECLASSPROTECTIONTYPE" val="3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itleOnSlides"/>
  <p:tag name="SHAPECLASSPROTECTIONTYPE" val="9"/>
  <p:tag name="COLORS" val="-2;-2;-2;-2;Primary;-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80"/>
  <p:tag name="FONTSETCLASSNAME" val="FontSet1"/>
  <p:tag name="COLORSETCLASSNAME" val="ColorSet1"/>
  <p:tag name="MLI" val="1"/>
  <p:tag name="SHAPESETGROUPCLASSNAME" val="ShapeSetGroup1"/>
  <p:tag name="SHAPESETCLASSNAME" val="TitleSupergraphic2"/>
  <p:tag name="COLORSETGROUPCLASSNAME" val="ColorSetGroup1"/>
  <p:tag name="FONTSETGROUPCLASSNAME" val="FontSetGroup1"/>
  <p:tag name="SHAPECLASSNAME" val="TitleOnTitleSlides"/>
  <p:tag name="SHAPECLASSPROTECTIONTYPE" val="0"/>
  <p:tag name="COLORS" val="-2;-2;-2;-2;-1;-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Y2"/>
  <p:tag name="FIELD.DPT.VALUE" val="CR/AEY2 | "/>
  <p:tag name="FIELDS.INITIALIZED" val="1"/>
  <p:tag name="ML_1" val="RB_Rng"/>
  <p:tag name="ML_2" val="Bosch2.mcr"/>
  <p:tag name="ML_LAYOUT_RESOURCE" val="BOSCH2_4_3.mcr"/>
  <p:tag name="SHAPESETGROUPCLASSNAME" val="ShapeSetGroup1"/>
  <p:tag name="SHAPESETCLASSNAME" val="TitleOnly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PageNumberOnSlides"/>
  <p:tag name="SHAPECLASSPROTECTIONTYPE" val="6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Attachment"/>
  <p:tag name="SHAPECLASSPROTECTIONTYPE" val="3"/>
  <p:tag name="COLORS" val="-2;-2;-2;-2;-1;-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Navbar"/>
  <p:tag name="SHAPECLASSPROTECTIONTYPE" val="3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FONTCOLOR" val="Primary"/>
  <p:tag name="FONTCOLOR2" val="Primary"/>
  <p:tag name="RUNS.FONT" val="2"/>
  <p:tag name="COLORSETCLASSNAME" val="ColorSet2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TitleOnSlides"/>
  <p:tag name="SHAPECLASSPROTECTIONTYPE" val="9"/>
  <p:tag name="COLORS" val="-2;-2;-2;-2;Primary;-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CR/AEY2"/>
  <p:tag name="FIELD.DPT.VALUE" val="CR/AEY2 | "/>
  <p:tag name="FIELDS.INITIALIZED" val="1"/>
  <p:tag name="ML_1" val="RB_Rng"/>
  <p:tag name="ML_2" val="Bosch2.mcr"/>
  <p:tag name="ML_LAYOUT_RESOURCE" val="BOSCH2_4_3.mcr"/>
  <p:tag name="SHAPESETGROUPCLASSNAME" val="ShapeSetGroup1"/>
  <p:tag name="SHAPESETCLASSNAME" val="TitleOnly"/>
  <p:tag name="COLORSETGROUPCLASSNAME" val="ColorSetGroup3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2_SHAPECLASSPROTECTIONTYPE" val="31"/>
  <p:tag name="RECTANGLE 3_SHAPECLASSPROTECTIONTYPE" val="3"/>
  <p:tag name="RECTANGLE 4_SHAPECLASSPROTECTIONTYPE" val="63"/>
  <p:tag name="RECTANGLE 5_SHAPECLASSPROTECTIONTYPE" val="63"/>
  <p:tag name="RECTANGLE 6_SHAPECLASSPROTECTIONTYPE" val="63"/>
  <p:tag name="TEXTBOX 7_SHAPECLASSPROTECTIONTYPE" val="25"/>
  <p:tag name="TITLE 1_SHAPECLASSPROTECTIONTYPE" val="9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28"/>
  <p:tag name="FONTSETCLASSNAME" val="FontSet1"/>
  <p:tag name="COLORSETCLASSNAME" val="ColorSet1"/>
  <p:tag name="SCRIPT" val="1"/>
  <p:tag name="FIELDS" val="CHAPTER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Chapterbox"/>
  <p:tag name="SHAPECLASSPROTECTIONTYPE" val="25"/>
  <p:tag name="COLORS" val="-2;-2;-2;-2;-1;-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Bold6"/>
  <p:tag name="FONT2" val="Reg6"/>
  <p:tag name="FONT3" val="Reg6"/>
  <p:tag name="FONTSETCLASSNAME" val="FontSet1"/>
  <p:tag name="FONTCOLOR" val="Red"/>
  <p:tag name="FONTCOLOR2" val="Black"/>
  <p:tag name="FONTCOLOR3" val="Black"/>
  <p:tag name="FONTCOLOR4" val="Black"/>
  <p:tag name="RUNS.FONT" val="4"/>
  <p:tag name="COLORS" val="-2;-2;-2;-2;Red;-2"/>
  <p:tag name="COLORSETCLASSNAME" val="ColorSet1"/>
  <p:tag name="SCRIPT" val="1"/>
  <p:tag name="FIELDS" val="CONF;DPT;DATE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1OnSlides"/>
  <p:tag name="SHAPECLASSPROTECTIONTYPE" val="6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6"/>
  <p:tag name="FONTSETCLASSNAME" val="FontSet1"/>
  <p:tag name="FONTCOLOR" val="Black"/>
  <p:tag name="FONTCOLOR2" val="LightGray"/>
  <p:tag name="FONTCOLOR3" val="LightGray"/>
  <p:tag name="RUNS.FONT" val="3"/>
  <p:tag name="COLORS" val="-2;-2;-2;-2;Black;-2"/>
  <p:tag name="COLORSETCLASSNAME" val="ColorSet1"/>
  <p:tag name="SCRIPT" val="1"/>
  <p:tag name="FIELDS" val="REM_ABL;COPY;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FooterLine2OnSlides"/>
  <p:tag name="SHAPECLASSPROTECTIONTYPE" val="6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12"/>
  <p:tag name="FONTSETCLASSNAME" val="FontSet1"/>
  <p:tag name="COLORS" val="-2;-2;-2;-2;DarkGray2;-2"/>
  <p:tag name="COLORSETCLASSNAME" val="ColorSet1"/>
  <p:tag name="SCRIPT" val="1"/>
  <p:tag name="MLI" val="1"/>
  <p:tag name="SHAPESETGROUPCLASSNAME" val="ShapeSetGroup1"/>
  <p:tag name="SHAPESETCLASSNAME" val="TitleOnly"/>
  <p:tag name="COLORSETGROUPCLASSNAME" val="ColorSetGroup3"/>
  <p:tag name="FONTSETGROUPCLASSNAME" val="FontSetGroup1"/>
  <p:tag name="SHAPECLASSNAME" val="PageNumberOnSlides"/>
  <p:tag name="SHAPECLASSPROTECTIONTYPE" val="63"/>
</p:tagLst>
</file>

<file path=ppt/theme/theme1.xml><?xml version="1.0" encoding="utf-8"?>
<a:theme xmlns:a="http://schemas.openxmlformats.org/drawingml/2006/main" name="Bosch">
  <a:themeElements>
    <a:clrScheme name="Custom 1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A80163"/>
      </a:accent1>
      <a:accent2>
        <a:srgbClr val="3F136C"/>
      </a:accent2>
      <a:accent3>
        <a:srgbClr val="08427E"/>
      </a:accent3>
      <a:accent4>
        <a:srgbClr val="0E78C5"/>
      </a:accent4>
      <a:accent5>
        <a:srgbClr val="1399A0"/>
      </a:accent5>
      <a:accent6>
        <a:srgbClr val="67B419"/>
      </a:accent6>
      <a:hlink>
        <a:srgbClr val="738CB4"/>
      </a:hlink>
      <a:folHlink>
        <a:srgbClr val="B0BBD0"/>
      </a:folHlink>
    </a:clrScheme>
    <a:fontScheme name="Custom 1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defTabSz="914400" eaLnBrk="1" fontAlgn="auto" latinLnBrk="0" hangingPunct="1">
          <a:lnSpc>
            <a:spcPts val="2300"/>
          </a:lnSpc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Bosch2016.potx" id="{9C79B100-3E8C-49C0-8475-54E7D673F8CF}" vid="{0EBFA600-AC06-4417-8FA0-E8FF3BF23F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DefaultBosch2016</Template>
  <TotalTime>0</TotalTime>
  <Words>1251</Words>
  <Application>Microsoft Office PowerPoint</Application>
  <PresentationFormat>Benutzerdefiniert</PresentationFormat>
  <Paragraphs>209</Paragraphs>
  <Slides>19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Bosch Office Sans</vt:lpstr>
      <vt:lpstr>Calibri</vt:lpstr>
      <vt:lpstr>Symbol</vt:lpstr>
      <vt:lpstr>Wingdings 3</vt:lpstr>
      <vt:lpstr>Bosch</vt:lpstr>
      <vt:lpstr>  </vt:lpstr>
      <vt:lpstr>PowerPoint-Präsentation</vt:lpstr>
      <vt:lpstr>PowerPoint-Präsentation</vt:lpstr>
      <vt:lpstr>Data handling</vt:lpstr>
      <vt:lpstr>Data handling</vt:lpstr>
      <vt:lpstr>Task abstraction</vt:lpstr>
      <vt:lpstr>Fda learning algorithms</vt:lpstr>
      <vt:lpstr>Fda learning algorithm: fdaknn</vt:lpstr>
      <vt:lpstr>Fda learning algorithms</vt:lpstr>
      <vt:lpstr>Fda feature extraction</vt:lpstr>
      <vt:lpstr>Fda feature extraction: fourier transform</vt:lpstr>
      <vt:lpstr>PowerPoint-Präsentation</vt:lpstr>
      <vt:lpstr>Overview ACC</vt:lpstr>
      <vt:lpstr>Ranking</vt:lpstr>
      <vt:lpstr>Individual datasets</vt:lpstr>
      <vt:lpstr>PowerPoint-Präsentation</vt:lpstr>
      <vt:lpstr>PowerPoint-Präsentation</vt:lpstr>
      <vt:lpstr>fgam</vt:lpstr>
      <vt:lpstr>PowerPoint-Präsentation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  shapelet-based feature learning  for time series</dc:title>
  <dc:creator>Beggel Laura (CR/AEY2)</dc:creator>
  <cp:lastModifiedBy>bla2rng</cp:lastModifiedBy>
  <cp:revision>237</cp:revision>
  <dcterms:created xsi:type="dcterms:W3CDTF">2016-06-07T11:54:24Z</dcterms:created>
  <dcterms:modified xsi:type="dcterms:W3CDTF">2017-07-21T08:54:50Z</dcterms:modified>
</cp:coreProperties>
</file>