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Source Code Pro"/>
      <p:regular r:id="rId11"/>
      <p:bold r:id="rId12"/>
    </p:embeddedFont>
    <p:embeddedFont>
      <p:font typeface="Fira Sans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SourceCodePro-regular.fntdata"/><Relationship Id="rId10" Type="http://schemas.openxmlformats.org/officeDocument/2006/relationships/slide" Target="slides/slide5.xml"/><Relationship Id="rId13" Type="http://schemas.openxmlformats.org/officeDocument/2006/relationships/font" Target="fonts/FiraSans-regular.fntdata"/><Relationship Id="rId12" Type="http://schemas.openxmlformats.org/officeDocument/2006/relationships/font" Target="fonts/SourceCodePr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FiraSans-italic.fntdata"/><Relationship Id="rId14" Type="http://schemas.openxmlformats.org/officeDocument/2006/relationships/font" Target="fonts/FiraSans-bold.fntdata"/><Relationship Id="rId16" Type="http://schemas.openxmlformats.org/officeDocument/2006/relationships/font" Target="fonts/Fira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62cc0f43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62cc0f43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62cc0f43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62cc0f43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630e2b7be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630e2b7be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4630e2b7be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4630e2b7be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11700" y="6650"/>
            <a:ext cx="8520600" cy="595200"/>
          </a:xfrm>
          <a:prstGeom prst="rect">
            <a:avLst/>
          </a:prstGeom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mlr3pipelines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658925" y="747875"/>
            <a:ext cx="7754700" cy="41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Many Machine Learning Workflows consist of multiple steps, such as preprocessing, computing features, or imputing missing data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This is often a long winded and complicated process, and </a:t>
            </a:r>
            <a:r>
              <a:rPr lang="en"/>
              <a:t>properly</a:t>
            </a:r>
            <a:r>
              <a:rPr lang="en"/>
              <a:t> separating train and test data is very difficult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Pipelines allow us to specify many difficult steps that are often undertaken in a few, concise lines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By integrating pipelines with mlr3 and mlr3 tuning we can jointly tune over all hyperparameters the pipeline exposes.</a:t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2032350" y="2071850"/>
            <a:ext cx="4320300" cy="5754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"/>
                <a:ea typeface="Fira Sans"/>
                <a:cs typeface="Fira Sans"/>
                <a:sym typeface="Fira Sans"/>
              </a:rPr>
              <a:t>Machine Learning Pipeline</a:t>
            </a: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2033875" y="2860500"/>
            <a:ext cx="998700" cy="5754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Pre Processing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5352425" y="2857550"/>
            <a:ext cx="998700" cy="5754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"/>
                <a:ea typeface="Fira Sans"/>
                <a:cs typeface="Fira Sans"/>
                <a:sym typeface="Fira Sans"/>
              </a:rPr>
              <a:t>...</a:t>
            </a: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3160463" y="2860500"/>
            <a:ext cx="998700" cy="5754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Model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0" name="Google Shape;60;p13"/>
          <p:cNvSpPr/>
          <p:nvPr/>
        </p:nvSpPr>
        <p:spPr>
          <a:xfrm>
            <a:off x="4256450" y="2860500"/>
            <a:ext cx="998700" cy="5754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Evaluation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1" name="Google Shape;61;p13"/>
          <p:cNvSpPr/>
          <p:nvPr/>
        </p:nvSpPr>
        <p:spPr>
          <a:xfrm>
            <a:off x="1345988" y="2616050"/>
            <a:ext cx="480300" cy="272700"/>
          </a:xfrm>
          <a:prstGeom prst="homePlate">
            <a:avLst>
              <a:gd fmla="val 50000" name="adj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6607663" y="2616050"/>
            <a:ext cx="480300" cy="272700"/>
          </a:xfrm>
          <a:prstGeom prst="homePlate">
            <a:avLst>
              <a:gd fmla="val 50000" name="adj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/>
        </p:nvSpPr>
        <p:spPr>
          <a:xfrm>
            <a:off x="463125" y="-34700"/>
            <a:ext cx="8164800" cy="212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 u="sng">
                <a:solidFill>
                  <a:schemeClr val="dk1"/>
                </a:solidFill>
              </a:rPr>
              <a:t>Pipelines provide:</a:t>
            </a:r>
            <a:endParaRPr u="sng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Multiple widely used operations </a:t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(Scaling, PCA, Variable Selection, Imputation, Stacking and many others)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A clean, extendable interface for custom pipeline operators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A simple operator connection operator: </a:t>
            </a:r>
            <a:r>
              <a:rPr b="1" lang="en">
                <a:solidFill>
                  <a:schemeClr val="dk1"/>
                </a:solidFill>
              </a:rPr>
              <a:t>%&gt;&gt;%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An abstraction for parallelization</a:t>
            </a:r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2080816" y="3021203"/>
            <a:ext cx="1094700" cy="4857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"/>
                <a:ea typeface="Fira Sans"/>
                <a:cs typeface="Fira Sans"/>
                <a:sym typeface="Fira Sans"/>
              </a:rPr>
              <a:t>Scale &amp; Center</a:t>
            </a: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9" name="Google Shape;69;p14"/>
          <p:cNvSpPr/>
          <p:nvPr/>
        </p:nvSpPr>
        <p:spPr>
          <a:xfrm>
            <a:off x="499675" y="2794069"/>
            <a:ext cx="920700" cy="9807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"/>
                <a:ea typeface="Fira Sans"/>
                <a:cs typeface="Fira Sans"/>
                <a:sym typeface="Fira Sans"/>
              </a:rPr>
              <a:t>Task</a:t>
            </a: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0" name="Google Shape;70;p14"/>
          <p:cNvSpPr/>
          <p:nvPr/>
        </p:nvSpPr>
        <p:spPr>
          <a:xfrm>
            <a:off x="7303628" y="2733263"/>
            <a:ext cx="920700" cy="9807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"/>
                <a:ea typeface="Fira Sans"/>
                <a:cs typeface="Fira Sans"/>
                <a:sym typeface="Fira Sans"/>
              </a:rPr>
              <a:t>Model</a:t>
            </a: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1" name="Google Shape;71;p14"/>
          <p:cNvSpPr/>
          <p:nvPr/>
        </p:nvSpPr>
        <p:spPr>
          <a:xfrm>
            <a:off x="2313255" y="1906025"/>
            <a:ext cx="4097700" cy="4146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"/>
                <a:ea typeface="Fira Sans"/>
                <a:cs typeface="Fira Sans"/>
                <a:sym typeface="Fira Sans"/>
              </a:rPr>
              <a:t>Machine Learning Pipeline</a:t>
            </a: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72" name="Google Shape;72;p14"/>
          <p:cNvCxnSpPr>
            <a:stCxn id="69" idx="0"/>
            <a:endCxn id="71" idx="1"/>
          </p:cNvCxnSpPr>
          <p:nvPr/>
        </p:nvCxnSpPr>
        <p:spPr>
          <a:xfrm rot="-5400000">
            <a:off x="1296325" y="1777069"/>
            <a:ext cx="680700" cy="1353300"/>
          </a:xfrm>
          <a:prstGeom prst="bentConnector2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" name="Google Shape;73;p14"/>
          <p:cNvCxnSpPr>
            <a:endCxn id="70" idx="0"/>
          </p:cNvCxnSpPr>
          <p:nvPr/>
        </p:nvCxnSpPr>
        <p:spPr>
          <a:xfrm>
            <a:off x="6416678" y="2111663"/>
            <a:ext cx="1347300" cy="621600"/>
          </a:xfrm>
          <a:prstGeom prst="bentConnector2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" name="Google Shape;74;p14"/>
          <p:cNvSpPr/>
          <p:nvPr/>
        </p:nvSpPr>
        <p:spPr>
          <a:xfrm>
            <a:off x="3835806" y="3021203"/>
            <a:ext cx="1094700" cy="4857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"/>
                <a:ea typeface="Fira Sans"/>
                <a:cs typeface="Fira Sans"/>
                <a:sym typeface="Fira Sans"/>
              </a:rPr>
              <a:t>PCA</a:t>
            </a: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5" name="Google Shape;75;p14"/>
          <p:cNvSpPr/>
          <p:nvPr/>
        </p:nvSpPr>
        <p:spPr>
          <a:xfrm>
            <a:off x="5590796" y="3021203"/>
            <a:ext cx="1094700" cy="4857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"/>
                <a:ea typeface="Fira Sans"/>
                <a:cs typeface="Fira Sans"/>
                <a:sym typeface="Fira Sans"/>
              </a:rPr>
              <a:t>Support</a:t>
            </a:r>
            <a:endParaRPr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"/>
                <a:ea typeface="Fira Sans"/>
                <a:cs typeface="Fira Sans"/>
                <a:sym typeface="Fira Sans"/>
              </a:rPr>
              <a:t>Vector</a:t>
            </a:r>
            <a:endParaRPr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"/>
                <a:ea typeface="Fira Sans"/>
                <a:cs typeface="Fira Sans"/>
                <a:sym typeface="Fira Sans"/>
              </a:rPr>
              <a:t>Machine</a:t>
            </a: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6" name="Google Shape;76;p14"/>
          <p:cNvSpPr/>
          <p:nvPr/>
        </p:nvSpPr>
        <p:spPr>
          <a:xfrm>
            <a:off x="1546774" y="3165798"/>
            <a:ext cx="455700" cy="196500"/>
          </a:xfrm>
          <a:prstGeom prst="homePlate">
            <a:avLst>
              <a:gd fmla="val 50000" name="adj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7" name="Google Shape;77;p14"/>
          <p:cNvSpPr txBox="1"/>
          <p:nvPr/>
        </p:nvSpPr>
        <p:spPr>
          <a:xfrm>
            <a:off x="1486726" y="3134134"/>
            <a:ext cx="5277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Source Code Pro"/>
                <a:ea typeface="Source Code Pro"/>
                <a:cs typeface="Source Code Pro"/>
                <a:sym typeface="Source Code Pro"/>
              </a:rPr>
              <a:t>%&gt;&gt;%</a:t>
            </a:r>
            <a:endParaRPr b="1" sz="1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8" name="Google Shape;78;p14"/>
          <p:cNvSpPr/>
          <p:nvPr/>
        </p:nvSpPr>
        <p:spPr>
          <a:xfrm>
            <a:off x="3301765" y="3165798"/>
            <a:ext cx="455700" cy="196500"/>
          </a:xfrm>
          <a:prstGeom prst="homePlate">
            <a:avLst>
              <a:gd fmla="val 50000" name="adj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3241716" y="3134134"/>
            <a:ext cx="5277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Source Code Pro"/>
                <a:ea typeface="Source Code Pro"/>
                <a:cs typeface="Source Code Pro"/>
                <a:sym typeface="Source Code Pro"/>
              </a:rPr>
              <a:t>%&gt;&gt;%</a:t>
            </a:r>
            <a:endParaRPr b="1" sz="1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0" name="Google Shape;80;p14"/>
          <p:cNvSpPr/>
          <p:nvPr/>
        </p:nvSpPr>
        <p:spPr>
          <a:xfrm>
            <a:off x="5056755" y="3165798"/>
            <a:ext cx="455700" cy="196500"/>
          </a:xfrm>
          <a:prstGeom prst="homePlate">
            <a:avLst>
              <a:gd fmla="val 50000" name="adj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1" name="Google Shape;81;p14"/>
          <p:cNvSpPr txBox="1"/>
          <p:nvPr/>
        </p:nvSpPr>
        <p:spPr>
          <a:xfrm>
            <a:off x="4996706" y="3134134"/>
            <a:ext cx="5277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Source Code Pro"/>
                <a:ea typeface="Source Code Pro"/>
                <a:cs typeface="Source Code Pro"/>
                <a:sym typeface="Source Code Pro"/>
              </a:rPr>
              <a:t>%&gt;&gt;%</a:t>
            </a:r>
            <a:endParaRPr b="1" sz="1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2" name="Google Shape;82;p14"/>
          <p:cNvSpPr/>
          <p:nvPr/>
        </p:nvSpPr>
        <p:spPr>
          <a:xfrm>
            <a:off x="6790666" y="3165798"/>
            <a:ext cx="455700" cy="196500"/>
          </a:xfrm>
          <a:prstGeom prst="homePlate">
            <a:avLst>
              <a:gd fmla="val 50000" name="adj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3" name="Google Shape;83;p14"/>
          <p:cNvSpPr txBox="1"/>
          <p:nvPr/>
        </p:nvSpPr>
        <p:spPr>
          <a:xfrm>
            <a:off x="6730617" y="3134134"/>
            <a:ext cx="5277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Source Code Pro"/>
                <a:ea typeface="Source Code Pro"/>
                <a:cs typeface="Source Code Pro"/>
                <a:sym typeface="Source Code Pro"/>
              </a:rPr>
              <a:t>%&gt;&gt;%</a:t>
            </a:r>
            <a:endParaRPr b="1" sz="1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4" name="Google Shape;84;p14"/>
          <p:cNvSpPr txBox="1"/>
          <p:nvPr/>
        </p:nvSpPr>
        <p:spPr>
          <a:xfrm>
            <a:off x="603932" y="4131715"/>
            <a:ext cx="7616100" cy="621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 Pseudo Code: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 pipeOpScale() %&gt;&gt;% pipeOpPCA() %&gt;&gt;% pipeOpLearner(“svm”)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/>
          <p:nvPr/>
        </p:nvSpPr>
        <p:spPr>
          <a:xfrm>
            <a:off x="2519525" y="1581284"/>
            <a:ext cx="1039500" cy="5358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Downsample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90" name="Google Shape;90;p15"/>
          <p:cNvSpPr/>
          <p:nvPr/>
        </p:nvSpPr>
        <p:spPr>
          <a:xfrm>
            <a:off x="880675" y="1451814"/>
            <a:ext cx="874500" cy="10821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"/>
                <a:ea typeface="Fira Sans"/>
                <a:cs typeface="Fira Sans"/>
                <a:sym typeface="Fira Sans"/>
              </a:rPr>
              <a:t>Task</a:t>
            </a: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91" name="Google Shape;91;p15"/>
          <p:cNvSpPr/>
          <p:nvPr/>
        </p:nvSpPr>
        <p:spPr>
          <a:xfrm>
            <a:off x="7754073" y="1384719"/>
            <a:ext cx="874500" cy="10821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"/>
                <a:ea typeface="Fira Sans"/>
                <a:cs typeface="Fira Sans"/>
                <a:sym typeface="Fira Sans"/>
              </a:rPr>
              <a:t>Model</a:t>
            </a: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92" name="Google Shape;92;p15"/>
          <p:cNvSpPr/>
          <p:nvPr/>
        </p:nvSpPr>
        <p:spPr>
          <a:xfrm>
            <a:off x="2740268" y="229625"/>
            <a:ext cx="3891300" cy="4572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"/>
                <a:ea typeface="Fira Sans"/>
                <a:cs typeface="Fira Sans"/>
                <a:sym typeface="Fira Sans"/>
              </a:rPr>
              <a:t>Bagging</a:t>
            </a: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93" name="Google Shape;93;p15"/>
          <p:cNvCxnSpPr>
            <a:stCxn id="90" idx="0"/>
            <a:endCxn id="92" idx="1"/>
          </p:cNvCxnSpPr>
          <p:nvPr/>
        </p:nvCxnSpPr>
        <p:spPr>
          <a:xfrm rot="-5400000">
            <a:off x="1532275" y="243864"/>
            <a:ext cx="993600" cy="1422300"/>
          </a:xfrm>
          <a:prstGeom prst="bentConnector2">
            <a:avLst/>
          </a:prstGeom>
          <a:noFill/>
          <a:ln cap="flat" cmpd="sng" w="19050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94" name="Google Shape;94;p15"/>
          <p:cNvCxnSpPr>
            <a:stCxn id="92" idx="3"/>
            <a:endCxn id="91" idx="0"/>
          </p:cNvCxnSpPr>
          <p:nvPr/>
        </p:nvCxnSpPr>
        <p:spPr>
          <a:xfrm>
            <a:off x="6631568" y="458225"/>
            <a:ext cx="1559700" cy="926400"/>
          </a:xfrm>
          <a:prstGeom prst="bentConnector2">
            <a:avLst/>
          </a:prstGeom>
          <a:noFill/>
          <a:ln cap="flat" cmpd="sng" w="19050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95" name="Google Shape;95;p15"/>
          <p:cNvSpPr/>
          <p:nvPr/>
        </p:nvSpPr>
        <p:spPr>
          <a:xfrm>
            <a:off x="4186207" y="1581284"/>
            <a:ext cx="1039500" cy="5358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Decision Tree</a:t>
            </a: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96" name="Google Shape;96;p15"/>
          <p:cNvSpPr/>
          <p:nvPr/>
        </p:nvSpPr>
        <p:spPr>
          <a:xfrm>
            <a:off x="6058793" y="1702436"/>
            <a:ext cx="1039500" cy="5358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"/>
                <a:ea typeface="Fira Sans"/>
                <a:cs typeface="Fira Sans"/>
                <a:sym typeface="Fira Sans"/>
              </a:rPr>
              <a:t>Model</a:t>
            </a:r>
            <a:endParaRPr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"/>
                <a:ea typeface="Fira Sans"/>
                <a:cs typeface="Fira Sans"/>
                <a:sym typeface="Fira Sans"/>
              </a:rPr>
              <a:t>Average</a:t>
            </a: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97" name="Google Shape;97;p15"/>
          <p:cNvSpPr/>
          <p:nvPr/>
        </p:nvSpPr>
        <p:spPr>
          <a:xfrm>
            <a:off x="2012355" y="1740833"/>
            <a:ext cx="432600" cy="216900"/>
          </a:xfrm>
          <a:prstGeom prst="homePlate">
            <a:avLst>
              <a:gd fmla="val 50000" name="adj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8" name="Google Shape;98;p15"/>
          <p:cNvSpPr txBox="1"/>
          <p:nvPr/>
        </p:nvSpPr>
        <p:spPr>
          <a:xfrm>
            <a:off x="1955328" y="1705894"/>
            <a:ext cx="501000" cy="2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Source Code Pro"/>
                <a:ea typeface="Source Code Pro"/>
                <a:cs typeface="Source Code Pro"/>
                <a:sym typeface="Source Code Pro"/>
              </a:rPr>
              <a:t>%&gt;&gt;%</a:t>
            </a:r>
            <a:endParaRPr b="1" sz="1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9" name="Google Shape;99;p15"/>
          <p:cNvSpPr/>
          <p:nvPr/>
        </p:nvSpPr>
        <p:spPr>
          <a:xfrm>
            <a:off x="3679038" y="1740833"/>
            <a:ext cx="432600" cy="216900"/>
          </a:xfrm>
          <a:prstGeom prst="homePlate">
            <a:avLst>
              <a:gd fmla="val 50000" name="adj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0" name="Google Shape;100;p15"/>
          <p:cNvSpPr txBox="1"/>
          <p:nvPr/>
        </p:nvSpPr>
        <p:spPr>
          <a:xfrm>
            <a:off x="3622011" y="1705894"/>
            <a:ext cx="501000" cy="2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Source Code Pro"/>
                <a:ea typeface="Source Code Pro"/>
                <a:cs typeface="Source Code Pro"/>
                <a:sym typeface="Source Code Pro"/>
              </a:rPr>
              <a:t>%&gt;&gt;%</a:t>
            </a:r>
            <a:endParaRPr b="1" sz="1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1" name="Google Shape;101;p15"/>
          <p:cNvSpPr/>
          <p:nvPr/>
        </p:nvSpPr>
        <p:spPr>
          <a:xfrm>
            <a:off x="5482989" y="1740833"/>
            <a:ext cx="432600" cy="216900"/>
          </a:xfrm>
          <a:prstGeom prst="homePlate">
            <a:avLst>
              <a:gd fmla="val 50000" name="adj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2" name="Google Shape;102;p15"/>
          <p:cNvSpPr txBox="1"/>
          <p:nvPr/>
        </p:nvSpPr>
        <p:spPr>
          <a:xfrm>
            <a:off x="5425962" y="1705894"/>
            <a:ext cx="501000" cy="2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Source Code Pro"/>
                <a:ea typeface="Source Code Pro"/>
                <a:cs typeface="Source Code Pro"/>
                <a:sym typeface="Source Code Pro"/>
              </a:rPr>
              <a:t>%&gt;&gt;%</a:t>
            </a:r>
            <a:endParaRPr b="1" sz="1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3" name="Google Shape;103;p15"/>
          <p:cNvSpPr/>
          <p:nvPr/>
        </p:nvSpPr>
        <p:spPr>
          <a:xfrm>
            <a:off x="7266922" y="1861986"/>
            <a:ext cx="432600" cy="216900"/>
          </a:xfrm>
          <a:prstGeom prst="homePlate">
            <a:avLst>
              <a:gd fmla="val 50000" name="adj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4" name="Google Shape;104;p15"/>
          <p:cNvSpPr txBox="1"/>
          <p:nvPr/>
        </p:nvSpPr>
        <p:spPr>
          <a:xfrm>
            <a:off x="7209894" y="1827047"/>
            <a:ext cx="501000" cy="2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Source Code Pro"/>
                <a:ea typeface="Source Code Pro"/>
                <a:cs typeface="Source Code Pro"/>
                <a:sym typeface="Source Code Pro"/>
              </a:rPr>
              <a:t>%&gt;&gt;%</a:t>
            </a:r>
            <a:endParaRPr b="1" sz="1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5" name="Google Shape;105;p15"/>
          <p:cNvSpPr/>
          <p:nvPr/>
        </p:nvSpPr>
        <p:spPr>
          <a:xfrm>
            <a:off x="2519525" y="914944"/>
            <a:ext cx="1039500" cy="5358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Downsample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06" name="Google Shape;106;p15"/>
          <p:cNvSpPr/>
          <p:nvPr/>
        </p:nvSpPr>
        <p:spPr>
          <a:xfrm>
            <a:off x="4186207" y="914944"/>
            <a:ext cx="1039500" cy="5358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Decision Tree</a:t>
            </a: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07" name="Google Shape;107;p15"/>
          <p:cNvSpPr/>
          <p:nvPr/>
        </p:nvSpPr>
        <p:spPr>
          <a:xfrm>
            <a:off x="2012355" y="1074494"/>
            <a:ext cx="432600" cy="216900"/>
          </a:xfrm>
          <a:prstGeom prst="homePlate">
            <a:avLst>
              <a:gd fmla="val 50000" name="adj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8" name="Google Shape;108;p15"/>
          <p:cNvSpPr txBox="1"/>
          <p:nvPr/>
        </p:nvSpPr>
        <p:spPr>
          <a:xfrm rot="158584">
            <a:off x="1955362" y="1039474"/>
            <a:ext cx="500933" cy="28671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Source Code Pro"/>
                <a:ea typeface="Source Code Pro"/>
                <a:cs typeface="Source Code Pro"/>
                <a:sym typeface="Source Code Pro"/>
              </a:rPr>
              <a:t>%&gt;&gt;%</a:t>
            </a:r>
            <a:endParaRPr b="1" sz="1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9" name="Google Shape;109;p15"/>
          <p:cNvSpPr/>
          <p:nvPr/>
        </p:nvSpPr>
        <p:spPr>
          <a:xfrm>
            <a:off x="3679038" y="1074494"/>
            <a:ext cx="432600" cy="216900"/>
          </a:xfrm>
          <a:prstGeom prst="homePlate">
            <a:avLst>
              <a:gd fmla="val 50000" name="adj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0" name="Google Shape;110;p15"/>
          <p:cNvSpPr txBox="1"/>
          <p:nvPr/>
        </p:nvSpPr>
        <p:spPr>
          <a:xfrm>
            <a:off x="3622011" y="1039555"/>
            <a:ext cx="501000" cy="2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Source Code Pro"/>
                <a:ea typeface="Source Code Pro"/>
                <a:cs typeface="Source Code Pro"/>
                <a:sym typeface="Source Code Pro"/>
              </a:rPr>
              <a:t>%&gt;&gt;%</a:t>
            </a:r>
            <a:endParaRPr b="1" sz="1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1" name="Google Shape;111;p15"/>
          <p:cNvSpPr/>
          <p:nvPr/>
        </p:nvSpPr>
        <p:spPr>
          <a:xfrm rot="2485420">
            <a:off x="5495163" y="1127522"/>
            <a:ext cx="408088" cy="231898"/>
          </a:xfrm>
          <a:prstGeom prst="homePlate">
            <a:avLst>
              <a:gd fmla="val 50000" name="adj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2" name="Google Shape;112;p15"/>
          <p:cNvSpPr txBox="1"/>
          <p:nvPr/>
        </p:nvSpPr>
        <p:spPr>
          <a:xfrm rot="2485516">
            <a:off x="5440144" y="1090255"/>
            <a:ext cx="472914" cy="30629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Source Code Pro"/>
                <a:ea typeface="Source Code Pro"/>
                <a:cs typeface="Source Code Pro"/>
                <a:sym typeface="Source Code Pro"/>
              </a:rPr>
              <a:t>%&gt;&gt;%</a:t>
            </a:r>
            <a:endParaRPr b="1" sz="1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3" name="Google Shape;113;p15"/>
          <p:cNvSpPr/>
          <p:nvPr/>
        </p:nvSpPr>
        <p:spPr>
          <a:xfrm>
            <a:off x="2519525" y="2974539"/>
            <a:ext cx="1039500" cy="5358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Downsample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14" name="Google Shape;114;p15"/>
          <p:cNvSpPr/>
          <p:nvPr/>
        </p:nvSpPr>
        <p:spPr>
          <a:xfrm>
            <a:off x="4186207" y="2974539"/>
            <a:ext cx="1039500" cy="5358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Decision Tree</a:t>
            </a: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15" name="Google Shape;115;p15"/>
          <p:cNvSpPr/>
          <p:nvPr/>
        </p:nvSpPr>
        <p:spPr>
          <a:xfrm>
            <a:off x="2012355" y="3134088"/>
            <a:ext cx="432600" cy="216900"/>
          </a:xfrm>
          <a:prstGeom prst="homePlate">
            <a:avLst>
              <a:gd fmla="val 50000" name="adj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6" name="Google Shape;116;p15"/>
          <p:cNvSpPr txBox="1"/>
          <p:nvPr/>
        </p:nvSpPr>
        <p:spPr>
          <a:xfrm>
            <a:off x="1955328" y="3099150"/>
            <a:ext cx="501000" cy="2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Source Code Pro"/>
                <a:ea typeface="Source Code Pro"/>
                <a:cs typeface="Source Code Pro"/>
                <a:sym typeface="Source Code Pro"/>
              </a:rPr>
              <a:t>%&gt;&gt;%</a:t>
            </a:r>
            <a:endParaRPr b="1" sz="1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7" name="Google Shape;117;p15"/>
          <p:cNvSpPr/>
          <p:nvPr/>
        </p:nvSpPr>
        <p:spPr>
          <a:xfrm>
            <a:off x="3679038" y="3134088"/>
            <a:ext cx="432600" cy="216900"/>
          </a:xfrm>
          <a:prstGeom prst="homePlate">
            <a:avLst>
              <a:gd fmla="val 50000" name="adj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8" name="Google Shape;118;p15"/>
          <p:cNvSpPr txBox="1"/>
          <p:nvPr/>
        </p:nvSpPr>
        <p:spPr>
          <a:xfrm>
            <a:off x="3622011" y="3099150"/>
            <a:ext cx="501000" cy="2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Source Code Pro"/>
                <a:ea typeface="Source Code Pro"/>
                <a:cs typeface="Source Code Pro"/>
                <a:sym typeface="Source Code Pro"/>
              </a:rPr>
              <a:t>%&gt;&gt;%</a:t>
            </a:r>
            <a:endParaRPr b="1" sz="1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9" name="Google Shape;119;p15"/>
          <p:cNvSpPr/>
          <p:nvPr/>
        </p:nvSpPr>
        <p:spPr>
          <a:xfrm rot="-2485420">
            <a:off x="5488716" y="2991333"/>
            <a:ext cx="408088" cy="231872"/>
          </a:xfrm>
          <a:prstGeom prst="homePlate">
            <a:avLst>
              <a:gd fmla="val 50000" name="adj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0" name="Google Shape;120;p15"/>
          <p:cNvSpPr txBox="1"/>
          <p:nvPr/>
        </p:nvSpPr>
        <p:spPr>
          <a:xfrm rot="-2486960">
            <a:off x="5440300" y="2968008"/>
            <a:ext cx="472689" cy="30629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Source Code Pro"/>
                <a:ea typeface="Source Code Pro"/>
                <a:cs typeface="Source Code Pro"/>
                <a:sym typeface="Source Code Pro"/>
              </a:rPr>
              <a:t>%&gt;&gt;%</a:t>
            </a:r>
            <a:endParaRPr b="1" sz="1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121" name="Google Shape;121;p15"/>
          <p:cNvCxnSpPr/>
          <p:nvPr/>
        </p:nvCxnSpPr>
        <p:spPr>
          <a:xfrm>
            <a:off x="2958488" y="2255136"/>
            <a:ext cx="8100" cy="7269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22" name="Google Shape;122;p15"/>
          <p:cNvCxnSpPr/>
          <p:nvPr/>
        </p:nvCxnSpPr>
        <p:spPr>
          <a:xfrm>
            <a:off x="4742984" y="2255136"/>
            <a:ext cx="8100" cy="7269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23" name="Google Shape;123;p15"/>
          <p:cNvCxnSpPr>
            <a:stCxn id="90" idx="3"/>
            <a:endCxn id="108" idx="1"/>
          </p:cNvCxnSpPr>
          <p:nvPr/>
        </p:nvCxnSpPr>
        <p:spPr>
          <a:xfrm flipH="1" rot="10800000">
            <a:off x="1755175" y="1171164"/>
            <a:ext cx="200400" cy="821700"/>
          </a:xfrm>
          <a:prstGeom prst="curvedConnector3">
            <a:avLst>
              <a:gd fmla="val 4789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" name="Google Shape;124;p15"/>
          <p:cNvCxnSpPr>
            <a:stCxn id="90" idx="3"/>
            <a:endCxn id="98" idx="1"/>
          </p:cNvCxnSpPr>
          <p:nvPr/>
        </p:nvCxnSpPr>
        <p:spPr>
          <a:xfrm flipH="1" rot="10800000">
            <a:off x="1755175" y="1849164"/>
            <a:ext cx="200100" cy="143700"/>
          </a:xfrm>
          <a:prstGeom prst="curvedConnector3">
            <a:avLst>
              <a:gd fmla="val 5000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" name="Google Shape;125;p15"/>
          <p:cNvCxnSpPr>
            <a:stCxn id="90" idx="3"/>
            <a:endCxn id="116" idx="1"/>
          </p:cNvCxnSpPr>
          <p:nvPr/>
        </p:nvCxnSpPr>
        <p:spPr>
          <a:xfrm>
            <a:off x="1755175" y="1992864"/>
            <a:ext cx="200100" cy="1249800"/>
          </a:xfrm>
          <a:prstGeom prst="curvedConnector3">
            <a:avLst>
              <a:gd fmla="val 5000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" name="Google Shape;126;p15"/>
          <p:cNvCxnSpPr>
            <a:stCxn id="90" idx="3"/>
            <a:endCxn id="116" idx="1"/>
          </p:cNvCxnSpPr>
          <p:nvPr/>
        </p:nvCxnSpPr>
        <p:spPr>
          <a:xfrm>
            <a:off x="1755175" y="1992864"/>
            <a:ext cx="200100" cy="1249800"/>
          </a:xfrm>
          <a:prstGeom prst="curvedConnector3">
            <a:avLst>
              <a:gd fmla="val 5000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" name="Google Shape;127;p15"/>
          <p:cNvCxnSpPr/>
          <p:nvPr/>
        </p:nvCxnSpPr>
        <p:spPr>
          <a:xfrm>
            <a:off x="5635232" y="2255136"/>
            <a:ext cx="8100" cy="581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28" name="Google Shape;128;p15"/>
          <p:cNvCxnSpPr/>
          <p:nvPr/>
        </p:nvCxnSpPr>
        <p:spPr>
          <a:xfrm>
            <a:off x="3850736" y="2255136"/>
            <a:ext cx="8100" cy="7269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29" name="Google Shape;129;p15"/>
          <p:cNvSpPr txBox="1"/>
          <p:nvPr/>
        </p:nvSpPr>
        <p:spPr>
          <a:xfrm>
            <a:off x="793475" y="4088525"/>
            <a:ext cx="7626300" cy="51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# 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Pseudo Code: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&gt; rep(100, pipeOpDownsample() %&gt;&gt;% pipeOpLearner(“rpart”)) %&gt;&gt;% pipeOpModelAverage()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6"/>
          <p:cNvSpPr/>
          <p:nvPr/>
        </p:nvSpPr>
        <p:spPr>
          <a:xfrm>
            <a:off x="3181275" y="835650"/>
            <a:ext cx="2607300" cy="25284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6"/>
          <p:cNvSpPr/>
          <p:nvPr/>
        </p:nvSpPr>
        <p:spPr>
          <a:xfrm>
            <a:off x="3627225" y="1075575"/>
            <a:ext cx="1728600" cy="20760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Fira Sans"/>
                <a:ea typeface="Fira Sans"/>
                <a:cs typeface="Fira Sans"/>
                <a:sym typeface="Fira Sans"/>
              </a:rPr>
              <a:t>PipeOp</a:t>
            </a:r>
            <a:endParaRPr u="sng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36" name="Google Shape;136;p16"/>
          <p:cNvSpPr/>
          <p:nvPr/>
        </p:nvSpPr>
        <p:spPr>
          <a:xfrm>
            <a:off x="3675675" y="1304175"/>
            <a:ext cx="1523200" cy="492725"/>
          </a:xfrm>
          <a:prstGeom prst="flowChartDecision">
            <a:avLst/>
          </a:prstGeom>
          <a:solidFill>
            <a:srgbClr val="76A5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</a:t>
            </a:r>
            <a:r>
              <a:rPr lang="en" sz="1200"/>
              <a:t>train()</a:t>
            </a:r>
            <a:endParaRPr sz="1200"/>
          </a:p>
        </p:txBody>
      </p:sp>
      <p:sp>
        <p:nvSpPr>
          <p:cNvPr id="137" name="Google Shape;137;p16"/>
          <p:cNvSpPr/>
          <p:nvPr/>
        </p:nvSpPr>
        <p:spPr>
          <a:xfrm>
            <a:off x="3675675" y="1837575"/>
            <a:ext cx="1523200" cy="492725"/>
          </a:xfrm>
          <a:prstGeom prst="flowChartDecision">
            <a:avLst/>
          </a:prstGeom>
          <a:solidFill>
            <a:srgbClr val="76A5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predict()</a:t>
            </a:r>
            <a:endParaRPr sz="1200"/>
          </a:p>
        </p:txBody>
      </p:sp>
      <p:sp>
        <p:nvSpPr>
          <p:cNvPr id="138" name="Google Shape;138;p16"/>
          <p:cNvSpPr/>
          <p:nvPr/>
        </p:nvSpPr>
        <p:spPr>
          <a:xfrm>
            <a:off x="3675675" y="2523375"/>
            <a:ext cx="1523200" cy="492725"/>
          </a:xfrm>
          <a:prstGeom prst="flowChartDecision">
            <a:avLst/>
          </a:prstGeom>
          <a:solidFill>
            <a:srgbClr val="76A5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params</a:t>
            </a:r>
            <a:endParaRPr sz="1200"/>
          </a:p>
        </p:txBody>
      </p:sp>
      <p:cxnSp>
        <p:nvCxnSpPr>
          <p:cNvPr id="139" name="Google Shape;139;p16"/>
          <p:cNvCxnSpPr>
            <a:stCxn id="136" idx="3"/>
            <a:endCxn id="138" idx="3"/>
          </p:cNvCxnSpPr>
          <p:nvPr/>
        </p:nvCxnSpPr>
        <p:spPr>
          <a:xfrm>
            <a:off x="5198875" y="1550538"/>
            <a:ext cx="600" cy="1219200"/>
          </a:xfrm>
          <a:prstGeom prst="curvedConnector3">
            <a:avLst>
              <a:gd fmla="val 396875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0" name="Google Shape;140;p16"/>
          <p:cNvCxnSpPr>
            <a:stCxn id="137" idx="2"/>
            <a:endCxn id="138" idx="0"/>
          </p:cNvCxnSpPr>
          <p:nvPr/>
        </p:nvCxnSpPr>
        <p:spPr>
          <a:xfrm flipH="1" rot="-5400000">
            <a:off x="4340975" y="2426600"/>
            <a:ext cx="193200" cy="600"/>
          </a:xfrm>
          <a:prstGeom prst="curvedConnector3">
            <a:avLst>
              <a:gd fmla="val 49968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41" name="Google Shape;141;p16"/>
          <p:cNvSpPr txBox="1"/>
          <p:nvPr/>
        </p:nvSpPr>
        <p:spPr>
          <a:xfrm>
            <a:off x="3825950" y="456675"/>
            <a:ext cx="1215000" cy="5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GraphNode:</a:t>
            </a:r>
            <a:endParaRPr u="sng"/>
          </a:p>
        </p:txBody>
      </p:sp>
      <p:sp>
        <p:nvSpPr>
          <p:cNvPr id="142" name="Google Shape;142;p16"/>
          <p:cNvSpPr/>
          <p:nvPr/>
        </p:nvSpPr>
        <p:spPr>
          <a:xfrm>
            <a:off x="1173480" y="975360"/>
            <a:ext cx="1097400" cy="1097400"/>
          </a:xfrm>
          <a:prstGeom prst="rect">
            <a:avLst/>
          </a:prstGeom>
          <a:solidFill>
            <a:srgbClr val="BF9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"/>
                <a:ea typeface="Fira Sans"/>
                <a:cs typeface="Fira Sans"/>
                <a:sym typeface="Fira Sans"/>
              </a:rPr>
              <a:t>Train Set</a:t>
            </a:r>
            <a:endParaRPr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3" name="Google Shape;143;p16"/>
          <p:cNvSpPr/>
          <p:nvPr/>
        </p:nvSpPr>
        <p:spPr>
          <a:xfrm>
            <a:off x="1173480" y="2072640"/>
            <a:ext cx="1097400" cy="1097400"/>
          </a:xfrm>
          <a:prstGeom prst="rect">
            <a:avLst/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Set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6"/>
          <p:cNvSpPr txBox="1"/>
          <p:nvPr/>
        </p:nvSpPr>
        <p:spPr>
          <a:xfrm>
            <a:off x="1387275" y="664225"/>
            <a:ext cx="694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Task</a:t>
            </a:r>
            <a:endParaRPr/>
          </a:p>
        </p:txBody>
      </p:sp>
      <p:cxnSp>
        <p:nvCxnSpPr>
          <p:cNvPr id="145" name="Google Shape;145;p16"/>
          <p:cNvCxnSpPr>
            <a:stCxn id="142" idx="3"/>
            <a:endCxn id="136" idx="1"/>
          </p:cNvCxnSpPr>
          <p:nvPr/>
        </p:nvCxnSpPr>
        <p:spPr>
          <a:xfrm>
            <a:off x="2270880" y="1524060"/>
            <a:ext cx="1404900" cy="26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6" name="Google Shape;146;p16"/>
          <p:cNvCxnSpPr>
            <a:stCxn id="143" idx="3"/>
            <a:endCxn id="137" idx="1"/>
          </p:cNvCxnSpPr>
          <p:nvPr/>
        </p:nvCxnSpPr>
        <p:spPr>
          <a:xfrm flipH="1" rot="10800000">
            <a:off x="2270880" y="2084040"/>
            <a:ext cx="1404900" cy="537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7" name="Google Shape;147;p16"/>
          <p:cNvSpPr txBox="1"/>
          <p:nvPr/>
        </p:nvSpPr>
        <p:spPr>
          <a:xfrm>
            <a:off x="1517025" y="3640850"/>
            <a:ext cx="5935800" cy="10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train() saves transformation params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nd outputs transformed training data.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predict() uses params and outputs transformed test data</a:t>
            </a:r>
            <a:endParaRPr/>
          </a:p>
        </p:txBody>
      </p:sp>
      <p:sp>
        <p:nvSpPr>
          <p:cNvPr id="148" name="Google Shape;148;p16"/>
          <p:cNvSpPr/>
          <p:nvPr/>
        </p:nvSpPr>
        <p:spPr>
          <a:xfrm>
            <a:off x="6355080" y="975360"/>
            <a:ext cx="1097400" cy="1097400"/>
          </a:xfrm>
          <a:prstGeom prst="rect">
            <a:avLst/>
          </a:prstGeom>
          <a:solidFill>
            <a:srgbClr val="BF9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Transformed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Train Set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149" name="Google Shape;149;p16"/>
          <p:cNvCxnSpPr>
            <a:stCxn id="136" idx="3"/>
            <a:endCxn id="148" idx="1"/>
          </p:cNvCxnSpPr>
          <p:nvPr/>
        </p:nvCxnSpPr>
        <p:spPr>
          <a:xfrm flipH="1" rot="10800000">
            <a:off x="5198875" y="1524138"/>
            <a:ext cx="1156200" cy="26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0" name="Google Shape;150;p16"/>
          <p:cNvSpPr/>
          <p:nvPr/>
        </p:nvSpPr>
        <p:spPr>
          <a:xfrm>
            <a:off x="6355080" y="2072640"/>
            <a:ext cx="1097400" cy="1097400"/>
          </a:xfrm>
          <a:prstGeom prst="rect">
            <a:avLst/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Transformed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Test Set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1" name="Google Shape;151;p16"/>
          <p:cNvCxnSpPr>
            <a:stCxn id="137" idx="3"/>
            <a:endCxn id="150" idx="1"/>
          </p:cNvCxnSpPr>
          <p:nvPr/>
        </p:nvCxnSpPr>
        <p:spPr>
          <a:xfrm>
            <a:off x="5198875" y="2083938"/>
            <a:ext cx="1156200" cy="537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/>
          <p:nvPr/>
        </p:nvSpPr>
        <p:spPr>
          <a:xfrm>
            <a:off x="3061184" y="1323097"/>
            <a:ext cx="2565600" cy="2376000"/>
          </a:xfrm>
          <a:prstGeom prst="ellipse">
            <a:avLst/>
          </a:prstGeom>
          <a:solidFill>
            <a:srgbClr val="D9EAD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7"/>
          <p:cNvSpPr/>
          <p:nvPr/>
        </p:nvSpPr>
        <p:spPr>
          <a:xfrm>
            <a:off x="3500000" y="1476975"/>
            <a:ext cx="1701000" cy="20226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latin typeface="Fira Sans"/>
                <a:ea typeface="Fira Sans"/>
                <a:cs typeface="Fira Sans"/>
                <a:sym typeface="Fira Sans"/>
              </a:rPr>
              <a:t>PipeOp</a:t>
            </a:r>
            <a:endParaRPr sz="1300" u="sng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58" name="Google Shape;158;p17"/>
          <p:cNvSpPr/>
          <p:nvPr/>
        </p:nvSpPr>
        <p:spPr>
          <a:xfrm>
            <a:off x="3547673" y="1763367"/>
            <a:ext cx="1498829" cy="463011"/>
          </a:xfrm>
          <a:prstGeom prst="flowChartDecision">
            <a:avLst/>
          </a:prstGeom>
          <a:solidFill>
            <a:srgbClr val="76A5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train()</a:t>
            </a:r>
            <a:endParaRPr sz="1200"/>
          </a:p>
        </p:txBody>
      </p:sp>
      <p:sp>
        <p:nvSpPr>
          <p:cNvPr id="159" name="Google Shape;159;p17"/>
          <p:cNvSpPr/>
          <p:nvPr/>
        </p:nvSpPr>
        <p:spPr>
          <a:xfrm>
            <a:off x="3547673" y="2264600"/>
            <a:ext cx="1498829" cy="463011"/>
          </a:xfrm>
          <a:prstGeom prst="flowChartDecision">
            <a:avLst/>
          </a:prstGeom>
          <a:solidFill>
            <a:srgbClr val="76A5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predict()</a:t>
            </a:r>
            <a:endParaRPr sz="1200"/>
          </a:p>
        </p:txBody>
      </p:sp>
      <p:sp>
        <p:nvSpPr>
          <p:cNvPr id="160" name="Google Shape;160;p17"/>
          <p:cNvSpPr/>
          <p:nvPr/>
        </p:nvSpPr>
        <p:spPr>
          <a:xfrm>
            <a:off x="3547673" y="2909042"/>
            <a:ext cx="1498829" cy="463011"/>
          </a:xfrm>
          <a:prstGeom prst="flowChartDecision">
            <a:avLst/>
          </a:prstGeom>
          <a:solidFill>
            <a:srgbClr val="76A5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params</a:t>
            </a:r>
            <a:endParaRPr sz="1200"/>
          </a:p>
        </p:txBody>
      </p:sp>
      <p:cxnSp>
        <p:nvCxnSpPr>
          <p:cNvPr id="161" name="Google Shape;161;p17"/>
          <p:cNvCxnSpPr>
            <a:stCxn id="158" idx="3"/>
            <a:endCxn id="160" idx="3"/>
          </p:cNvCxnSpPr>
          <p:nvPr/>
        </p:nvCxnSpPr>
        <p:spPr>
          <a:xfrm>
            <a:off x="5046502" y="1994872"/>
            <a:ext cx="600" cy="1145700"/>
          </a:xfrm>
          <a:prstGeom prst="curvedConnector3">
            <a:avLst>
              <a:gd fmla="val 396875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2" name="Google Shape;162;p17"/>
          <p:cNvCxnSpPr>
            <a:stCxn id="159" idx="2"/>
            <a:endCxn id="160" idx="0"/>
          </p:cNvCxnSpPr>
          <p:nvPr/>
        </p:nvCxnSpPr>
        <p:spPr>
          <a:xfrm flipH="1" rot="-5400000">
            <a:off x="4206638" y="2818061"/>
            <a:ext cx="181500" cy="600"/>
          </a:xfrm>
          <a:prstGeom prst="curvedConnector3">
            <a:avLst>
              <a:gd fmla="val 49968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63" name="Google Shape;163;p17"/>
          <p:cNvSpPr txBox="1"/>
          <p:nvPr/>
        </p:nvSpPr>
        <p:spPr>
          <a:xfrm>
            <a:off x="3695544" y="966976"/>
            <a:ext cx="1195500" cy="5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GraphNode:</a:t>
            </a:r>
            <a:endParaRPr u="sng"/>
          </a:p>
        </p:txBody>
      </p:sp>
      <p:sp>
        <p:nvSpPr>
          <p:cNvPr id="164" name="Google Shape;164;p17"/>
          <p:cNvSpPr/>
          <p:nvPr/>
        </p:nvSpPr>
        <p:spPr>
          <a:xfrm>
            <a:off x="361875" y="607050"/>
            <a:ext cx="2199900" cy="1950900"/>
          </a:xfrm>
          <a:prstGeom prst="ellipse">
            <a:avLst/>
          </a:prstGeom>
          <a:solidFill>
            <a:srgbClr val="D9EAD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7"/>
          <p:cNvSpPr/>
          <p:nvPr/>
        </p:nvSpPr>
        <p:spPr>
          <a:xfrm>
            <a:off x="361875" y="2674395"/>
            <a:ext cx="2199900" cy="1950900"/>
          </a:xfrm>
          <a:prstGeom prst="ellipse">
            <a:avLst/>
          </a:prstGeom>
          <a:solidFill>
            <a:srgbClr val="D9EAD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7"/>
          <p:cNvSpPr/>
          <p:nvPr/>
        </p:nvSpPr>
        <p:spPr>
          <a:xfrm>
            <a:off x="6435320" y="1537911"/>
            <a:ext cx="2199900" cy="1950900"/>
          </a:xfrm>
          <a:prstGeom prst="ellipse">
            <a:avLst/>
          </a:prstGeom>
          <a:solidFill>
            <a:srgbClr val="D9EAD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7" name="Google Shape;167;p17"/>
          <p:cNvCxnSpPr>
            <a:stCxn id="156" idx="6"/>
            <a:endCxn id="166" idx="2"/>
          </p:cNvCxnSpPr>
          <p:nvPr/>
        </p:nvCxnSpPr>
        <p:spPr>
          <a:xfrm>
            <a:off x="5626784" y="2511097"/>
            <a:ext cx="808500" cy="2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8" name="Google Shape;168;p17"/>
          <p:cNvCxnSpPr>
            <a:stCxn id="164" idx="6"/>
            <a:endCxn id="156" idx="2"/>
          </p:cNvCxnSpPr>
          <p:nvPr/>
        </p:nvCxnSpPr>
        <p:spPr>
          <a:xfrm>
            <a:off x="2561775" y="1582500"/>
            <a:ext cx="499500" cy="9285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9" name="Google Shape;169;p17"/>
          <p:cNvCxnSpPr>
            <a:stCxn id="165" idx="6"/>
            <a:endCxn id="156" idx="2"/>
          </p:cNvCxnSpPr>
          <p:nvPr/>
        </p:nvCxnSpPr>
        <p:spPr>
          <a:xfrm flipH="1" rot="10800000">
            <a:off x="2561775" y="2511045"/>
            <a:ext cx="499500" cy="1138800"/>
          </a:xfrm>
          <a:prstGeom prst="curvedConnector3">
            <a:avLst>
              <a:gd fmla="val 49991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0" name="Google Shape;170;p17"/>
          <p:cNvSpPr/>
          <p:nvPr/>
        </p:nvSpPr>
        <p:spPr>
          <a:xfrm>
            <a:off x="2651213" y="3124902"/>
            <a:ext cx="425700" cy="203700"/>
          </a:xfrm>
          <a:prstGeom prst="homePlate">
            <a:avLst>
              <a:gd fmla="val 50000" name="adj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71" name="Google Shape;171;p17"/>
          <p:cNvSpPr txBox="1"/>
          <p:nvPr/>
        </p:nvSpPr>
        <p:spPr>
          <a:xfrm>
            <a:off x="2595098" y="3092071"/>
            <a:ext cx="492900" cy="2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Source Code Pro"/>
                <a:ea typeface="Source Code Pro"/>
                <a:cs typeface="Source Code Pro"/>
                <a:sym typeface="Source Code Pro"/>
              </a:rPr>
              <a:t>%&gt;&gt;%</a:t>
            </a:r>
            <a:endParaRPr b="1" sz="1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72" name="Google Shape;172;p17"/>
          <p:cNvSpPr/>
          <p:nvPr/>
        </p:nvSpPr>
        <p:spPr>
          <a:xfrm>
            <a:off x="2576232" y="1836018"/>
            <a:ext cx="425700" cy="203700"/>
          </a:xfrm>
          <a:prstGeom prst="homePlate">
            <a:avLst>
              <a:gd fmla="val 50000" name="adj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73" name="Google Shape;173;p17"/>
          <p:cNvSpPr txBox="1"/>
          <p:nvPr/>
        </p:nvSpPr>
        <p:spPr>
          <a:xfrm>
            <a:off x="2520117" y="1803186"/>
            <a:ext cx="492900" cy="2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Source Code Pro"/>
                <a:ea typeface="Source Code Pro"/>
                <a:cs typeface="Source Code Pro"/>
                <a:sym typeface="Source Code Pro"/>
              </a:rPr>
              <a:t>%&gt;&gt;%</a:t>
            </a:r>
            <a:endParaRPr b="1" sz="1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74" name="Google Shape;174;p17"/>
          <p:cNvSpPr/>
          <p:nvPr/>
        </p:nvSpPr>
        <p:spPr>
          <a:xfrm>
            <a:off x="5725425" y="2408855"/>
            <a:ext cx="425700" cy="203700"/>
          </a:xfrm>
          <a:prstGeom prst="homePlate">
            <a:avLst>
              <a:gd fmla="val 50000" name="adj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75" name="Google Shape;175;p17"/>
          <p:cNvSpPr txBox="1"/>
          <p:nvPr/>
        </p:nvSpPr>
        <p:spPr>
          <a:xfrm>
            <a:off x="5668091" y="2376024"/>
            <a:ext cx="492900" cy="2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Source Code Pro"/>
                <a:ea typeface="Source Code Pro"/>
                <a:cs typeface="Source Code Pro"/>
                <a:sym typeface="Source Code Pro"/>
              </a:rPr>
              <a:t>%&gt;&gt;%</a:t>
            </a:r>
            <a:endParaRPr b="1" sz="1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76" name="Google Shape;176;p17"/>
          <p:cNvSpPr txBox="1"/>
          <p:nvPr/>
        </p:nvSpPr>
        <p:spPr>
          <a:xfrm>
            <a:off x="1890225" y="209100"/>
            <a:ext cx="50082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GraphNode’s can be connected with “         </a:t>
            </a:r>
            <a:r>
              <a:rPr lang="en"/>
              <a:t> “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</p:txBody>
      </p:sp>
      <p:sp>
        <p:nvSpPr>
          <p:cNvPr id="177" name="Google Shape;177;p17"/>
          <p:cNvSpPr/>
          <p:nvPr/>
        </p:nvSpPr>
        <p:spPr>
          <a:xfrm>
            <a:off x="5649225" y="275255"/>
            <a:ext cx="425700" cy="203700"/>
          </a:xfrm>
          <a:prstGeom prst="homePlate">
            <a:avLst>
              <a:gd fmla="val 50000" name="adj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78" name="Google Shape;178;p17"/>
          <p:cNvSpPr txBox="1"/>
          <p:nvPr/>
        </p:nvSpPr>
        <p:spPr>
          <a:xfrm>
            <a:off x="5591891" y="242424"/>
            <a:ext cx="492900" cy="2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Source Code Pro"/>
                <a:ea typeface="Source Code Pro"/>
                <a:cs typeface="Source Code Pro"/>
                <a:sym typeface="Source Code Pro"/>
              </a:rPr>
              <a:t>%&gt;&gt;%</a:t>
            </a:r>
            <a:endParaRPr b="1" sz="1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79" name="Google Shape;179;p17"/>
          <p:cNvSpPr txBox="1"/>
          <p:nvPr/>
        </p:nvSpPr>
        <p:spPr>
          <a:xfrm>
            <a:off x="3752100" y="3966775"/>
            <a:ext cx="4341900" cy="819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# 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Accessing results: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 pipeOp$params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 pipeOp$output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