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859" r:id="rId6"/>
    <p:sldId id="1831" r:id="rId7"/>
    <p:sldId id="1833" r:id="rId8"/>
    <p:sldId id="861" r:id="rId9"/>
    <p:sldId id="1607" r:id="rId10"/>
    <p:sldId id="1830" r:id="rId11"/>
    <p:sldId id="1608" r:id="rId12"/>
    <p:sldId id="1609" r:id="rId13"/>
    <p:sldId id="1610" r:id="rId14"/>
    <p:sldId id="1811" r:id="rId15"/>
    <p:sldId id="1828" r:id="rId16"/>
    <p:sldId id="1282" r:id="rId17"/>
    <p:sldId id="1286" r:id="rId18"/>
    <p:sldId id="1290" r:id="rId19"/>
    <p:sldId id="845" r:id="rId20"/>
    <p:sldId id="849" r:id="rId21"/>
    <p:sldId id="1845" r:id="rId22"/>
    <p:sldId id="1844" r:id="rId23"/>
    <p:sldId id="1835" r:id="rId24"/>
    <p:sldId id="1836" r:id="rId25"/>
    <p:sldId id="1837" r:id="rId26"/>
    <p:sldId id="1838" r:id="rId27"/>
    <p:sldId id="1842" r:id="rId28"/>
    <p:sldId id="1841" r:id="rId29"/>
    <p:sldId id="1843" r:id="rId30"/>
    <p:sldId id="1839" r:id="rId31"/>
    <p:sldId id="1840" r:id="rId32"/>
    <p:sldId id="1834" r:id="rId33"/>
    <p:sldId id="1847" r:id="rId34"/>
    <p:sldId id="1832" r:id="rId35"/>
    <p:sldId id="1848" r:id="rId36"/>
    <p:sldId id="925" r:id="rId37"/>
    <p:sldId id="926" r:id="rId38"/>
    <p:sldId id="1055" r:id="rId39"/>
    <p:sldId id="927" r:id="rId40"/>
    <p:sldId id="938" r:id="rId41"/>
    <p:sldId id="1801" r:id="rId42"/>
    <p:sldId id="940" r:id="rId43"/>
    <p:sldId id="941" r:id="rId44"/>
    <p:sldId id="1802" r:id="rId45"/>
    <p:sldId id="943" r:id="rId46"/>
    <p:sldId id="1821" r:id="rId47"/>
    <p:sldId id="1194" r:id="rId48"/>
    <p:sldId id="1195" r:id="rId49"/>
    <p:sldId id="1196" r:id="rId50"/>
    <p:sldId id="1197" r:id="rId51"/>
    <p:sldId id="1199" r:id="rId52"/>
    <p:sldId id="1200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EC498F2-5CEB-F420-A5FA-24DDA0506CDC}" name="Serroyen, Jan [JRDBE]" initials="S[" userId="S::jserroy1@its.jnj.com::668f6e34-b128-43ca-b39a-42969371d49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ya, Luwis [ITSBE]" userId="45d42ec6-a3b2-4164-aa93-83e251b703f2" providerId="ADAL" clId="{3086E6C6-B30D-4C06-808C-470395C8489D}"/>
    <pc:docChg chg="undo custSel addSld delSld modSld">
      <pc:chgData name="Diya, Luwis [ITSBE]" userId="45d42ec6-a3b2-4164-aa93-83e251b703f2" providerId="ADAL" clId="{3086E6C6-B30D-4C06-808C-470395C8489D}" dt="2022-08-31T14:07:18.347" v="76" actId="207"/>
      <pc:docMkLst>
        <pc:docMk/>
      </pc:docMkLst>
      <pc:sldChg chg="modSp mod">
        <pc:chgData name="Diya, Luwis [ITSBE]" userId="45d42ec6-a3b2-4164-aa93-83e251b703f2" providerId="ADAL" clId="{3086E6C6-B30D-4C06-808C-470395C8489D}" dt="2022-08-31T14:07:18.347" v="76" actId="207"/>
        <pc:sldMkLst>
          <pc:docMk/>
          <pc:sldMk cId="3612890468" sldId="257"/>
        </pc:sldMkLst>
        <pc:spChg chg="mod">
          <ac:chgData name="Diya, Luwis [ITSBE]" userId="45d42ec6-a3b2-4164-aa93-83e251b703f2" providerId="ADAL" clId="{3086E6C6-B30D-4C06-808C-470395C8489D}" dt="2022-08-31T14:07:18.347" v="76" actId="207"/>
          <ac:spMkLst>
            <pc:docMk/>
            <pc:sldMk cId="3612890468" sldId="257"/>
            <ac:spMk id="3" creationId="{61D50465-FC9E-4514-925C-297E9DBCB1EA}"/>
          </ac:spMkLst>
        </pc:spChg>
      </pc:sldChg>
      <pc:sldChg chg="modSp add mod modClrScheme chgLayout">
        <pc:chgData name="Diya, Luwis [ITSBE]" userId="45d42ec6-a3b2-4164-aa93-83e251b703f2" providerId="ADAL" clId="{3086E6C6-B30D-4C06-808C-470395C8489D}" dt="2022-08-23T08:45:42.427" v="21" actId="700"/>
        <pc:sldMkLst>
          <pc:docMk/>
          <pc:sldMk cId="229723459" sldId="925"/>
        </pc:sldMkLst>
        <pc:spChg chg="mod ord">
          <ac:chgData name="Diya, Luwis [ITSBE]" userId="45d42ec6-a3b2-4164-aa93-83e251b703f2" providerId="ADAL" clId="{3086E6C6-B30D-4C06-808C-470395C8489D}" dt="2022-08-23T08:45:42.427" v="21" actId="700"/>
          <ac:spMkLst>
            <pc:docMk/>
            <pc:sldMk cId="229723459" sldId="925"/>
            <ac:spMk id="2" creationId="{00000000-0000-0000-0000-000000000000}"/>
          </ac:spMkLst>
        </pc:spChg>
        <pc:spChg chg="mod ord">
          <ac:chgData name="Diya, Luwis [ITSBE]" userId="45d42ec6-a3b2-4164-aa93-83e251b703f2" providerId="ADAL" clId="{3086E6C6-B30D-4C06-808C-470395C8489D}" dt="2022-08-23T08:45:42.427" v="21" actId="700"/>
          <ac:spMkLst>
            <pc:docMk/>
            <pc:sldMk cId="229723459" sldId="925"/>
            <ac:spMk id="3" creationId="{00000000-0000-0000-0000-000000000000}"/>
          </ac:spMkLst>
        </pc:spChg>
        <pc:spChg chg="mod ord">
          <ac:chgData name="Diya, Luwis [ITSBE]" userId="45d42ec6-a3b2-4164-aa93-83e251b703f2" providerId="ADAL" clId="{3086E6C6-B30D-4C06-808C-470395C8489D}" dt="2022-08-23T08:45:42.427" v="21" actId="700"/>
          <ac:spMkLst>
            <pc:docMk/>
            <pc:sldMk cId="229723459" sldId="925"/>
            <ac:spMk id="4" creationId="{00000000-0000-0000-0000-000000000000}"/>
          </ac:spMkLst>
        </pc:spChg>
      </pc:sldChg>
      <pc:sldChg chg="modSp add mod modClrScheme chgLayout">
        <pc:chgData name="Diya, Luwis [ITSBE]" userId="45d42ec6-a3b2-4164-aa93-83e251b703f2" providerId="ADAL" clId="{3086E6C6-B30D-4C06-808C-470395C8489D}" dt="2022-08-23T08:45:58.510" v="22" actId="700"/>
        <pc:sldMkLst>
          <pc:docMk/>
          <pc:sldMk cId="2202592601" sldId="926"/>
        </pc:sldMkLst>
        <pc:spChg chg="mod ord">
          <ac:chgData name="Diya, Luwis [ITSBE]" userId="45d42ec6-a3b2-4164-aa93-83e251b703f2" providerId="ADAL" clId="{3086E6C6-B30D-4C06-808C-470395C8489D}" dt="2022-08-23T08:45:58.510" v="22" actId="700"/>
          <ac:spMkLst>
            <pc:docMk/>
            <pc:sldMk cId="2202592601" sldId="926"/>
            <ac:spMk id="2" creationId="{00000000-0000-0000-0000-000000000000}"/>
          </ac:spMkLst>
        </pc:spChg>
        <pc:spChg chg="mod ord">
          <ac:chgData name="Diya, Luwis [ITSBE]" userId="45d42ec6-a3b2-4164-aa93-83e251b703f2" providerId="ADAL" clId="{3086E6C6-B30D-4C06-808C-470395C8489D}" dt="2022-08-23T08:45:58.510" v="22" actId="700"/>
          <ac:spMkLst>
            <pc:docMk/>
            <pc:sldMk cId="2202592601" sldId="926"/>
            <ac:spMk id="3" creationId="{00000000-0000-0000-0000-000000000000}"/>
          </ac:spMkLst>
        </pc:spChg>
        <pc:spChg chg="mod ord">
          <ac:chgData name="Diya, Luwis [ITSBE]" userId="45d42ec6-a3b2-4164-aa93-83e251b703f2" providerId="ADAL" clId="{3086E6C6-B30D-4C06-808C-470395C8489D}" dt="2022-08-23T08:45:58.510" v="22" actId="700"/>
          <ac:spMkLst>
            <pc:docMk/>
            <pc:sldMk cId="2202592601" sldId="926"/>
            <ac:spMk id="4" creationId="{00000000-0000-0000-0000-000000000000}"/>
          </ac:spMkLst>
        </pc:spChg>
      </pc:sldChg>
      <pc:sldChg chg="modSp add mod modClrScheme chgLayout">
        <pc:chgData name="Diya, Luwis [ITSBE]" userId="45d42ec6-a3b2-4164-aa93-83e251b703f2" providerId="ADAL" clId="{3086E6C6-B30D-4C06-808C-470395C8489D}" dt="2022-08-23T08:46:36.060" v="24" actId="700"/>
        <pc:sldMkLst>
          <pc:docMk/>
          <pc:sldMk cId="4215999260" sldId="927"/>
        </pc:sldMkLst>
        <pc:spChg chg="mod ord">
          <ac:chgData name="Diya, Luwis [ITSBE]" userId="45d42ec6-a3b2-4164-aa93-83e251b703f2" providerId="ADAL" clId="{3086E6C6-B30D-4C06-808C-470395C8489D}" dt="2022-08-23T08:46:36.060" v="24" actId="700"/>
          <ac:spMkLst>
            <pc:docMk/>
            <pc:sldMk cId="4215999260" sldId="927"/>
            <ac:spMk id="2" creationId="{00000000-0000-0000-0000-000000000000}"/>
          </ac:spMkLst>
        </pc:spChg>
        <pc:spChg chg="mod ord">
          <ac:chgData name="Diya, Luwis [ITSBE]" userId="45d42ec6-a3b2-4164-aa93-83e251b703f2" providerId="ADAL" clId="{3086E6C6-B30D-4C06-808C-470395C8489D}" dt="2022-08-23T08:46:36.060" v="24" actId="700"/>
          <ac:spMkLst>
            <pc:docMk/>
            <pc:sldMk cId="4215999260" sldId="927"/>
            <ac:spMk id="3" creationId="{00000000-0000-0000-0000-000000000000}"/>
          </ac:spMkLst>
        </pc:spChg>
        <pc:spChg chg="mod ord">
          <ac:chgData name="Diya, Luwis [ITSBE]" userId="45d42ec6-a3b2-4164-aa93-83e251b703f2" providerId="ADAL" clId="{3086E6C6-B30D-4C06-808C-470395C8489D}" dt="2022-08-23T08:46:36.060" v="24" actId="700"/>
          <ac:spMkLst>
            <pc:docMk/>
            <pc:sldMk cId="4215999260" sldId="927"/>
            <ac:spMk id="4" creationId="{00000000-0000-0000-0000-000000000000}"/>
          </ac:spMkLst>
        </pc:spChg>
      </pc:sldChg>
      <pc:sldChg chg="modSp add mod modClrScheme chgLayout">
        <pc:chgData name="Diya, Luwis [ITSBE]" userId="45d42ec6-a3b2-4164-aa93-83e251b703f2" providerId="ADAL" clId="{3086E6C6-B30D-4C06-808C-470395C8489D}" dt="2022-08-23T08:46:44.507" v="25" actId="700"/>
        <pc:sldMkLst>
          <pc:docMk/>
          <pc:sldMk cId="3898739582" sldId="938"/>
        </pc:sldMkLst>
        <pc:spChg chg="mod ord">
          <ac:chgData name="Diya, Luwis [ITSBE]" userId="45d42ec6-a3b2-4164-aa93-83e251b703f2" providerId="ADAL" clId="{3086E6C6-B30D-4C06-808C-470395C8489D}" dt="2022-08-23T08:46:44.507" v="25" actId="700"/>
          <ac:spMkLst>
            <pc:docMk/>
            <pc:sldMk cId="3898739582" sldId="938"/>
            <ac:spMk id="2" creationId="{00000000-0000-0000-0000-000000000000}"/>
          </ac:spMkLst>
        </pc:spChg>
        <pc:spChg chg="mod ord">
          <ac:chgData name="Diya, Luwis [ITSBE]" userId="45d42ec6-a3b2-4164-aa93-83e251b703f2" providerId="ADAL" clId="{3086E6C6-B30D-4C06-808C-470395C8489D}" dt="2022-08-23T08:46:44.507" v="25" actId="700"/>
          <ac:spMkLst>
            <pc:docMk/>
            <pc:sldMk cId="3898739582" sldId="938"/>
            <ac:spMk id="3" creationId="{00000000-0000-0000-0000-000000000000}"/>
          </ac:spMkLst>
        </pc:spChg>
        <pc:spChg chg="mod ord">
          <ac:chgData name="Diya, Luwis [ITSBE]" userId="45d42ec6-a3b2-4164-aa93-83e251b703f2" providerId="ADAL" clId="{3086E6C6-B30D-4C06-808C-470395C8489D}" dt="2022-08-23T08:46:44.507" v="25" actId="700"/>
          <ac:spMkLst>
            <pc:docMk/>
            <pc:sldMk cId="3898739582" sldId="938"/>
            <ac:spMk id="9" creationId="{00000000-0000-0000-0000-000000000000}"/>
          </ac:spMkLst>
        </pc:spChg>
      </pc:sldChg>
      <pc:sldChg chg="modSp add mod modClrScheme chgLayout">
        <pc:chgData name="Diya, Luwis [ITSBE]" userId="45d42ec6-a3b2-4164-aa93-83e251b703f2" providerId="ADAL" clId="{3086E6C6-B30D-4C06-808C-470395C8489D}" dt="2022-08-23T08:47:08.889" v="27" actId="700"/>
        <pc:sldMkLst>
          <pc:docMk/>
          <pc:sldMk cId="1111787944" sldId="940"/>
        </pc:sldMkLst>
        <pc:spChg chg="mod ord">
          <ac:chgData name="Diya, Luwis [ITSBE]" userId="45d42ec6-a3b2-4164-aa93-83e251b703f2" providerId="ADAL" clId="{3086E6C6-B30D-4C06-808C-470395C8489D}" dt="2022-08-23T08:47:08.889" v="27" actId="700"/>
          <ac:spMkLst>
            <pc:docMk/>
            <pc:sldMk cId="1111787944" sldId="940"/>
            <ac:spMk id="2" creationId="{00000000-0000-0000-0000-000000000000}"/>
          </ac:spMkLst>
        </pc:spChg>
        <pc:spChg chg="mod ord">
          <ac:chgData name="Diya, Luwis [ITSBE]" userId="45d42ec6-a3b2-4164-aa93-83e251b703f2" providerId="ADAL" clId="{3086E6C6-B30D-4C06-808C-470395C8489D}" dt="2022-08-23T08:47:08.889" v="27" actId="700"/>
          <ac:spMkLst>
            <pc:docMk/>
            <pc:sldMk cId="1111787944" sldId="940"/>
            <ac:spMk id="3" creationId="{00000000-0000-0000-0000-000000000000}"/>
          </ac:spMkLst>
        </pc:spChg>
        <pc:spChg chg="mod ord">
          <ac:chgData name="Diya, Luwis [ITSBE]" userId="45d42ec6-a3b2-4164-aa93-83e251b703f2" providerId="ADAL" clId="{3086E6C6-B30D-4C06-808C-470395C8489D}" dt="2022-08-23T08:47:08.889" v="27" actId="700"/>
          <ac:spMkLst>
            <pc:docMk/>
            <pc:sldMk cId="1111787944" sldId="940"/>
            <ac:spMk id="7" creationId="{00000000-0000-0000-0000-000000000000}"/>
          </ac:spMkLst>
        </pc:spChg>
      </pc:sldChg>
      <pc:sldChg chg="modSp add mod modClrScheme chgLayout">
        <pc:chgData name="Diya, Luwis [ITSBE]" userId="45d42ec6-a3b2-4164-aa93-83e251b703f2" providerId="ADAL" clId="{3086E6C6-B30D-4C06-808C-470395C8489D}" dt="2022-08-23T08:47:15.115" v="28" actId="700"/>
        <pc:sldMkLst>
          <pc:docMk/>
          <pc:sldMk cId="748610644" sldId="941"/>
        </pc:sldMkLst>
        <pc:spChg chg="mod ord">
          <ac:chgData name="Diya, Luwis [ITSBE]" userId="45d42ec6-a3b2-4164-aa93-83e251b703f2" providerId="ADAL" clId="{3086E6C6-B30D-4C06-808C-470395C8489D}" dt="2022-08-23T08:47:15.115" v="28" actId="700"/>
          <ac:spMkLst>
            <pc:docMk/>
            <pc:sldMk cId="748610644" sldId="941"/>
            <ac:spMk id="2" creationId="{00000000-0000-0000-0000-000000000000}"/>
          </ac:spMkLst>
        </pc:spChg>
        <pc:spChg chg="mod ord">
          <ac:chgData name="Diya, Luwis [ITSBE]" userId="45d42ec6-a3b2-4164-aa93-83e251b703f2" providerId="ADAL" clId="{3086E6C6-B30D-4C06-808C-470395C8489D}" dt="2022-08-23T08:47:15.115" v="28" actId="700"/>
          <ac:spMkLst>
            <pc:docMk/>
            <pc:sldMk cId="748610644" sldId="941"/>
            <ac:spMk id="3" creationId="{00000000-0000-0000-0000-000000000000}"/>
          </ac:spMkLst>
        </pc:spChg>
        <pc:spChg chg="mod ord">
          <ac:chgData name="Diya, Luwis [ITSBE]" userId="45d42ec6-a3b2-4164-aa93-83e251b703f2" providerId="ADAL" clId="{3086E6C6-B30D-4C06-808C-470395C8489D}" dt="2022-08-23T08:47:15.115" v="28" actId="700"/>
          <ac:spMkLst>
            <pc:docMk/>
            <pc:sldMk cId="748610644" sldId="941"/>
            <ac:spMk id="9" creationId="{00000000-0000-0000-0000-000000000000}"/>
          </ac:spMkLst>
        </pc:spChg>
      </pc:sldChg>
      <pc:sldChg chg="modSp add mod modClrScheme chgLayout">
        <pc:chgData name="Diya, Luwis [ITSBE]" userId="45d42ec6-a3b2-4164-aa93-83e251b703f2" providerId="ADAL" clId="{3086E6C6-B30D-4C06-808C-470395C8489D}" dt="2022-08-23T08:47:48.278" v="31" actId="255"/>
        <pc:sldMkLst>
          <pc:docMk/>
          <pc:sldMk cId="1346358255" sldId="943"/>
        </pc:sldMkLst>
        <pc:spChg chg="mod ord">
          <ac:chgData name="Diya, Luwis [ITSBE]" userId="45d42ec6-a3b2-4164-aa93-83e251b703f2" providerId="ADAL" clId="{3086E6C6-B30D-4C06-808C-470395C8489D}" dt="2022-08-23T08:47:33.199" v="30" actId="700"/>
          <ac:spMkLst>
            <pc:docMk/>
            <pc:sldMk cId="1346358255" sldId="943"/>
            <ac:spMk id="2" creationId="{00000000-0000-0000-0000-000000000000}"/>
          </ac:spMkLst>
        </pc:spChg>
        <pc:spChg chg="mod ord">
          <ac:chgData name="Diya, Luwis [ITSBE]" userId="45d42ec6-a3b2-4164-aa93-83e251b703f2" providerId="ADAL" clId="{3086E6C6-B30D-4C06-808C-470395C8489D}" dt="2022-08-23T08:47:48.278" v="31" actId="255"/>
          <ac:spMkLst>
            <pc:docMk/>
            <pc:sldMk cId="1346358255" sldId="943"/>
            <ac:spMk id="6" creationId="{00000000-0000-0000-0000-000000000000}"/>
          </ac:spMkLst>
        </pc:spChg>
        <pc:spChg chg="mod ord">
          <ac:chgData name="Diya, Luwis [ITSBE]" userId="45d42ec6-a3b2-4164-aa93-83e251b703f2" providerId="ADAL" clId="{3086E6C6-B30D-4C06-808C-470395C8489D}" dt="2022-08-23T08:47:33.199" v="30" actId="700"/>
          <ac:spMkLst>
            <pc:docMk/>
            <pc:sldMk cId="1346358255" sldId="943"/>
            <ac:spMk id="10" creationId="{00000000-0000-0000-0000-000000000000}"/>
          </ac:spMkLst>
        </pc:spChg>
      </pc:sldChg>
      <pc:sldChg chg="modSp add mod modClrScheme chgLayout">
        <pc:chgData name="Diya, Luwis [ITSBE]" userId="45d42ec6-a3b2-4164-aa93-83e251b703f2" providerId="ADAL" clId="{3086E6C6-B30D-4C06-808C-470395C8489D}" dt="2022-08-23T08:46:11.045" v="23" actId="700"/>
        <pc:sldMkLst>
          <pc:docMk/>
          <pc:sldMk cId="1133217468" sldId="1055"/>
        </pc:sldMkLst>
        <pc:spChg chg="mod ord">
          <ac:chgData name="Diya, Luwis [ITSBE]" userId="45d42ec6-a3b2-4164-aa93-83e251b703f2" providerId="ADAL" clId="{3086E6C6-B30D-4C06-808C-470395C8489D}" dt="2022-08-23T08:46:11.045" v="23" actId="700"/>
          <ac:spMkLst>
            <pc:docMk/>
            <pc:sldMk cId="1133217468" sldId="1055"/>
            <ac:spMk id="2" creationId="{00000000-0000-0000-0000-000000000000}"/>
          </ac:spMkLst>
        </pc:spChg>
        <pc:spChg chg="mod ord">
          <ac:chgData name="Diya, Luwis [ITSBE]" userId="45d42ec6-a3b2-4164-aa93-83e251b703f2" providerId="ADAL" clId="{3086E6C6-B30D-4C06-808C-470395C8489D}" dt="2022-08-23T08:46:11.045" v="23" actId="700"/>
          <ac:spMkLst>
            <pc:docMk/>
            <pc:sldMk cId="1133217468" sldId="1055"/>
            <ac:spMk id="3" creationId="{00000000-0000-0000-0000-000000000000}"/>
          </ac:spMkLst>
        </pc:spChg>
        <pc:spChg chg="mod ord">
          <ac:chgData name="Diya, Luwis [ITSBE]" userId="45d42ec6-a3b2-4164-aa93-83e251b703f2" providerId="ADAL" clId="{3086E6C6-B30D-4C06-808C-470395C8489D}" dt="2022-08-23T08:46:11.045" v="23" actId="700"/>
          <ac:spMkLst>
            <pc:docMk/>
            <pc:sldMk cId="1133217468" sldId="1055"/>
            <ac:spMk id="6" creationId="{00000000-0000-0000-0000-000000000000}"/>
          </ac:spMkLst>
        </pc:spChg>
      </pc:sldChg>
      <pc:sldChg chg="delSp modSp add mod modClrScheme chgLayout">
        <pc:chgData name="Diya, Luwis [ITSBE]" userId="45d42ec6-a3b2-4164-aa93-83e251b703f2" providerId="ADAL" clId="{3086E6C6-B30D-4C06-808C-470395C8489D}" dt="2022-08-23T08:49:16.728" v="40" actId="478"/>
        <pc:sldMkLst>
          <pc:docMk/>
          <pc:sldMk cId="1496048951" sldId="1194"/>
        </pc:sldMkLst>
        <pc:spChg chg="mod ord">
          <ac:chgData name="Diya, Luwis [ITSBE]" userId="45d42ec6-a3b2-4164-aa93-83e251b703f2" providerId="ADAL" clId="{3086E6C6-B30D-4C06-808C-470395C8489D}" dt="2022-08-23T08:48:56.319" v="38" actId="700"/>
          <ac:spMkLst>
            <pc:docMk/>
            <pc:sldMk cId="1496048951" sldId="1194"/>
            <ac:spMk id="2" creationId="{4D1BB981-48CA-4E94-AB97-9841EAC29B91}"/>
          </ac:spMkLst>
        </pc:spChg>
        <pc:spChg chg="mod ord">
          <ac:chgData name="Diya, Luwis [ITSBE]" userId="45d42ec6-a3b2-4164-aa93-83e251b703f2" providerId="ADAL" clId="{3086E6C6-B30D-4C06-808C-470395C8489D}" dt="2022-08-23T08:48:56.319" v="38" actId="700"/>
          <ac:spMkLst>
            <pc:docMk/>
            <pc:sldMk cId="1496048951" sldId="1194"/>
            <ac:spMk id="4" creationId="{D26D8AC9-CB2D-4E6A-8790-7F3252E2B649}"/>
          </ac:spMkLst>
        </pc:spChg>
        <pc:spChg chg="del mod ord">
          <ac:chgData name="Diya, Luwis [ITSBE]" userId="45d42ec6-a3b2-4164-aa93-83e251b703f2" providerId="ADAL" clId="{3086E6C6-B30D-4C06-808C-470395C8489D}" dt="2022-08-23T08:49:16.728" v="40" actId="478"/>
          <ac:spMkLst>
            <pc:docMk/>
            <pc:sldMk cId="1496048951" sldId="1194"/>
            <ac:spMk id="5" creationId="{AC28E0AB-EF79-4087-B96A-057B0F6A3914}"/>
          </ac:spMkLst>
        </pc:spChg>
        <pc:graphicFrameChg chg="mod ord modGraphic">
          <ac:chgData name="Diya, Luwis [ITSBE]" userId="45d42ec6-a3b2-4164-aa93-83e251b703f2" providerId="ADAL" clId="{3086E6C6-B30D-4C06-808C-470395C8489D}" dt="2022-08-23T08:49:07.492" v="39" actId="207"/>
          <ac:graphicFrameMkLst>
            <pc:docMk/>
            <pc:sldMk cId="1496048951" sldId="1194"/>
            <ac:graphicFrameMk id="6" creationId="{57CF7047-4AF2-4B32-8A2E-444A72BFEA30}"/>
          </ac:graphicFrameMkLst>
        </pc:graphicFrameChg>
        <pc:picChg chg="mod">
          <ac:chgData name="Diya, Luwis [ITSBE]" userId="45d42ec6-a3b2-4164-aa93-83e251b703f2" providerId="ADAL" clId="{3086E6C6-B30D-4C06-808C-470395C8489D}" dt="2022-08-23T08:48:48.437" v="37" actId="1076"/>
          <ac:picMkLst>
            <pc:docMk/>
            <pc:sldMk cId="1496048951" sldId="1194"/>
            <ac:picMk id="9" creationId="{EB3A0EDC-0470-4258-9D0F-7D56CCBEDE60}"/>
          </ac:picMkLst>
        </pc:picChg>
      </pc:sldChg>
      <pc:sldChg chg="delSp modSp add mod modClrScheme chgLayout">
        <pc:chgData name="Diya, Luwis [ITSBE]" userId="45d42ec6-a3b2-4164-aa93-83e251b703f2" providerId="ADAL" clId="{3086E6C6-B30D-4C06-808C-470395C8489D}" dt="2022-08-23T08:54:49.383" v="74" actId="1076"/>
        <pc:sldMkLst>
          <pc:docMk/>
          <pc:sldMk cId="3552960398" sldId="1195"/>
        </pc:sldMkLst>
        <pc:spChg chg="mod ord">
          <ac:chgData name="Diya, Luwis [ITSBE]" userId="45d42ec6-a3b2-4164-aa93-83e251b703f2" providerId="ADAL" clId="{3086E6C6-B30D-4C06-808C-470395C8489D}" dt="2022-08-23T08:54:22.790" v="70" actId="700"/>
          <ac:spMkLst>
            <pc:docMk/>
            <pc:sldMk cId="3552960398" sldId="1195"/>
            <ac:spMk id="2" creationId="{47787577-1304-476E-9D26-0B272AE4389C}"/>
          </ac:spMkLst>
        </pc:spChg>
        <pc:spChg chg="del mod ord">
          <ac:chgData name="Diya, Luwis [ITSBE]" userId="45d42ec6-a3b2-4164-aa93-83e251b703f2" providerId="ADAL" clId="{3086E6C6-B30D-4C06-808C-470395C8489D}" dt="2022-08-23T08:50:21.033" v="47" actId="478"/>
          <ac:spMkLst>
            <pc:docMk/>
            <pc:sldMk cId="3552960398" sldId="1195"/>
            <ac:spMk id="3" creationId="{FBE5840A-C55F-4017-BE60-588344EFDDC7}"/>
          </ac:spMkLst>
        </pc:spChg>
        <pc:spChg chg="mod ord">
          <ac:chgData name="Diya, Luwis [ITSBE]" userId="45d42ec6-a3b2-4164-aa93-83e251b703f2" providerId="ADAL" clId="{3086E6C6-B30D-4C06-808C-470395C8489D}" dt="2022-08-23T08:54:45.870" v="73" actId="1076"/>
          <ac:spMkLst>
            <pc:docMk/>
            <pc:sldMk cId="3552960398" sldId="1195"/>
            <ac:spMk id="4" creationId="{F72441B1-E214-4E06-8986-D82BC1A7E041}"/>
          </ac:spMkLst>
        </pc:spChg>
        <pc:spChg chg="del mod ord">
          <ac:chgData name="Diya, Luwis [ITSBE]" userId="45d42ec6-a3b2-4164-aa93-83e251b703f2" providerId="ADAL" clId="{3086E6C6-B30D-4C06-808C-470395C8489D}" dt="2022-08-23T08:50:17.616" v="46" actId="478"/>
          <ac:spMkLst>
            <pc:docMk/>
            <pc:sldMk cId="3552960398" sldId="1195"/>
            <ac:spMk id="5" creationId="{E1539194-CF43-4B56-9632-D5B709FF7060}"/>
          </ac:spMkLst>
        </pc:spChg>
        <pc:spChg chg="mod ord">
          <ac:chgData name="Diya, Luwis [ITSBE]" userId="45d42ec6-a3b2-4164-aa93-83e251b703f2" providerId="ADAL" clId="{3086E6C6-B30D-4C06-808C-470395C8489D}" dt="2022-08-23T08:54:29.146" v="71" actId="207"/>
          <ac:spMkLst>
            <pc:docMk/>
            <pc:sldMk cId="3552960398" sldId="1195"/>
            <ac:spMk id="6" creationId="{A62AD2E6-85BB-4149-8A38-FEB074F19C14}"/>
          </ac:spMkLst>
        </pc:spChg>
        <pc:spChg chg="mod">
          <ac:chgData name="Diya, Luwis [ITSBE]" userId="45d42ec6-a3b2-4164-aa93-83e251b703f2" providerId="ADAL" clId="{3086E6C6-B30D-4C06-808C-470395C8489D}" dt="2022-08-23T08:50:02.771" v="43" actId="207"/>
          <ac:spMkLst>
            <pc:docMk/>
            <pc:sldMk cId="3552960398" sldId="1195"/>
            <ac:spMk id="7" creationId="{0D610786-223E-480B-87A8-7267F5865E73}"/>
          </ac:spMkLst>
        </pc:spChg>
        <pc:picChg chg="mod">
          <ac:chgData name="Diya, Luwis [ITSBE]" userId="45d42ec6-a3b2-4164-aa93-83e251b703f2" providerId="ADAL" clId="{3086E6C6-B30D-4C06-808C-470395C8489D}" dt="2022-08-23T08:51:06.102" v="57" actId="1076"/>
          <ac:picMkLst>
            <pc:docMk/>
            <pc:sldMk cId="3552960398" sldId="1195"/>
            <ac:picMk id="13" creationId="{71E513BE-E162-4CBE-B9D3-92EE147EBBED}"/>
          </ac:picMkLst>
        </pc:picChg>
        <pc:picChg chg="mod">
          <ac:chgData name="Diya, Luwis [ITSBE]" userId="45d42ec6-a3b2-4164-aa93-83e251b703f2" providerId="ADAL" clId="{3086E6C6-B30D-4C06-808C-470395C8489D}" dt="2022-08-23T08:54:49.383" v="74" actId="1076"/>
          <ac:picMkLst>
            <pc:docMk/>
            <pc:sldMk cId="3552960398" sldId="1195"/>
            <ac:picMk id="17" creationId="{C6A60F9A-43F0-4134-95C9-435B6C312221}"/>
          </ac:picMkLst>
        </pc:picChg>
      </pc:sldChg>
      <pc:sldChg chg="modSp add mod modClrScheme chgLayout">
        <pc:chgData name="Diya, Luwis [ITSBE]" userId="45d42ec6-a3b2-4164-aa93-83e251b703f2" providerId="ADAL" clId="{3086E6C6-B30D-4C06-808C-470395C8489D}" dt="2022-08-23T08:53:55.066" v="69" actId="700"/>
        <pc:sldMkLst>
          <pc:docMk/>
          <pc:sldMk cId="3925389743" sldId="1196"/>
        </pc:sldMkLst>
        <pc:spChg chg="mod ord">
          <ac:chgData name="Diya, Luwis [ITSBE]" userId="45d42ec6-a3b2-4164-aa93-83e251b703f2" providerId="ADAL" clId="{3086E6C6-B30D-4C06-808C-470395C8489D}" dt="2022-08-23T08:53:55.066" v="69" actId="700"/>
          <ac:spMkLst>
            <pc:docMk/>
            <pc:sldMk cId="3925389743" sldId="1196"/>
            <ac:spMk id="2" creationId="{613BECB6-CE33-4F73-8228-BA369762DC05}"/>
          </ac:spMkLst>
        </pc:spChg>
        <pc:spChg chg="mod ord">
          <ac:chgData name="Diya, Luwis [ITSBE]" userId="45d42ec6-a3b2-4164-aa93-83e251b703f2" providerId="ADAL" clId="{3086E6C6-B30D-4C06-808C-470395C8489D}" dt="2022-08-23T08:53:55.066" v="69" actId="700"/>
          <ac:spMkLst>
            <pc:docMk/>
            <pc:sldMk cId="3925389743" sldId="1196"/>
            <ac:spMk id="3" creationId="{09DAEC04-669E-4256-AA28-37158FFB7797}"/>
          </ac:spMkLst>
        </pc:spChg>
        <pc:spChg chg="mod ord">
          <ac:chgData name="Diya, Luwis [ITSBE]" userId="45d42ec6-a3b2-4164-aa93-83e251b703f2" providerId="ADAL" clId="{3086E6C6-B30D-4C06-808C-470395C8489D}" dt="2022-08-23T08:53:55.066" v="69" actId="700"/>
          <ac:spMkLst>
            <pc:docMk/>
            <pc:sldMk cId="3925389743" sldId="1196"/>
            <ac:spMk id="4" creationId="{DDE4F827-2313-4DB3-AA4B-1205941A9BAB}"/>
          </ac:spMkLst>
        </pc:spChg>
        <pc:spChg chg="mod ord">
          <ac:chgData name="Diya, Luwis [ITSBE]" userId="45d42ec6-a3b2-4164-aa93-83e251b703f2" providerId="ADAL" clId="{3086E6C6-B30D-4C06-808C-470395C8489D}" dt="2022-08-23T08:53:55.066" v="69" actId="700"/>
          <ac:spMkLst>
            <pc:docMk/>
            <pc:sldMk cId="3925389743" sldId="1196"/>
            <ac:spMk id="5" creationId="{7BC1790E-9E10-46F0-9CED-40C57DF64E7A}"/>
          </ac:spMkLst>
        </pc:spChg>
        <pc:picChg chg="mod ord">
          <ac:chgData name="Diya, Luwis [ITSBE]" userId="45d42ec6-a3b2-4164-aa93-83e251b703f2" providerId="ADAL" clId="{3086E6C6-B30D-4C06-808C-470395C8489D}" dt="2022-08-23T08:53:55.066" v="69" actId="700"/>
          <ac:picMkLst>
            <pc:docMk/>
            <pc:sldMk cId="3925389743" sldId="1196"/>
            <ac:picMk id="10" creationId="{07A606E8-0B6B-4B8E-8FCE-35693F5BE817}"/>
          </ac:picMkLst>
        </pc:picChg>
      </pc:sldChg>
      <pc:sldChg chg="delSp modSp add mod modClrScheme chgLayout">
        <pc:chgData name="Diya, Luwis [ITSBE]" userId="45d42ec6-a3b2-4164-aa93-83e251b703f2" providerId="ADAL" clId="{3086E6C6-B30D-4C06-808C-470395C8489D}" dt="2022-08-23T08:53:41.623" v="68" actId="478"/>
        <pc:sldMkLst>
          <pc:docMk/>
          <pc:sldMk cId="202678010" sldId="1197"/>
        </pc:sldMkLst>
        <pc:spChg chg="mod ord">
          <ac:chgData name="Diya, Luwis [ITSBE]" userId="45d42ec6-a3b2-4164-aa93-83e251b703f2" providerId="ADAL" clId="{3086E6C6-B30D-4C06-808C-470395C8489D}" dt="2022-08-23T08:53:28.544" v="67" actId="700"/>
          <ac:spMkLst>
            <pc:docMk/>
            <pc:sldMk cId="202678010" sldId="1197"/>
            <ac:spMk id="2" creationId="{682BA08E-CF8F-4D93-8F42-1D9FFBBC27C1}"/>
          </ac:spMkLst>
        </pc:spChg>
        <pc:spChg chg="mod ord">
          <ac:chgData name="Diya, Luwis [ITSBE]" userId="45d42ec6-a3b2-4164-aa93-83e251b703f2" providerId="ADAL" clId="{3086E6C6-B30D-4C06-808C-470395C8489D}" dt="2022-08-23T08:53:28.544" v="67" actId="700"/>
          <ac:spMkLst>
            <pc:docMk/>
            <pc:sldMk cId="202678010" sldId="1197"/>
            <ac:spMk id="3" creationId="{872DBEA2-6941-47F1-816C-32CF5319FED1}"/>
          </ac:spMkLst>
        </pc:spChg>
        <pc:spChg chg="mod ord">
          <ac:chgData name="Diya, Luwis [ITSBE]" userId="45d42ec6-a3b2-4164-aa93-83e251b703f2" providerId="ADAL" clId="{3086E6C6-B30D-4C06-808C-470395C8489D}" dt="2022-08-23T08:53:28.544" v="67" actId="700"/>
          <ac:spMkLst>
            <pc:docMk/>
            <pc:sldMk cId="202678010" sldId="1197"/>
            <ac:spMk id="4" creationId="{BCFBC562-15F9-4CB8-9167-6402F6381892}"/>
          </ac:spMkLst>
        </pc:spChg>
        <pc:spChg chg="del mod ord">
          <ac:chgData name="Diya, Luwis [ITSBE]" userId="45d42ec6-a3b2-4164-aa93-83e251b703f2" providerId="ADAL" clId="{3086E6C6-B30D-4C06-808C-470395C8489D}" dt="2022-08-23T08:53:41.623" v="68" actId="478"/>
          <ac:spMkLst>
            <pc:docMk/>
            <pc:sldMk cId="202678010" sldId="1197"/>
            <ac:spMk id="5" creationId="{0527A832-CC08-4FAB-BDA0-DAD1DCB9FFD4}"/>
          </ac:spMkLst>
        </pc:spChg>
        <pc:picChg chg="mod ord">
          <ac:chgData name="Diya, Luwis [ITSBE]" userId="45d42ec6-a3b2-4164-aa93-83e251b703f2" providerId="ADAL" clId="{3086E6C6-B30D-4C06-808C-470395C8489D}" dt="2022-08-23T08:53:28.544" v="67" actId="700"/>
          <ac:picMkLst>
            <pc:docMk/>
            <pc:sldMk cId="202678010" sldId="1197"/>
            <ac:picMk id="7" creationId="{3A750742-EE07-4CCB-B264-82EF70B082E2}"/>
          </ac:picMkLst>
        </pc:picChg>
      </pc:sldChg>
      <pc:sldChg chg="delSp modSp add mod modClrScheme chgLayout">
        <pc:chgData name="Diya, Luwis [ITSBE]" userId="45d42ec6-a3b2-4164-aa93-83e251b703f2" providerId="ADAL" clId="{3086E6C6-B30D-4C06-808C-470395C8489D}" dt="2022-08-23T08:52:59.576" v="66" actId="478"/>
        <pc:sldMkLst>
          <pc:docMk/>
          <pc:sldMk cId="3383656894" sldId="1199"/>
        </pc:sldMkLst>
        <pc:spChg chg="mod ord">
          <ac:chgData name="Diya, Luwis [ITSBE]" userId="45d42ec6-a3b2-4164-aa93-83e251b703f2" providerId="ADAL" clId="{3086E6C6-B30D-4C06-808C-470395C8489D}" dt="2022-08-23T08:52:53.236" v="65" actId="700"/>
          <ac:spMkLst>
            <pc:docMk/>
            <pc:sldMk cId="3383656894" sldId="1199"/>
            <ac:spMk id="2" creationId="{EE7F6C44-1526-4499-A8EB-9EC307DAA9E1}"/>
          </ac:spMkLst>
        </pc:spChg>
        <pc:spChg chg="mod ord">
          <ac:chgData name="Diya, Luwis [ITSBE]" userId="45d42ec6-a3b2-4164-aa93-83e251b703f2" providerId="ADAL" clId="{3086E6C6-B30D-4C06-808C-470395C8489D}" dt="2022-08-23T08:52:53.236" v="65" actId="700"/>
          <ac:spMkLst>
            <pc:docMk/>
            <pc:sldMk cId="3383656894" sldId="1199"/>
            <ac:spMk id="3" creationId="{A60B7BFD-FE31-4B2B-A55C-1EF2026232A0}"/>
          </ac:spMkLst>
        </pc:spChg>
        <pc:spChg chg="del mod ord">
          <ac:chgData name="Diya, Luwis [ITSBE]" userId="45d42ec6-a3b2-4164-aa93-83e251b703f2" providerId="ADAL" clId="{3086E6C6-B30D-4C06-808C-470395C8489D}" dt="2022-08-23T08:52:59.576" v="66" actId="478"/>
          <ac:spMkLst>
            <pc:docMk/>
            <pc:sldMk cId="3383656894" sldId="1199"/>
            <ac:spMk id="5" creationId="{A1F2294A-335F-4244-A15E-977453888B12}"/>
          </ac:spMkLst>
        </pc:spChg>
        <pc:spChg chg="mod ord">
          <ac:chgData name="Diya, Luwis [ITSBE]" userId="45d42ec6-a3b2-4164-aa93-83e251b703f2" providerId="ADAL" clId="{3086E6C6-B30D-4C06-808C-470395C8489D}" dt="2022-08-23T08:52:53.236" v="65" actId="700"/>
          <ac:spMkLst>
            <pc:docMk/>
            <pc:sldMk cId="3383656894" sldId="1199"/>
            <ac:spMk id="6" creationId="{AEC6AD8B-04FD-4695-8EE1-919E8CA784D6}"/>
          </ac:spMkLst>
        </pc:spChg>
      </pc:sldChg>
      <pc:sldChg chg="delSp modSp add mod modClrScheme chgLayout">
        <pc:chgData name="Diya, Luwis [ITSBE]" userId="45d42ec6-a3b2-4164-aa93-83e251b703f2" providerId="ADAL" clId="{3086E6C6-B30D-4C06-808C-470395C8489D}" dt="2022-08-23T08:52:42.918" v="64" actId="478"/>
        <pc:sldMkLst>
          <pc:docMk/>
          <pc:sldMk cId="561142811" sldId="1200"/>
        </pc:sldMkLst>
        <pc:spChg chg="mod ord">
          <ac:chgData name="Diya, Luwis [ITSBE]" userId="45d42ec6-a3b2-4164-aa93-83e251b703f2" providerId="ADAL" clId="{3086E6C6-B30D-4C06-808C-470395C8489D}" dt="2022-08-23T08:51:47.778" v="60" actId="700"/>
          <ac:spMkLst>
            <pc:docMk/>
            <pc:sldMk cId="561142811" sldId="1200"/>
            <ac:spMk id="2" creationId="{BBCECA39-015A-4C84-93B0-D1D739D1712D}"/>
          </ac:spMkLst>
        </pc:spChg>
        <pc:spChg chg="mod ord">
          <ac:chgData name="Diya, Luwis [ITSBE]" userId="45d42ec6-a3b2-4164-aa93-83e251b703f2" providerId="ADAL" clId="{3086E6C6-B30D-4C06-808C-470395C8489D}" dt="2022-08-23T08:51:54.035" v="61" actId="207"/>
          <ac:spMkLst>
            <pc:docMk/>
            <pc:sldMk cId="561142811" sldId="1200"/>
            <ac:spMk id="3" creationId="{F5A8F065-F746-44F6-93E6-D0C21C98B158}"/>
          </ac:spMkLst>
        </pc:spChg>
        <pc:spChg chg="mod ord">
          <ac:chgData name="Diya, Luwis [ITSBE]" userId="45d42ec6-a3b2-4164-aa93-83e251b703f2" providerId="ADAL" clId="{3086E6C6-B30D-4C06-808C-470395C8489D}" dt="2022-08-23T08:52:30.704" v="63" actId="14100"/>
          <ac:spMkLst>
            <pc:docMk/>
            <pc:sldMk cId="561142811" sldId="1200"/>
            <ac:spMk id="4" creationId="{22C743B5-1FFD-48A0-AF15-E3B64A86AA72}"/>
          </ac:spMkLst>
        </pc:spChg>
        <pc:spChg chg="del mod ord">
          <ac:chgData name="Diya, Luwis [ITSBE]" userId="45d42ec6-a3b2-4164-aa93-83e251b703f2" providerId="ADAL" clId="{3086E6C6-B30D-4C06-808C-470395C8489D}" dt="2022-08-23T08:52:42.918" v="64" actId="478"/>
          <ac:spMkLst>
            <pc:docMk/>
            <pc:sldMk cId="561142811" sldId="1200"/>
            <ac:spMk id="5" creationId="{457BAA57-4DE3-41C6-AC15-21CBEF83B1BC}"/>
          </ac:spMkLst>
        </pc:spChg>
        <pc:spChg chg="mod">
          <ac:chgData name="Diya, Luwis [ITSBE]" userId="45d42ec6-a3b2-4164-aa93-83e251b703f2" providerId="ADAL" clId="{3086E6C6-B30D-4C06-808C-470395C8489D}" dt="2022-08-23T08:52:26.887" v="62" actId="1076"/>
          <ac:spMkLst>
            <pc:docMk/>
            <pc:sldMk cId="561142811" sldId="1200"/>
            <ac:spMk id="6" creationId="{1629FC2A-3BB8-4F07-B6F5-6137223A7497}"/>
          </ac:spMkLst>
        </pc:spChg>
      </pc:sldChg>
      <pc:sldChg chg="modSp add mod modClrScheme chgLayout">
        <pc:chgData name="Diya, Luwis [ITSBE]" userId="45d42ec6-a3b2-4164-aa93-83e251b703f2" providerId="ADAL" clId="{3086E6C6-B30D-4C06-808C-470395C8489D}" dt="2022-08-23T08:46:54.052" v="26" actId="700"/>
        <pc:sldMkLst>
          <pc:docMk/>
          <pc:sldMk cId="2286660291" sldId="1801"/>
        </pc:sldMkLst>
        <pc:spChg chg="mod ord">
          <ac:chgData name="Diya, Luwis [ITSBE]" userId="45d42ec6-a3b2-4164-aa93-83e251b703f2" providerId="ADAL" clId="{3086E6C6-B30D-4C06-808C-470395C8489D}" dt="2022-08-23T08:46:54.052" v="26" actId="700"/>
          <ac:spMkLst>
            <pc:docMk/>
            <pc:sldMk cId="2286660291" sldId="1801"/>
            <ac:spMk id="2" creationId="{00000000-0000-0000-0000-000000000000}"/>
          </ac:spMkLst>
        </pc:spChg>
        <pc:spChg chg="mod ord">
          <ac:chgData name="Diya, Luwis [ITSBE]" userId="45d42ec6-a3b2-4164-aa93-83e251b703f2" providerId="ADAL" clId="{3086E6C6-B30D-4C06-808C-470395C8489D}" dt="2022-08-23T08:46:54.052" v="26" actId="700"/>
          <ac:spMkLst>
            <pc:docMk/>
            <pc:sldMk cId="2286660291" sldId="1801"/>
            <ac:spMk id="3" creationId="{00000000-0000-0000-0000-000000000000}"/>
          </ac:spMkLst>
        </pc:spChg>
        <pc:spChg chg="mod ord">
          <ac:chgData name="Diya, Luwis [ITSBE]" userId="45d42ec6-a3b2-4164-aa93-83e251b703f2" providerId="ADAL" clId="{3086E6C6-B30D-4C06-808C-470395C8489D}" dt="2022-08-23T08:46:54.052" v="26" actId="700"/>
          <ac:spMkLst>
            <pc:docMk/>
            <pc:sldMk cId="2286660291" sldId="1801"/>
            <ac:spMk id="7" creationId="{00000000-0000-0000-0000-000000000000}"/>
          </ac:spMkLst>
        </pc:spChg>
      </pc:sldChg>
      <pc:sldChg chg="modSp add mod modClrScheme chgLayout">
        <pc:chgData name="Diya, Luwis [ITSBE]" userId="45d42ec6-a3b2-4164-aa93-83e251b703f2" providerId="ADAL" clId="{3086E6C6-B30D-4C06-808C-470395C8489D}" dt="2022-08-23T08:47:24.278" v="29" actId="700"/>
        <pc:sldMkLst>
          <pc:docMk/>
          <pc:sldMk cId="2837525518" sldId="1802"/>
        </pc:sldMkLst>
        <pc:spChg chg="mod ord">
          <ac:chgData name="Diya, Luwis [ITSBE]" userId="45d42ec6-a3b2-4164-aa93-83e251b703f2" providerId="ADAL" clId="{3086E6C6-B30D-4C06-808C-470395C8489D}" dt="2022-08-23T08:47:24.278" v="29" actId="700"/>
          <ac:spMkLst>
            <pc:docMk/>
            <pc:sldMk cId="2837525518" sldId="1802"/>
            <ac:spMk id="2" creationId="{00000000-0000-0000-0000-000000000000}"/>
          </ac:spMkLst>
        </pc:spChg>
        <pc:spChg chg="mod ord">
          <ac:chgData name="Diya, Luwis [ITSBE]" userId="45d42ec6-a3b2-4164-aa93-83e251b703f2" providerId="ADAL" clId="{3086E6C6-B30D-4C06-808C-470395C8489D}" dt="2022-08-23T08:47:24.278" v="29" actId="700"/>
          <ac:spMkLst>
            <pc:docMk/>
            <pc:sldMk cId="2837525518" sldId="1802"/>
            <ac:spMk id="3" creationId="{00000000-0000-0000-0000-000000000000}"/>
          </ac:spMkLst>
        </pc:spChg>
        <pc:spChg chg="mod ord">
          <ac:chgData name="Diya, Luwis [ITSBE]" userId="45d42ec6-a3b2-4164-aa93-83e251b703f2" providerId="ADAL" clId="{3086E6C6-B30D-4C06-808C-470395C8489D}" dt="2022-08-23T08:47:24.278" v="29" actId="700"/>
          <ac:spMkLst>
            <pc:docMk/>
            <pc:sldMk cId="2837525518" sldId="1802"/>
            <ac:spMk id="9" creationId="{00000000-0000-0000-0000-000000000000}"/>
          </ac:spMkLst>
        </pc:spChg>
      </pc:sldChg>
      <pc:sldChg chg="add mod modClrScheme chgLayout">
        <pc:chgData name="Diya, Luwis [ITSBE]" userId="45d42ec6-a3b2-4164-aa93-83e251b703f2" providerId="ADAL" clId="{3086E6C6-B30D-4C06-808C-470395C8489D}" dt="2022-08-23T08:48:04.320" v="32" actId="700"/>
        <pc:sldMkLst>
          <pc:docMk/>
          <pc:sldMk cId="1769362413" sldId="1821"/>
        </pc:sldMkLst>
      </pc:sldChg>
      <pc:sldChg chg="delCm">
        <pc:chgData name="Diya, Luwis [ITSBE]" userId="45d42ec6-a3b2-4164-aa93-83e251b703f2" providerId="ADAL" clId="{3086E6C6-B30D-4C06-808C-470395C8489D}" dt="2022-08-31T14:01:02.087" v="75"/>
        <pc:sldMkLst>
          <pc:docMk/>
          <pc:sldMk cId="3268852559" sldId="1830"/>
        </pc:sldMkLst>
      </pc:sldChg>
      <pc:sldChg chg="delSp mod">
        <pc:chgData name="Diya, Luwis [ITSBE]" userId="45d42ec6-a3b2-4164-aa93-83e251b703f2" providerId="ADAL" clId="{3086E6C6-B30D-4C06-808C-470395C8489D}" dt="2022-08-23T08:42:06.624" v="0" actId="478"/>
        <pc:sldMkLst>
          <pc:docMk/>
          <pc:sldMk cId="2151993013" sldId="1836"/>
        </pc:sldMkLst>
        <pc:spChg chg="del">
          <ac:chgData name="Diya, Luwis [ITSBE]" userId="45d42ec6-a3b2-4164-aa93-83e251b703f2" providerId="ADAL" clId="{3086E6C6-B30D-4C06-808C-470395C8489D}" dt="2022-08-23T08:42:06.624" v="0" actId="478"/>
          <ac:spMkLst>
            <pc:docMk/>
            <pc:sldMk cId="2151993013" sldId="1836"/>
            <ac:spMk id="3" creationId="{20FC153A-D4B8-1843-966E-014F8E66E742}"/>
          </ac:spMkLst>
        </pc:spChg>
      </pc:sldChg>
      <pc:sldChg chg="add del">
        <pc:chgData name="Diya, Luwis [ITSBE]" userId="45d42ec6-a3b2-4164-aa93-83e251b703f2" providerId="ADAL" clId="{3086E6C6-B30D-4C06-808C-470395C8489D}" dt="2022-08-23T08:44:38.431" v="16" actId="47"/>
        <pc:sldMkLst>
          <pc:docMk/>
          <pc:sldMk cId="2864145837" sldId="1846"/>
        </pc:sldMkLst>
      </pc:sldChg>
      <pc:sldChg chg="modSp add mod">
        <pc:chgData name="Diya, Luwis [ITSBE]" userId="45d42ec6-a3b2-4164-aa93-83e251b703f2" providerId="ADAL" clId="{3086E6C6-B30D-4C06-808C-470395C8489D}" dt="2022-08-23T08:44:32.424" v="15" actId="20577"/>
        <pc:sldMkLst>
          <pc:docMk/>
          <pc:sldMk cId="3410696909" sldId="1847"/>
        </pc:sldMkLst>
        <pc:spChg chg="mod">
          <ac:chgData name="Diya, Luwis [ITSBE]" userId="45d42ec6-a3b2-4164-aa93-83e251b703f2" providerId="ADAL" clId="{3086E6C6-B30D-4C06-808C-470395C8489D}" dt="2022-08-23T08:44:32.424" v="15" actId="20577"/>
          <ac:spMkLst>
            <pc:docMk/>
            <pc:sldMk cId="3410696909" sldId="1847"/>
            <ac:spMk id="2" creationId="{00000000-0000-0000-0000-000000000000}"/>
          </ac:spMkLst>
        </pc:spChg>
      </pc:sldChg>
      <pc:sldChg chg="add mod modClrScheme chgLayout">
        <pc:chgData name="Diya, Luwis [ITSBE]" userId="45d42ec6-a3b2-4164-aa93-83e251b703f2" providerId="ADAL" clId="{3086E6C6-B30D-4C06-808C-470395C8489D}" dt="2022-08-23T08:45:33.974" v="20" actId="700"/>
        <pc:sldMkLst>
          <pc:docMk/>
          <pc:sldMk cId="3608799819" sldId="184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3FD341-730E-41A7-80E0-EF8EB854D70D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BE"/>
        </a:p>
      </dgm:t>
    </dgm:pt>
    <dgm:pt modelId="{E0418FF5-42DF-47DF-BE4C-E15C25D3512C}">
      <dgm:prSet phldrT="[Text]"/>
      <dgm:spPr/>
      <dgm:t>
        <a:bodyPr/>
        <a:lstStyle/>
        <a:p>
          <a:r>
            <a:rPr lang="fr-BE" dirty="0"/>
            <a:t>Design</a:t>
          </a:r>
        </a:p>
      </dgm:t>
    </dgm:pt>
    <dgm:pt modelId="{5D26112E-D598-4BF9-BA6B-23FCF50CBF71}" type="parTrans" cxnId="{021D9E4D-07E5-48CB-AA7D-621200159DEF}">
      <dgm:prSet/>
      <dgm:spPr/>
      <dgm:t>
        <a:bodyPr/>
        <a:lstStyle/>
        <a:p>
          <a:endParaRPr lang="fr-BE"/>
        </a:p>
      </dgm:t>
    </dgm:pt>
    <dgm:pt modelId="{166819F0-A1D5-4E2E-8C1B-E7E4B0577E7B}" type="sibTrans" cxnId="{021D9E4D-07E5-48CB-AA7D-621200159DEF}">
      <dgm:prSet/>
      <dgm:spPr/>
      <dgm:t>
        <a:bodyPr/>
        <a:lstStyle/>
        <a:p>
          <a:endParaRPr lang="fr-BE"/>
        </a:p>
      </dgm:t>
    </dgm:pt>
    <dgm:pt modelId="{E974A42F-D4F4-49A0-82AC-09BE98C450E0}">
      <dgm:prSet phldrT="[Text]"/>
      <dgm:spPr/>
      <dgm:t>
        <a:bodyPr/>
        <a:lstStyle/>
        <a:p>
          <a:r>
            <a:rPr lang="fr-BE" dirty="0" err="1"/>
            <a:t>Study</a:t>
          </a:r>
          <a:endParaRPr lang="fr-BE" dirty="0"/>
        </a:p>
      </dgm:t>
    </dgm:pt>
    <dgm:pt modelId="{1938B220-E80F-4022-ABF5-4CC2479F5A96}" type="parTrans" cxnId="{98B76D10-3B2A-44F5-8D36-43CF2209A27C}">
      <dgm:prSet/>
      <dgm:spPr/>
      <dgm:t>
        <a:bodyPr/>
        <a:lstStyle/>
        <a:p>
          <a:endParaRPr lang="fr-BE"/>
        </a:p>
      </dgm:t>
    </dgm:pt>
    <dgm:pt modelId="{51611774-F5FF-41EE-99AA-C0DD0F139912}" type="sibTrans" cxnId="{98B76D10-3B2A-44F5-8D36-43CF2209A27C}">
      <dgm:prSet/>
      <dgm:spPr/>
      <dgm:t>
        <a:bodyPr/>
        <a:lstStyle/>
        <a:p>
          <a:endParaRPr lang="fr-BE"/>
        </a:p>
      </dgm:t>
    </dgm:pt>
    <dgm:pt modelId="{22D6CFF0-7448-4844-B926-DA1034408E23}">
      <dgm:prSet phldrT="[Text]"/>
      <dgm:spPr/>
      <dgm:t>
        <a:bodyPr/>
        <a:lstStyle/>
        <a:p>
          <a:r>
            <a:rPr lang="fr-BE" dirty="0"/>
            <a:t>Model</a:t>
          </a:r>
        </a:p>
      </dgm:t>
    </dgm:pt>
    <dgm:pt modelId="{D0C5BA8C-04A3-49FE-898C-233AAE736C48}" type="parTrans" cxnId="{F448775D-553F-4000-B641-1746C9BCF087}">
      <dgm:prSet/>
      <dgm:spPr/>
      <dgm:t>
        <a:bodyPr/>
        <a:lstStyle/>
        <a:p>
          <a:endParaRPr lang="fr-BE"/>
        </a:p>
      </dgm:t>
    </dgm:pt>
    <dgm:pt modelId="{FFC3F8E8-EB5A-4167-9840-2EF39A5E72B0}" type="sibTrans" cxnId="{F448775D-553F-4000-B641-1746C9BCF087}">
      <dgm:prSet/>
      <dgm:spPr/>
      <dgm:t>
        <a:bodyPr/>
        <a:lstStyle/>
        <a:p>
          <a:endParaRPr lang="fr-BE"/>
        </a:p>
      </dgm:t>
    </dgm:pt>
    <dgm:pt modelId="{8A212129-4A49-48A1-A60C-718C247A357B}">
      <dgm:prSet phldrT="[Text]"/>
      <dgm:spPr/>
      <dgm:t>
        <a:bodyPr/>
        <a:lstStyle/>
        <a:p>
          <a:r>
            <a:rPr lang="fr-BE" dirty="0" err="1"/>
            <a:t>Knowledge</a:t>
          </a:r>
          <a:endParaRPr lang="fr-BE" dirty="0"/>
        </a:p>
      </dgm:t>
    </dgm:pt>
    <dgm:pt modelId="{88C0102D-5FEB-4845-A9F8-D8A9C54C02E1}" type="parTrans" cxnId="{DEC112B7-70A5-45A6-91B4-CE4D7B26C9B9}">
      <dgm:prSet/>
      <dgm:spPr/>
      <dgm:t>
        <a:bodyPr/>
        <a:lstStyle/>
        <a:p>
          <a:endParaRPr lang="fr-BE"/>
        </a:p>
      </dgm:t>
    </dgm:pt>
    <dgm:pt modelId="{64611F7A-56B1-4AE7-8BFB-26FCBA4DB69E}" type="sibTrans" cxnId="{DEC112B7-70A5-45A6-91B4-CE4D7B26C9B9}">
      <dgm:prSet/>
      <dgm:spPr/>
      <dgm:t>
        <a:bodyPr/>
        <a:lstStyle/>
        <a:p>
          <a:endParaRPr lang="fr-BE"/>
        </a:p>
      </dgm:t>
    </dgm:pt>
    <dgm:pt modelId="{E961631A-C2CF-424A-BC1F-92986C691AA5}">
      <dgm:prSet phldrT="[Text]"/>
      <dgm:spPr/>
      <dgm:t>
        <a:bodyPr/>
        <a:lstStyle/>
        <a:p>
          <a:r>
            <a:rPr lang="fr-BE" dirty="0"/>
            <a:t>Prior</a:t>
          </a:r>
        </a:p>
      </dgm:t>
    </dgm:pt>
    <dgm:pt modelId="{93668565-BF16-42F9-8200-326F8342CAEE}" type="parTrans" cxnId="{67610DE0-A83E-4372-8A62-A17F339BBB08}">
      <dgm:prSet/>
      <dgm:spPr/>
      <dgm:t>
        <a:bodyPr/>
        <a:lstStyle/>
        <a:p>
          <a:endParaRPr lang="fr-BE"/>
        </a:p>
      </dgm:t>
    </dgm:pt>
    <dgm:pt modelId="{C1572727-6531-4D19-AF15-168810100AB7}" type="sibTrans" cxnId="{67610DE0-A83E-4372-8A62-A17F339BBB08}">
      <dgm:prSet/>
      <dgm:spPr/>
      <dgm:t>
        <a:bodyPr/>
        <a:lstStyle/>
        <a:p>
          <a:endParaRPr lang="fr-BE"/>
        </a:p>
      </dgm:t>
    </dgm:pt>
    <dgm:pt modelId="{6914705E-B5E8-4C43-BB7C-8CA90CEFF9E9}" type="pres">
      <dgm:prSet presAssocID="{1B3FD341-730E-41A7-80E0-EF8EB854D70D}" presName="Name0" presStyleCnt="0">
        <dgm:presLayoutVars>
          <dgm:dir/>
          <dgm:resizeHandles val="exact"/>
        </dgm:presLayoutVars>
      </dgm:prSet>
      <dgm:spPr/>
    </dgm:pt>
    <dgm:pt modelId="{B04F8CF4-88B2-4D28-A26A-17AC5E28E785}" type="pres">
      <dgm:prSet presAssocID="{1B3FD341-730E-41A7-80E0-EF8EB854D70D}" presName="cycle" presStyleCnt="0"/>
      <dgm:spPr/>
    </dgm:pt>
    <dgm:pt modelId="{3C14E975-C82C-42B2-8ED0-2F60F2026AD1}" type="pres">
      <dgm:prSet presAssocID="{E0418FF5-42DF-47DF-BE4C-E15C25D3512C}" presName="nodeFirstNode" presStyleLbl="node1" presStyleIdx="0" presStyleCnt="5">
        <dgm:presLayoutVars>
          <dgm:bulletEnabled val="1"/>
        </dgm:presLayoutVars>
      </dgm:prSet>
      <dgm:spPr/>
    </dgm:pt>
    <dgm:pt modelId="{C8E598A2-A65D-4935-880C-5312688D6381}" type="pres">
      <dgm:prSet presAssocID="{166819F0-A1D5-4E2E-8C1B-E7E4B0577E7B}" presName="sibTransFirstNode" presStyleLbl="bgShp" presStyleIdx="0" presStyleCnt="1"/>
      <dgm:spPr/>
    </dgm:pt>
    <dgm:pt modelId="{829708C8-800C-4770-8DF5-AB63F212ED4B}" type="pres">
      <dgm:prSet presAssocID="{E974A42F-D4F4-49A0-82AC-09BE98C450E0}" presName="nodeFollowingNodes" presStyleLbl="node1" presStyleIdx="1" presStyleCnt="5">
        <dgm:presLayoutVars>
          <dgm:bulletEnabled val="1"/>
        </dgm:presLayoutVars>
      </dgm:prSet>
      <dgm:spPr/>
    </dgm:pt>
    <dgm:pt modelId="{626B0E7B-DA51-4AE3-9088-24A9B2041257}" type="pres">
      <dgm:prSet presAssocID="{22D6CFF0-7448-4844-B926-DA1034408E23}" presName="nodeFollowingNodes" presStyleLbl="node1" presStyleIdx="2" presStyleCnt="5">
        <dgm:presLayoutVars>
          <dgm:bulletEnabled val="1"/>
        </dgm:presLayoutVars>
      </dgm:prSet>
      <dgm:spPr/>
    </dgm:pt>
    <dgm:pt modelId="{E97E9D4F-4319-4722-8B7D-425D2AF43DB0}" type="pres">
      <dgm:prSet presAssocID="{8A212129-4A49-48A1-A60C-718C247A357B}" presName="nodeFollowingNodes" presStyleLbl="node1" presStyleIdx="3" presStyleCnt="5">
        <dgm:presLayoutVars>
          <dgm:bulletEnabled val="1"/>
        </dgm:presLayoutVars>
      </dgm:prSet>
      <dgm:spPr/>
    </dgm:pt>
    <dgm:pt modelId="{91F8778C-0B8A-4484-85BC-B59265EDCB04}" type="pres">
      <dgm:prSet presAssocID="{E961631A-C2CF-424A-BC1F-92986C691AA5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AF12910B-9EBF-4071-B905-6099E94E243F}" type="presOf" srcId="{E961631A-C2CF-424A-BC1F-92986C691AA5}" destId="{91F8778C-0B8A-4484-85BC-B59265EDCB04}" srcOrd="0" destOrd="0" presId="urn:microsoft.com/office/officeart/2005/8/layout/cycle3"/>
    <dgm:cxn modelId="{98B76D10-3B2A-44F5-8D36-43CF2209A27C}" srcId="{1B3FD341-730E-41A7-80E0-EF8EB854D70D}" destId="{E974A42F-D4F4-49A0-82AC-09BE98C450E0}" srcOrd="1" destOrd="0" parTransId="{1938B220-E80F-4022-ABF5-4CC2479F5A96}" sibTransId="{51611774-F5FF-41EE-99AA-C0DD0F139912}"/>
    <dgm:cxn modelId="{4DEAF819-5F86-4C9E-8876-2696FE4376E6}" type="presOf" srcId="{22D6CFF0-7448-4844-B926-DA1034408E23}" destId="{626B0E7B-DA51-4AE3-9088-24A9B2041257}" srcOrd="0" destOrd="0" presId="urn:microsoft.com/office/officeart/2005/8/layout/cycle3"/>
    <dgm:cxn modelId="{5017C63B-EB53-46F0-9225-E26C0CD13177}" type="presOf" srcId="{166819F0-A1D5-4E2E-8C1B-E7E4B0577E7B}" destId="{C8E598A2-A65D-4935-880C-5312688D6381}" srcOrd="0" destOrd="0" presId="urn:microsoft.com/office/officeart/2005/8/layout/cycle3"/>
    <dgm:cxn modelId="{F448775D-553F-4000-B641-1746C9BCF087}" srcId="{1B3FD341-730E-41A7-80E0-EF8EB854D70D}" destId="{22D6CFF0-7448-4844-B926-DA1034408E23}" srcOrd="2" destOrd="0" parTransId="{D0C5BA8C-04A3-49FE-898C-233AAE736C48}" sibTransId="{FFC3F8E8-EB5A-4167-9840-2EF39A5E72B0}"/>
    <dgm:cxn modelId="{021D9E4D-07E5-48CB-AA7D-621200159DEF}" srcId="{1B3FD341-730E-41A7-80E0-EF8EB854D70D}" destId="{E0418FF5-42DF-47DF-BE4C-E15C25D3512C}" srcOrd="0" destOrd="0" parTransId="{5D26112E-D598-4BF9-BA6B-23FCF50CBF71}" sibTransId="{166819F0-A1D5-4E2E-8C1B-E7E4B0577E7B}"/>
    <dgm:cxn modelId="{2CDB1576-399A-40D0-A438-07A20D7A1193}" type="presOf" srcId="{1B3FD341-730E-41A7-80E0-EF8EB854D70D}" destId="{6914705E-B5E8-4C43-BB7C-8CA90CEFF9E9}" srcOrd="0" destOrd="0" presId="urn:microsoft.com/office/officeart/2005/8/layout/cycle3"/>
    <dgm:cxn modelId="{280E2094-D813-4F07-A743-845FBFE04C89}" type="presOf" srcId="{8A212129-4A49-48A1-A60C-718C247A357B}" destId="{E97E9D4F-4319-4722-8B7D-425D2AF43DB0}" srcOrd="0" destOrd="0" presId="urn:microsoft.com/office/officeart/2005/8/layout/cycle3"/>
    <dgm:cxn modelId="{DEC112B7-70A5-45A6-91B4-CE4D7B26C9B9}" srcId="{1B3FD341-730E-41A7-80E0-EF8EB854D70D}" destId="{8A212129-4A49-48A1-A60C-718C247A357B}" srcOrd="3" destOrd="0" parTransId="{88C0102D-5FEB-4845-A9F8-D8A9C54C02E1}" sibTransId="{64611F7A-56B1-4AE7-8BFB-26FCBA4DB69E}"/>
    <dgm:cxn modelId="{B7EFE5B7-A6F5-4B77-92C7-0B06748F7602}" type="presOf" srcId="{E974A42F-D4F4-49A0-82AC-09BE98C450E0}" destId="{829708C8-800C-4770-8DF5-AB63F212ED4B}" srcOrd="0" destOrd="0" presId="urn:microsoft.com/office/officeart/2005/8/layout/cycle3"/>
    <dgm:cxn modelId="{227452DD-BB33-49E8-910E-27D1C22957A7}" type="presOf" srcId="{E0418FF5-42DF-47DF-BE4C-E15C25D3512C}" destId="{3C14E975-C82C-42B2-8ED0-2F60F2026AD1}" srcOrd="0" destOrd="0" presId="urn:microsoft.com/office/officeart/2005/8/layout/cycle3"/>
    <dgm:cxn modelId="{67610DE0-A83E-4372-8A62-A17F339BBB08}" srcId="{1B3FD341-730E-41A7-80E0-EF8EB854D70D}" destId="{E961631A-C2CF-424A-BC1F-92986C691AA5}" srcOrd="4" destOrd="0" parTransId="{93668565-BF16-42F9-8200-326F8342CAEE}" sibTransId="{C1572727-6531-4D19-AF15-168810100AB7}"/>
    <dgm:cxn modelId="{7CBBAA40-3BA4-48DC-809E-D50E64C9F038}" type="presParOf" srcId="{6914705E-B5E8-4C43-BB7C-8CA90CEFF9E9}" destId="{B04F8CF4-88B2-4D28-A26A-17AC5E28E785}" srcOrd="0" destOrd="0" presId="urn:microsoft.com/office/officeart/2005/8/layout/cycle3"/>
    <dgm:cxn modelId="{61821542-4585-43DC-BEE2-9CD8D2DBE95C}" type="presParOf" srcId="{B04F8CF4-88B2-4D28-A26A-17AC5E28E785}" destId="{3C14E975-C82C-42B2-8ED0-2F60F2026AD1}" srcOrd="0" destOrd="0" presId="urn:microsoft.com/office/officeart/2005/8/layout/cycle3"/>
    <dgm:cxn modelId="{F4F0AE91-3D87-467E-8199-CC36F5190ADD}" type="presParOf" srcId="{B04F8CF4-88B2-4D28-A26A-17AC5E28E785}" destId="{C8E598A2-A65D-4935-880C-5312688D6381}" srcOrd="1" destOrd="0" presId="urn:microsoft.com/office/officeart/2005/8/layout/cycle3"/>
    <dgm:cxn modelId="{2C222435-33F2-447A-9970-9B186D5B118A}" type="presParOf" srcId="{B04F8CF4-88B2-4D28-A26A-17AC5E28E785}" destId="{829708C8-800C-4770-8DF5-AB63F212ED4B}" srcOrd="2" destOrd="0" presId="urn:microsoft.com/office/officeart/2005/8/layout/cycle3"/>
    <dgm:cxn modelId="{1FC587C5-3FFE-4CD4-BBFF-E017064781CA}" type="presParOf" srcId="{B04F8CF4-88B2-4D28-A26A-17AC5E28E785}" destId="{626B0E7B-DA51-4AE3-9088-24A9B2041257}" srcOrd="3" destOrd="0" presId="urn:microsoft.com/office/officeart/2005/8/layout/cycle3"/>
    <dgm:cxn modelId="{531DA8AD-C9B3-44BC-BE58-EFE4FF6E89CF}" type="presParOf" srcId="{B04F8CF4-88B2-4D28-A26A-17AC5E28E785}" destId="{E97E9D4F-4319-4722-8B7D-425D2AF43DB0}" srcOrd="4" destOrd="0" presId="urn:microsoft.com/office/officeart/2005/8/layout/cycle3"/>
    <dgm:cxn modelId="{3699BDFB-463E-47FF-B4D4-BE64C3D34C6D}" type="presParOf" srcId="{B04F8CF4-88B2-4D28-A26A-17AC5E28E785}" destId="{91F8778C-0B8A-4484-85BC-B59265EDCB04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3FD341-730E-41A7-80E0-EF8EB854D70D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BE"/>
        </a:p>
      </dgm:t>
    </dgm:pt>
    <dgm:pt modelId="{E0418FF5-42DF-47DF-BE4C-E15C25D3512C}">
      <dgm:prSet phldrT="[Text]"/>
      <dgm:spPr/>
      <dgm:t>
        <a:bodyPr/>
        <a:lstStyle/>
        <a:p>
          <a:r>
            <a:rPr lang="fr-BE" dirty="0"/>
            <a:t>Design</a:t>
          </a:r>
        </a:p>
      </dgm:t>
    </dgm:pt>
    <dgm:pt modelId="{5D26112E-D598-4BF9-BA6B-23FCF50CBF71}" type="parTrans" cxnId="{021D9E4D-07E5-48CB-AA7D-621200159DEF}">
      <dgm:prSet/>
      <dgm:spPr/>
      <dgm:t>
        <a:bodyPr/>
        <a:lstStyle/>
        <a:p>
          <a:endParaRPr lang="fr-BE"/>
        </a:p>
      </dgm:t>
    </dgm:pt>
    <dgm:pt modelId="{166819F0-A1D5-4E2E-8C1B-E7E4B0577E7B}" type="sibTrans" cxnId="{021D9E4D-07E5-48CB-AA7D-621200159DEF}">
      <dgm:prSet/>
      <dgm:spPr/>
      <dgm:t>
        <a:bodyPr/>
        <a:lstStyle/>
        <a:p>
          <a:endParaRPr lang="fr-BE"/>
        </a:p>
      </dgm:t>
    </dgm:pt>
    <dgm:pt modelId="{E974A42F-D4F4-49A0-82AC-09BE98C450E0}">
      <dgm:prSet phldrT="[Text]"/>
      <dgm:spPr/>
      <dgm:t>
        <a:bodyPr/>
        <a:lstStyle/>
        <a:p>
          <a:r>
            <a:rPr lang="fr-BE" dirty="0" err="1"/>
            <a:t>Study</a:t>
          </a:r>
          <a:endParaRPr lang="fr-BE" dirty="0"/>
        </a:p>
      </dgm:t>
    </dgm:pt>
    <dgm:pt modelId="{1938B220-E80F-4022-ABF5-4CC2479F5A96}" type="parTrans" cxnId="{98B76D10-3B2A-44F5-8D36-43CF2209A27C}">
      <dgm:prSet/>
      <dgm:spPr/>
      <dgm:t>
        <a:bodyPr/>
        <a:lstStyle/>
        <a:p>
          <a:endParaRPr lang="fr-BE"/>
        </a:p>
      </dgm:t>
    </dgm:pt>
    <dgm:pt modelId="{51611774-F5FF-41EE-99AA-C0DD0F139912}" type="sibTrans" cxnId="{98B76D10-3B2A-44F5-8D36-43CF2209A27C}">
      <dgm:prSet/>
      <dgm:spPr/>
      <dgm:t>
        <a:bodyPr/>
        <a:lstStyle/>
        <a:p>
          <a:endParaRPr lang="fr-BE"/>
        </a:p>
      </dgm:t>
    </dgm:pt>
    <dgm:pt modelId="{22D6CFF0-7448-4844-B926-DA1034408E23}">
      <dgm:prSet phldrT="[Text]"/>
      <dgm:spPr/>
      <dgm:t>
        <a:bodyPr/>
        <a:lstStyle/>
        <a:p>
          <a:r>
            <a:rPr lang="fr-BE" dirty="0"/>
            <a:t>Model</a:t>
          </a:r>
        </a:p>
      </dgm:t>
    </dgm:pt>
    <dgm:pt modelId="{D0C5BA8C-04A3-49FE-898C-233AAE736C48}" type="parTrans" cxnId="{F448775D-553F-4000-B641-1746C9BCF087}">
      <dgm:prSet/>
      <dgm:spPr/>
      <dgm:t>
        <a:bodyPr/>
        <a:lstStyle/>
        <a:p>
          <a:endParaRPr lang="fr-BE"/>
        </a:p>
      </dgm:t>
    </dgm:pt>
    <dgm:pt modelId="{FFC3F8E8-EB5A-4167-9840-2EF39A5E72B0}" type="sibTrans" cxnId="{F448775D-553F-4000-B641-1746C9BCF087}">
      <dgm:prSet/>
      <dgm:spPr/>
      <dgm:t>
        <a:bodyPr/>
        <a:lstStyle/>
        <a:p>
          <a:endParaRPr lang="fr-BE"/>
        </a:p>
      </dgm:t>
    </dgm:pt>
    <dgm:pt modelId="{8A212129-4A49-48A1-A60C-718C247A357B}">
      <dgm:prSet phldrT="[Text]"/>
      <dgm:spPr/>
      <dgm:t>
        <a:bodyPr/>
        <a:lstStyle/>
        <a:p>
          <a:r>
            <a:rPr lang="fr-BE" dirty="0" err="1"/>
            <a:t>Knowledge</a:t>
          </a:r>
          <a:endParaRPr lang="fr-BE" dirty="0"/>
        </a:p>
      </dgm:t>
    </dgm:pt>
    <dgm:pt modelId="{88C0102D-5FEB-4845-A9F8-D8A9C54C02E1}" type="parTrans" cxnId="{DEC112B7-70A5-45A6-91B4-CE4D7B26C9B9}">
      <dgm:prSet/>
      <dgm:spPr/>
      <dgm:t>
        <a:bodyPr/>
        <a:lstStyle/>
        <a:p>
          <a:endParaRPr lang="fr-BE"/>
        </a:p>
      </dgm:t>
    </dgm:pt>
    <dgm:pt modelId="{64611F7A-56B1-4AE7-8BFB-26FCBA4DB69E}" type="sibTrans" cxnId="{DEC112B7-70A5-45A6-91B4-CE4D7B26C9B9}">
      <dgm:prSet/>
      <dgm:spPr/>
      <dgm:t>
        <a:bodyPr/>
        <a:lstStyle/>
        <a:p>
          <a:endParaRPr lang="fr-BE"/>
        </a:p>
      </dgm:t>
    </dgm:pt>
    <dgm:pt modelId="{E961631A-C2CF-424A-BC1F-92986C691AA5}">
      <dgm:prSet phldrT="[Text]"/>
      <dgm:spPr/>
      <dgm:t>
        <a:bodyPr/>
        <a:lstStyle/>
        <a:p>
          <a:r>
            <a:rPr lang="fr-BE" dirty="0"/>
            <a:t>Prior</a:t>
          </a:r>
        </a:p>
      </dgm:t>
    </dgm:pt>
    <dgm:pt modelId="{93668565-BF16-42F9-8200-326F8342CAEE}" type="parTrans" cxnId="{67610DE0-A83E-4372-8A62-A17F339BBB08}">
      <dgm:prSet/>
      <dgm:spPr/>
      <dgm:t>
        <a:bodyPr/>
        <a:lstStyle/>
        <a:p>
          <a:endParaRPr lang="fr-BE"/>
        </a:p>
      </dgm:t>
    </dgm:pt>
    <dgm:pt modelId="{C1572727-6531-4D19-AF15-168810100AB7}" type="sibTrans" cxnId="{67610DE0-A83E-4372-8A62-A17F339BBB08}">
      <dgm:prSet/>
      <dgm:spPr/>
      <dgm:t>
        <a:bodyPr/>
        <a:lstStyle/>
        <a:p>
          <a:endParaRPr lang="fr-BE"/>
        </a:p>
      </dgm:t>
    </dgm:pt>
    <dgm:pt modelId="{6914705E-B5E8-4C43-BB7C-8CA90CEFF9E9}" type="pres">
      <dgm:prSet presAssocID="{1B3FD341-730E-41A7-80E0-EF8EB854D70D}" presName="Name0" presStyleCnt="0">
        <dgm:presLayoutVars>
          <dgm:dir/>
          <dgm:resizeHandles val="exact"/>
        </dgm:presLayoutVars>
      </dgm:prSet>
      <dgm:spPr/>
    </dgm:pt>
    <dgm:pt modelId="{B04F8CF4-88B2-4D28-A26A-17AC5E28E785}" type="pres">
      <dgm:prSet presAssocID="{1B3FD341-730E-41A7-80E0-EF8EB854D70D}" presName="cycle" presStyleCnt="0"/>
      <dgm:spPr/>
    </dgm:pt>
    <dgm:pt modelId="{3C14E975-C82C-42B2-8ED0-2F60F2026AD1}" type="pres">
      <dgm:prSet presAssocID="{E0418FF5-42DF-47DF-BE4C-E15C25D3512C}" presName="nodeFirstNode" presStyleLbl="node1" presStyleIdx="0" presStyleCnt="5">
        <dgm:presLayoutVars>
          <dgm:bulletEnabled val="1"/>
        </dgm:presLayoutVars>
      </dgm:prSet>
      <dgm:spPr/>
    </dgm:pt>
    <dgm:pt modelId="{C8E598A2-A65D-4935-880C-5312688D6381}" type="pres">
      <dgm:prSet presAssocID="{166819F0-A1D5-4E2E-8C1B-E7E4B0577E7B}" presName="sibTransFirstNode" presStyleLbl="bgShp" presStyleIdx="0" presStyleCnt="1"/>
      <dgm:spPr/>
    </dgm:pt>
    <dgm:pt modelId="{829708C8-800C-4770-8DF5-AB63F212ED4B}" type="pres">
      <dgm:prSet presAssocID="{E974A42F-D4F4-49A0-82AC-09BE98C450E0}" presName="nodeFollowingNodes" presStyleLbl="node1" presStyleIdx="1" presStyleCnt="5">
        <dgm:presLayoutVars>
          <dgm:bulletEnabled val="1"/>
        </dgm:presLayoutVars>
      </dgm:prSet>
      <dgm:spPr/>
    </dgm:pt>
    <dgm:pt modelId="{626B0E7B-DA51-4AE3-9088-24A9B2041257}" type="pres">
      <dgm:prSet presAssocID="{22D6CFF0-7448-4844-B926-DA1034408E23}" presName="nodeFollowingNodes" presStyleLbl="node1" presStyleIdx="2" presStyleCnt="5">
        <dgm:presLayoutVars>
          <dgm:bulletEnabled val="1"/>
        </dgm:presLayoutVars>
      </dgm:prSet>
      <dgm:spPr/>
    </dgm:pt>
    <dgm:pt modelId="{E97E9D4F-4319-4722-8B7D-425D2AF43DB0}" type="pres">
      <dgm:prSet presAssocID="{8A212129-4A49-48A1-A60C-718C247A357B}" presName="nodeFollowingNodes" presStyleLbl="node1" presStyleIdx="3" presStyleCnt="5">
        <dgm:presLayoutVars>
          <dgm:bulletEnabled val="1"/>
        </dgm:presLayoutVars>
      </dgm:prSet>
      <dgm:spPr/>
    </dgm:pt>
    <dgm:pt modelId="{91F8778C-0B8A-4484-85BC-B59265EDCB04}" type="pres">
      <dgm:prSet presAssocID="{E961631A-C2CF-424A-BC1F-92986C691AA5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AF12910B-9EBF-4071-B905-6099E94E243F}" type="presOf" srcId="{E961631A-C2CF-424A-BC1F-92986C691AA5}" destId="{91F8778C-0B8A-4484-85BC-B59265EDCB04}" srcOrd="0" destOrd="0" presId="urn:microsoft.com/office/officeart/2005/8/layout/cycle3"/>
    <dgm:cxn modelId="{98B76D10-3B2A-44F5-8D36-43CF2209A27C}" srcId="{1B3FD341-730E-41A7-80E0-EF8EB854D70D}" destId="{E974A42F-D4F4-49A0-82AC-09BE98C450E0}" srcOrd="1" destOrd="0" parTransId="{1938B220-E80F-4022-ABF5-4CC2479F5A96}" sibTransId="{51611774-F5FF-41EE-99AA-C0DD0F139912}"/>
    <dgm:cxn modelId="{4DEAF819-5F86-4C9E-8876-2696FE4376E6}" type="presOf" srcId="{22D6CFF0-7448-4844-B926-DA1034408E23}" destId="{626B0E7B-DA51-4AE3-9088-24A9B2041257}" srcOrd="0" destOrd="0" presId="urn:microsoft.com/office/officeart/2005/8/layout/cycle3"/>
    <dgm:cxn modelId="{5017C63B-EB53-46F0-9225-E26C0CD13177}" type="presOf" srcId="{166819F0-A1D5-4E2E-8C1B-E7E4B0577E7B}" destId="{C8E598A2-A65D-4935-880C-5312688D6381}" srcOrd="0" destOrd="0" presId="urn:microsoft.com/office/officeart/2005/8/layout/cycle3"/>
    <dgm:cxn modelId="{F448775D-553F-4000-B641-1746C9BCF087}" srcId="{1B3FD341-730E-41A7-80E0-EF8EB854D70D}" destId="{22D6CFF0-7448-4844-B926-DA1034408E23}" srcOrd="2" destOrd="0" parTransId="{D0C5BA8C-04A3-49FE-898C-233AAE736C48}" sibTransId="{FFC3F8E8-EB5A-4167-9840-2EF39A5E72B0}"/>
    <dgm:cxn modelId="{021D9E4D-07E5-48CB-AA7D-621200159DEF}" srcId="{1B3FD341-730E-41A7-80E0-EF8EB854D70D}" destId="{E0418FF5-42DF-47DF-BE4C-E15C25D3512C}" srcOrd="0" destOrd="0" parTransId="{5D26112E-D598-4BF9-BA6B-23FCF50CBF71}" sibTransId="{166819F0-A1D5-4E2E-8C1B-E7E4B0577E7B}"/>
    <dgm:cxn modelId="{2CDB1576-399A-40D0-A438-07A20D7A1193}" type="presOf" srcId="{1B3FD341-730E-41A7-80E0-EF8EB854D70D}" destId="{6914705E-B5E8-4C43-BB7C-8CA90CEFF9E9}" srcOrd="0" destOrd="0" presId="urn:microsoft.com/office/officeart/2005/8/layout/cycle3"/>
    <dgm:cxn modelId="{280E2094-D813-4F07-A743-845FBFE04C89}" type="presOf" srcId="{8A212129-4A49-48A1-A60C-718C247A357B}" destId="{E97E9D4F-4319-4722-8B7D-425D2AF43DB0}" srcOrd="0" destOrd="0" presId="urn:microsoft.com/office/officeart/2005/8/layout/cycle3"/>
    <dgm:cxn modelId="{DEC112B7-70A5-45A6-91B4-CE4D7B26C9B9}" srcId="{1B3FD341-730E-41A7-80E0-EF8EB854D70D}" destId="{8A212129-4A49-48A1-A60C-718C247A357B}" srcOrd="3" destOrd="0" parTransId="{88C0102D-5FEB-4845-A9F8-D8A9C54C02E1}" sibTransId="{64611F7A-56B1-4AE7-8BFB-26FCBA4DB69E}"/>
    <dgm:cxn modelId="{B7EFE5B7-A6F5-4B77-92C7-0B06748F7602}" type="presOf" srcId="{E974A42F-D4F4-49A0-82AC-09BE98C450E0}" destId="{829708C8-800C-4770-8DF5-AB63F212ED4B}" srcOrd="0" destOrd="0" presId="urn:microsoft.com/office/officeart/2005/8/layout/cycle3"/>
    <dgm:cxn modelId="{227452DD-BB33-49E8-910E-27D1C22957A7}" type="presOf" srcId="{E0418FF5-42DF-47DF-BE4C-E15C25D3512C}" destId="{3C14E975-C82C-42B2-8ED0-2F60F2026AD1}" srcOrd="0" destOrd="0" presId="urn:microsoft.com/office/officeart/2005/8/layout/cycle3"/>
    <dgm:cxn modelId="{67610DE0-A83E-4372-8A62-A17F339BBB08}" srcId="{1B3FD341-730E-41A7-80E0-EF8EB854D70D}" destId="{E961631A-C2CF-424A-BC1F-92986C691AA5}" srcOrd="4" destOrd="0" parTransId="{93668565-BF16-42F9-8200-326F8342CAEE}" sibTransId="{C1572727-6531-4D19-AF15-168810100AB7}"/>
    <dgm:cxn modelId="{7CBBAA40-3BA4-48DC-809E-D50E64C9F038}" type="presParOf" srcId="{6914705E-B5E8-4C43-BB7C-8CA90CEFF9E9}" destId="{B04F8CF4-88B2-4D28-A26A-17AC5E28E785}" srcOrd="0" destOrd="0" presId="urn:microsoft.com/office/officeart/2005/8/layout/cycle3"/>
    <dgm:cxn modelId="{61821542-4585-43DC-BEE2-9CD8D2DBE95C}" type="presParOf" srcId="{B04F8CF4-88B2-4D28-A26A-17AC5E28E785}" destId="{3C14E975-C82C-42B2-8ED0-2F60F2026AD1}" srcOrd="0" destOrd="0" presId="urn:microsoft.com/office/officeart/2005/8/layout/cycle3"/>
    <dgm:cxn modelId="{F4F0AE91-3D87-467E-8199-CC36F5190ADD}" type="presParOf" srcId="{B04F8CF4-88B2-4D28-A26A-17AC5E28E785}" destId="{C8E598A2-A65D-4935-880C-5312688D6381}" srcOrd="1" destOrd="0" presId="urn:microsoft.com/office/officeart/2005/8/layout/cycle3"/>
    <dgm:cxn modelId="{2C222435-33F2-447A-9970-9B186D5B118A}" type="presParOf" srcId="{B04F8CF4-88B2-4D28-A26A-17AC5E28E785}" destId="{829708C8-800C-4770-8DF5-AB63F212ED4B}" srcOrd="2" destOrd="0" presId="urn:microsoft.com/office/officeart/2005/8/layout/cycle3"/>
    <dgm:cxn modelId="{1FC587C5-3FFE-4CD4-BBFF-E017064781CA}" type="presParOf" srcId="{B04F8CF4-88B2-4D28-A26A-17AC5E28E785}" destId="{626B0E7B-DA51-4AE3-9088-24A9B2041257}" srcOrd="3" destOrd="0" presId="urn:microsoft.com/office/officeart/2005/8/layout/cycle3"/>
    <dgm:cxn modelId="{531DA8AD-C9B3-44BC-BE58-EFE4FF6E89CF}" type="presParOf" srcId="{B04F8CF4-88B2-4D28-A26A-17AC5E28E785}" destId="{E97E9D4F-4319-4722-8B7D-425D2AF43DB0}" srcOrd="4" destOrd="0" presId="urn:microsoft.com/office/officeart/2005/8/layout/cycle3"/>
    <dgm:cxn modelId="{3699BDFB-463E-47FF-B4D4-BE64C3D34C6D}" type="presParOf" srcId="{B04F8CF4-88B2-4D28-A26A-17AC5E28E785}" destId="{91F8778C-0B8A-4484-85BC-B59265EDCB04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598A2-A65D-4935-880C-5312688D6381}">
      <dsp:nvSpPr>
        <dsp:cNvPr id="0" name=""/>
        <dsp:cNvSpPr/>
      </dsp:nvSpPr>
      <dsp:spPr>
        <a:xfrm>
          <a:off x="212040" y="45010"/>
          <a:ext cx="1935131" cy="1935131"/>
        </a:xfrm>
        <a:prstGeom prst="circularArrow">
          <a:avLst>
            <a:gd name="adj1" fmla="val 5544"/>
            <a:gd name="adj2" fmla="val 330680"/>
            <a:gd name="adj3" fmla="val 14069122"/>
            <a:gd name="adj4" fmla="val 17209991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14E975-C82C-42B2-8ED0-2F60F2026AD1}">
      <dsp:nvSpPr>
        <dsp:cNvPr id="0" name=""/>
        <dsp:cNvSpPr/>
      </dsp:nvSpPr>
      <dsp:spPr>
        <a:xfrm>
          <a:off x="785060" y="53146"/>
          <a:ext cx="789092" cy="3945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100" kern="1200" dirty="0"/>
            <a:t>Design</a:t>
          </a:r>
        </a:p>
      </dsp:txBody>
      <dsp:txXfrm>
        <a:off x="804320" y="72406"/>
        <a:ext cx="750572" cy="356026"/>
      </dsp:txXfrm>
    </dsp:sp>
    <dsp:sp modelId="{829708C8-800C-4770-8DF5-AB63F212ED4B}">
      <dsp:nvSpPr>
        <dsp:cNvPr id="0" name=""/>
        <dsp:cNvSpPr/>
      </dsp:nvSpPr>
      <dsp:spPr>
        <a:xfrm>
          <a:off x="1569887" y="623356"/>
          <a:ext cx="789092" cy="3945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100" kern="1200" dirty="0" err="1"/>
            <a:t>Study</a:t>
          </a:r>
          <a:endParaRPr lang="fr-BE" sz="1100" kern="1200" dirty="0"/>
        </a:p>
      </dsp:txBody>
      <dsp:txXfrm>
        <a:off x="1589147" y="642616"/>
        <a:ext cx="750572" cy="356026"/>
      </dsp:txXfrm>
    </dsp:sp>
    <dsp:sp modelId="{626B0E7B-DA51-4AE3-9088-24A9B2041257}">
      <dsp:nvSpPr>
        <dsp:cNvPr id="0" name=""/>
        <dsp:cNvSpPr/>
      </dsp:nvSpPr>
      <dsp:spPr>
        <a:xfrm>
          <a:off x="1270110" y="1545975"/>
          <a:ext cx="789092" cy="3945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100" kern="1200" dirty="0"/>
            <a:t>Model</a:t>
          </a:r>
        </a:p>
      </dsp:txBody>
      <dsp:txXfrm>
        <a:off x="1289370" y="1565235"/>
        <a:ext cx="750572" cy="356026"/>
      </dsp:txXfrm>
    </dsp:sp>
    <dsp:sp modelId="{E97E9D4F-4319-4722-8B7D-425D2AF43DB0}">
      <dsp:nvSpPr>
        <dsp:cNvPr id="0" name=""/>
        <dsp:cNvSpPr/>
      </dsp:nvSpPr>
      <dsp:spPr>
        <a:xfrm>
          <a:off x="300010" y="1545975"/>
          <a:ext cx="789092" cy="3945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100" kern="1200" dirty="0" err="1"/>
            <a:t>Knowledge</a:t>
          </a:r>
          <a:endParaRPr lang="fr-BE" sz="1100" kern="1200" dirty="0"/>
        </a:p>
      </dsp:txBody>
      <dsp:txXfrm>
        <a:off x="319270" y="1565235"/>
        <a:ext cx="750572" cy="356026"/>
      </dsp:txXfrm>
    </dsp:sp>
    <dsp:sp modelId="{91F8778C-0B8A-4484-85BC-B59265EDCB04}">
      <dsp:nvSpPr>
        <dsp:cNvPr id="0" name=""/>
        <dsp:cNvSpPr/>
      </dsp:nvSpPr>
      <dsp:spPr>
        <a:xfrm>
          <a:off x="233" y="623356"/>
          <a:ext cx="789092" cy="3945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100" kern="1200" dirty="0"/>
            <a:t>Prior</a:t>
          </a:r>
        </a:p>
      </dsp:txBody>
      <dsp:txXfrm>
        <a:off x="19493" y="642616"/>
        <a:ext cx="750572" cy="3560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598A2-A65D-4935-880C-5312688D6381}">
      <dsp:nvSpPr>
        <dsp:cNvPr id="0" name=""/>
        <dsp:cNvSpPr/>
      </dsp:nvSpPr>
      <dsp:spPr>
        <a:xfrm>
          <a:off x="212040" y="45010"/>
          <a:ext cx="1935131" cy="1935131"/>
        </a:xfrm>
        <a:prstGeom prst="circularArrow">
          <a:avLst>
            <a:gd name="adj1" fmla="val 5544"/>
            <a:gd name="adj2" fmla="val 330680"/>
            <a:gd name="adj3" fmla="val 14069122"/>
            <a:gd name="adj4" fmla="val 17209991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14E975-C82C-42B2-8ED0-2F60F2026AD1}">
      <dsp:nvSpPr>
        <dsp:cNvPr id="0" name=""/>
        <dsp:cNvSpPr/>
      </dsp:nvSpPr>
      <dsp:spPr>
        <a:xfrm>
          <a:off x="785060" y="53146"/>
          <a:ext cx="789092" cy="3945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100" kern="1200" dirty="0"/>
            <a:t>Design</a:t>
          </a:r>
        </a:p>
      </dsp:txBody>
      <dsp:txXfrm>
        <a:off x="804320" y="72406"/>
        <a:ext cx="750572" cy="356026"/>
      </dsp:txXfrm>
    </dsp:sp>
    <dsp:sp modelId="{829708C8-800C-4770-8DF5-AB63F212ED4B}">
      <dsp:nvSpPr>
        <dsp:cNvPr id="0" name=""/>
        <dsp:cNvSpPr/>
      </dsp:nvSpPr>
      <dsp:spPr>
        <a:xfrm>
          <a:off x="1569887" y="623356"/>
          <a:ext cx="789092" cy="3945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100" kern="1200" dirty="0" err="1"/>
            <a:t>Study</a:t>
          </a:r>
          <a:endParaRPr lang="fr-BE" sz="1100" kern="1200" dirty="0"/>
        </a:p>
      </dsp:txBody>
      <dsp:txXfrm>
        <a:off x="1589147" y="642616"/>
        <a:ext cx="750572" cy="356026"/>
      </dsp:txXfrm>
    </dsp:sp>
    <dsp:sp modelId="{626B0E7B-DA51-4AE3-9088-24A9B2041257}">
      <dsp:nvSpPr>
        <dsp:cNvPr id="0" name=""/>
        <dsp:cNvSpPr/>
      </dsp:nvSpPr>
      <dsp:spPr>
        <a:xfrm>
          <a:off x="1270110" y="1545975"/>
          <a:ext cx="789092" cy="3945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100" kern="1200" dirty="0"/>
            <a:t>Model</a:t>
          </a:r>
        </a:p>
      </dsp:txBody>
      <dsp:txXfrm>
        <a:off x="1289370" y="1565235"/>
        <a:ext cx="750572" cy="356026"/>
      </dsp:txXfrm>
    </dsp:sp>
    <dsp:sp modelId="{E97E9D4F-4319-4722-8B7D-425D2AF43DB0}">
      <dsp:nvSpPr>
        <dsp:cNvPr id="0" name=""/>
        <dsp:cNvSpPr/>
      </dsp:nvSpPr>
      <dsp:spPr>
        <a:xfrm>
          <a:off x="300010" y="1545975"/>
          <a:ext cx="789092" cy="3945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100" kern="1200" dirty="0" err="1"/>
            <a:t>Knowledge</a:t>
          </a:r>
          <a:endParaRPr lang="fr-BE" sz="1100" kern="1200" dirty="0"/>
        </a:p>
      </dsp:txBody>
      <dsp:txXfrm>
        <a:off x="319270" y="1565235"/>
        <a:ext cx="750572" cy="356026"/>
      </dsp:txXfrm>
    </dsp:sp>
    <dsp:sp modelId="{91F8778C-0B8A-4484-85BC-B59265EDCB04}">
      <dsp:nvSpPr>
        <dsp:cNvPr id="0" name=""/>
        <dsp:cNvSpPr/>
      </dsp:nvSpPr>
      <dsp:spPr>
        <a:xfrm>
          <a:off x="233" y="623356"/>
          <a:ext cx="789092" cy="3945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100" kern="1200" dirty="0"/>
            <a:t>Prior</a:t>
          </a:r>
        </a:p>
      </dsp:txBody>
      <dsp:txXfrm>
        <a:off x="19493" y="642616"/>
        <a:ext cx="750572" cy="356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A7646-689F-4397-A5FE-6448D6B6AC6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65EC2-D66A-4D50-80B2-26EC7C9D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24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905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If velocity is high, more leapfrogs... but this is automatically tuned by the no u-turn</a:t>
            </a:r>
            <a:r>
              <a:rPr lang="fr-BE" baseline="0" dirty="0"/>
              <a:t> sampler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EBE30E-D4AB-4488-B4C2-F8247B671936}" type="slidenum">
              <a:rPr kumimoji="0" lang="de-DE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de-DE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646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236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0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754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946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with M-H, the new</a:t>
            </a:r>
            <a:r>
              <a:rPr lang="fr-BE" baseline="0" dirty="0"/>
              <a:t> sample is often rejected as potentially very far from the posterior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EBE30E-D4AB-4488-B4C2-F8247B671936}" type="slidenum">
              <a:rPr kumimoji="0" lang="de-DE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de-DE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6065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Puck example from Neal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EBE30E-D4AB-4488-B4C2-F8247B671936}" type="slidenum">
              <a:rPr kumimoji="0" lang="de-DE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de-DE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552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red x</a:t>
            </a:r>
            <a:r>
              <a:rPr lang="fr-BE" baseline="0" dirty="0"/>
              <a:t> : the samples are discarded because the detailed balance is not respected</a:t>
            </a:r>
          </a:p>
          <a:p>
            <a:r>
              <a:rPr lang="fr-BE" baseline="0" dirty="0"/>
              <a:t>If all leapfrogs are discared : means reject of the proposal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EBE30E-D4AB-4488-B4C2-F8247B671936}" type="slidenum">
              <a:rPr kumimoji="0" lang="de-DE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de-DE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588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Gradient can be easily and efficiently</a:t>
            </a:r>
            <a:r>
              <a:rPr lang="fr-BE" baseline="0" dirty="0"/>
              <a:t> approximated using numerical derivatives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EBE30E-D4AB-4488-B4C2-F8247B671936}" type="slidenum">
              <a:rPr kumimoji="0" lang="de-DE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de-DE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639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795B-889F-4119-B6B8-89246B9CB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A8AB4-EAF1-40AA-933B-4EEAB2434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71B60-24A9-4352-85FA-69244443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B9F0-AC25-4830-BA90-8ADAF9319D8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D83E5-B66A-4E35-A7DA-8770202B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6718E-17F5-481B-A7A2-0F4491AC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068D-218C-42C2-A6B5-94E2938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7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C73B1-D86E-4285-9D2C-55895D9D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86F3D-EE0D-4FEB-B9B6-B16006EA1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59EB-21DC-457E-8B71-E4CBC572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B9F0-AC25-4830-BA90-8ADAF9319D8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92FD7-0742-4FFE-8DC7-7EA71119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A4501-5BFA-4B65-80A4-F4F12FB0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068D-218C-42C2-A6B5-94E2938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3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0E7E0C-B333-46B1-AF0A-5D49E376E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C4584-AC74-44C2-8068-913CDFA23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423FF-885F-48A4-915E-1897FDC5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B9F0-AC25-4830-BA90-8ADAF9319D8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97662-3CBA-4D2C-9F4B-B0B8D2D3A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45066-D5C8-4A53-A3F0-AAF31C6A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068D-218C-42C2-A6B5-94E2938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2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bg>
      <p:bgPr>
        <a:solidFill>
          <a:srgbClr val="001F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424085"/>
            <a:ext cx="12192000" cy="433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720145" y="6568233"/>
            <a:ext cx="1377600" cy="140545"/>
          </a:xfrm>
          <a:prstGeom prst="rect">
            <a:avLst/>
          </a:prstGeom>
        </p:spPr>
      </p:pic>
      <p:sp>
        <p:nvSpPr>
          <p:cNvPr id="12" name="Freeform 11"/>
          <p:cNvSpPr/>
          <p:nvPr userDrawn="1"/>
        </p:nvSpPr>
        <p:spPr>
          <a:xfrm>
            <a:off x="0" y="576047"/>
            <a:ext cx="804333" cy="253808"/>
          </a:xfrm>
          <a:custGeom>
            <a:avLst/>
            <a:gdLst>
              <a:gd name="connsiteX0" fmla="*/ 2942890 w 3508378"/>
              <a:gd name="connsiteY0" fmla="*/ 0 h 1107074"/>
              <a:gd name="connsiteX1" fmla="*/ 2967294 w 3508378"/>
              <a:gd name="connsiteY1" fmla="*/ 41 h 1107074"/>
              <a:gd name="connsiteX2" fmla="*/ 2991880 w 3508378"/>
              <a:gd name="connsiteY2" fmla="*/ 1164 h 1107074"/>
              <a:gd name="connsiteX3" fmla="*/ 3016630 w 3508378"/>
              <a:gd name="connsiteY3" fmla="*/ 3391 h 1107074"/>
              <a:gd name="connsiteX4" fmla="*/ 3040434 w 3508378"/>
              <a:gd name="connsiteY4" fmla="*/ 6578 h 1107074"/>
              <a:gd name="connsiteX5" fmla="*/ 3063870 w 3508378"/>
              <a:gd name="connsiteY5" fmla="*/ 10747 h 1107074"/>
              <a:gd name="connsiteX6" fmla="*/ 3086915 w 3508378"/>
              <a:gd name="connsiteY6" fmla="*/ 15862 h 1107074"/>
              <a:gd name="connsiteX7" fmla="*/ 3109546 w 3508378"/>
              <a:gd name="connsiteY7" fmla="*/ 21904 h 1107074"/>
              <a:gd name="connsiteX8" fmla="*/ 3131754 w 3508378"/>
              <a:gd name="connsiteY8" fmla="*/ 28855 h 1107074"/>
              <a:gd name="connsiteX9" fmla="*/ 3153517 w 3508378"/>
              <a:gd name="connsiteY9" fmla="*/ 36684 h 1107074"/>
              <a:gd name="connsiteX10" fmla="*/ 3174812 w 3508378"/>
              <a:gd name="connsiteY10" fmla="*/ 45371 h 1107074"/>
              <a:gd name="connsiteX11" fmla="*/ 3195629 w 3508378"/>
              <a:gd name="connsiteY11" fmla="*/ 54896 h 1107074"/>
              <a:gd name="connsiteX12" fmla="*/ 3215941 w 3508378"/>
              <a:gd name="connsiteY12" fmla="*/ 65234 h 1107074"/>
              <a:gd name="connsiteX13" fmla="*/ 3235740 w 3508378"/>
              <a:gd name="connsiteY13" fmla="*/ 76363 h 1107074"/>
              <a:gd name="connsiteX14" fmla="*/ 3254998 w 3508378"/>
              <a:gd name="connsiteY14" fmla="*/ 88260 h 1107074"/>
              <a:gd name="connsiteX15" fmla="*/ 3273701 w 3508378"/>
              <a:gd name="connsiteY15" fmla="*/ 100899 h 1107074"/>
              <a:gd name="connsiteX16" fmla="*/ 3291827 w 3508378"/>
              <a:gd name="connsiteY16" fmla="*/ 114256 h 1107074"/>
              <a:gd name="connsiteX17" fmla="*/ 3309367 w 3508378"/>
              <a:gd name="connsiteY17" fmla="*/ 128317 h 1107074"/>
              <a:gd name="connsiteX18" fmla="*/ 3326292 w 3508378"/>
              <a:gd name="connsiteY18" fmla="*/ 143047 h 1107074"/>
              <a:gd name="connsiteX19" fmla="*/ 3342591 w 3508378"/>
              <a:gd name="connsiteY19" fmla="*/ 158436 h 1107074"/>
              <a:gd name="connsiteX20" fmla="*/ 3358239 w 3508378"/>
              <a:gd name="connsiteY20" fmla="*/ 174448 h 1107074"/>
              <a:gd name="connsiteX21" fmla="*/ 3373223 w 3508378"/>
              <a:gd name="connsiteY21" fmla="*/ 191069 h 1107074"/>
              <a:gd name="connsiteX22" fmla="*/ 3387526 w 3508378"/>
              <a:gd name="connsiteY22" fmla="*/ 208272 h 1107074"/>
              <a:gd name="connsiteX23" fmla="*/ 3401123 w 3508378"/>
              <a:gd name="connsiteY23" fmla="*/ 226038 h 1107074"/>
              <a:gd name="connsiteX24" fmla="*/ 3414003 w 3508378"/>
              <a:gd name="connsiteY24" fmla="*/ 244337 h 1107074"/>
              <a:gd name="connsiteX25" fmla="*/ 3426141 w 3508378"/>
              <a:gd name="connsiteY25" fmla="*/ 263154 h 1107074"/>
              <a:gd name="connsiteX26" fmla="*/ 3437525 w 3508378"/>
              <a:gd name="connsiteY26" fmla="*/ 282462 h 1107074"/>
              <a:gd name="connsiteX27" fmla="*/ 3448131 w 3508378"/>
              <a:gd name="connsiteY27" fmla="*/ 302238 h 1107074"/>
              <a:gd name="connsiteX28" fmla="*/ 3457942 w 3508378"/>
              <a:gd name="connsiteY28" fmla="*/ 322459 h 1107074"/>
              <a:gd name="connsiteX29" fmla="*/ 3466944 w 3508378"/>
              <a:gd name="connsiteY29" fmla="*/ 343099 h 1107074"/>
              <a:gd name="connsiteX30" fmla="*/ 3475113 w 3508378"/>
              <a:gd name="connsiteY30" fmla="*/ 364144 h 1107074"/>
              <a:gd name="connsiteX31" fmla="*/ 3482437 w 3508378"/>
              <a:gd name="connsiteY31" fmla="*/ 385561 h 1107074"/>
              <a:gd name="connsiteX32" fmla="*/ 3488888 w 3508378"/>
              <a:gd name="connsiteY32" fmla="*/ 407337 h 1107074"/>
              <a:gd name="connsiteX33" fmla="*/ 3494458 w 3508378"/>
              <a:gd name="connsiteY33" fmla="*/ 429436 h 1107074"/>
              <a:gd name="connsiteX34" fmla="*/ 3499122 w 3508378"/>
              <a:gd name="connsiteY34" fmla="*/ 451849 h 1107074"/>
              <a:gd name="connsiteX35" fmla="*/ 3503709 w 3508378"/>
              <a:gd name="connsiteY35" fmla="*/ 481454 h 1107074"/>
              <a:gd name="connsiteX36" fmla="*/ 3505669 w 3508378"/>
              <a:gd name="connsiteY36" fmla="*/ 497503 h 1107074"/>
              <a:gd name="connsiteX37" fmla="*/ 3507514 w 3508378"/>
              <a:gd name="connsiteY37" fmla="*/ 520697 h 1107074"/>
              <a:gd name="connsiteX38" fmla="*/ 3508378 w 3508378"/>
              <a:gd name="connsiteY38" fmla="*/ 544106 h 1107074"/>
              <a:gd name="connsiteX39" fmla="*/ 3508251 w 3508378"/>
              <a:gd name="connsiteY39" fmla="*/ 567710 h 1107074"/>
              <a:gd name="connsiteX40" fmla="*/ 3507110 w 3508378"/>
              <a:gd name="connsiteY40" fmla="*/ 591487 h 1107074"/>
              <a:gd name="connsiteX41" fmla="*/ 3504932 w 3508378"/>
              <a:gd name="connsiteY41" fmla="*/ 615404 h 1107074"/>
              <a:gd name="connsiteX42" fmla="*/ 3501741 w 3508378"/>
              <a:gd name="connsiteY42" fmla="*/ 639204 h 1107074"/>
              <a:gd name="connsiteX43" fmla="*/ 3497576 w 3508378"/>
              <a:gd name="connsiteY43" fmla="*/ 662635 h 1107074"/>
              <a:gd name="connsiteX44" fmla="*/ 3492462 w 3508378"/>
              <a:gd name="connsiteY44" fmla="*/ 685671 h 1107074"/>
              <a:gd name="connsiteX45" fmla="*/ 3486415 w 3508378"/>
              <a:gd name="connsiteY45" fmla="*/ 708302 h 1107074"/>
              <a:gd name="connsiteX46" fmla="*/ 3479469 w 3508378"/>
              <a:gd name="connsiteY46" fmla="*/ 730501 h 1107074"/>
              <a:gd name="connsiteX47" fmla="*/ 3471640 w 3508378"/>
              <a:gd name="connsiteY47" fmla="*/ 752259 h 1107074"/>
              <a:gd name="connsiteX48" fmla="*/ 3462952 w 3508378"/>
              <a:gd name="connsiteY48" fmla="*/ 773549 h 1107074"/>
              <a:gd name="connsiteX49" fmla="*/ 3453423 w 3508378"/>
              <a:gd name="connsiteY49" fmla="*/ 794362 h 1107074"/>
              <a:gd name="connsiteX50" fmla="*/ 3443085 w 3508378"/>
              <a:gd name="connsiteY50" fmla="*/ 814675 h 1107074"/>
              <a:gd name="connsiteX51" fmla="*/ 3431960 w 3508378"/>
              <a:gd name="connsiteY51" fmla="*/ 834464 h 1107074"/>
              <a:gd name="connsiteX52" fmla="*/ 3420063 w 3508378"/>
              <a:gd name="connsiteY52" fmla="*/ 853722 h 1107074"/>
              <a:gd name="connsiteX53" fmla="*/ 3407424 w 3508378"/>
              <a:gd name="connsiteY53" fmla="*/ 872421 h 1107074"/>
              <a:gd name="connsiteX54" fmla="*/ 3394068 w 3508378"/>
              <a:gd name="connsiteY54" fmla="*/ 890546 h 1107074"/>
              <a:gd name="connsiteX55" fmla="*/ 3380006 w 3508378"/>
              <a:gd name="connsiteY55" fmla="*/ 908081 h 1107074"/>
              <a:gd name="connsiteX56" fmla="*/ 3365276 w 3508378"/>
              <a:gd name="connsiteY56" fmla="*/ 925002 h 1107074"/>
              <a:gd name="connsiteX57" fmla="*/ 3349892 w 3508378"/>
              <a:gd name="connsiteY57" fmla="*/ 941301 h 1107074"/>
              <a:gd name="connsiteX58" fmla="*/ 3333875 w 3508378"/>
              <a:gd name="connsiteY58" fmla="*/ 956949 h 1107074"/>
              <a:gd name="connsiteX59" fmla="*/ 3317254 w 3508378"/>
              <a:gd name="connsiteY59" fmla="*/ 971928 h 1107074"/>
              <a:gd name="connsiteX60" fmla="*/ 3300051 w 3508378"/>
              <a:gd name="connsiteY60" fmla="*/ 986231 h 1107074"/>
              <a:gd name="connsiteX61" fmla="*/ 3282285 w 3508378"/>
              <a:gd name="connsiteY61" fmla="*/ 999824 h 1107074"/>
              <a:gd name="connsiteX62" fmla="*/ 3263986 w 3508378"/>
              <a:gd name="connsiteY62" fmla="*/ 1012704 h 1107074"/>
              <a:gd name="connsiteX63" fmla="*/ 3245169 w 3508378"/>
              <a:gd name="connsiteY63" fmla="*/ 1024842 h 1107074"/>
              <a:gd name="connsiteX64" fmla="*/ 3225861 w 3508378"/>
              <a:gd name="connsiteY64" fmla="*/ 1036221 h 1107074"/>
              <a:gd name="connsiteX65" fmla="*/ 3206085 w 3508378"/>
              <a:gd name="connsiteY65" fmla="*/ 1046828 h 1107074"/>
              <a:gd name="connsiteX66" fmla="*/ 3185868 w 3508378"/>
              <a:gd name="connsiteY66" fmla="*/ 1056638 h 1107074"/>
              <a:gd name="connsiteX67" fmla="*/ 3165224 w 3508378"/>
              <a:gd name="connsiteY67" fmla="*/ 1065640 h 1107074"/>
              <a:gd name="connsiteX68" fmla="*/ 3144179 w 3508378"/>
              <a:gd name="connsiteY68" fmla="*/ 1073809 h 1107074"/>
              <a:gd name="connsiteX69" fmla="*/ 3122762 w 3508378"/>
              <a:gd name="connsiteY69" fmla="*/ 1081129 h 1107074"/>
              <a:gd name="connsiteX70" fmla="*/ 3100990 w 3508378"/>
              <a:gd name="connsiteY70" fmla="*/ 1087584 h 1107074"/>
              <a:gd name="connsiteX71" fmla="*/ 3078886 w 3508378"/>
              <a:gd name="connsiteY71" fmla="*/ 1093154 h 1107074"/>
              <a:gd name="connsiteX72" fmla="*/ 3056473 w 3508378"/>
              <a:gd name="connsiteY72" fmla="*/ 1097818 h 1107074"/>
              <a:gd name="connsiteX73" fmla="*/ 3033778 w 3508378"/>
              <a:gd name="connsiteY73" fmla="*/ 1101559 h 1107074"/>
              <a:gd name="connsiteX74" fmla="*/ 3010820 w 3508378"/>
              <a:gd name="connsiteY74" fmla="*/ 1104360 h 1107074"/>
              <a:gd name="connsiteX75" fmla="*/ 2987625 w 3508378"/>
              <a:gd name="connsiteY75" fmla="*/ 1106206 h 1107074"/>
              <a:gd name="connsiteX76" fmla="*/ 2964216 w 3508378"/>
              <a:gd name="connsiteY76" fmla="*/ 1107074 h 1107074"/>
              <a:gd name="connsiteX77" fmla="*/ 2940608 w 3508378"/>
              <a:gd name="connsiteY77" fmla="*/ 1106942 h 1107074"/>
              <a:gd name="connsiteX78" fmla="*/ 2916836 w 3508378"/>
              <a:gd name="connsiteY78" fmla="*/ 1105801 h 1107074"/>
              <a:gd name="connsiteX79" fmla="*/ 2892913 w 3508378"/>
              <a:gd name="connsiteY79" fmla="*/ 1103628 h 1107074"/>
              <a:gd name="connsiteX80" fmla="*/ 2867645 w 3508378"/>
              <a:gd name="connsiteY80" fmla="*/ 1100200 h 1107074"/>
              <a:gd name="connsiteX81" fmla="*/ 2842800 w 3508378"/>
              <a:gd name="connsiteY81" fmla="*/ 1095677 h 1107074"/>
              <a:gd name="connsiteX82" fmla="*/ 2818401 w 3508378"/>
              <a:gd name="connsiteY82" fmla="*/ 1090085 h 1107074"/>
              <a:gd name="connsiteX83" fmla="*/ 2794460 w 3508378"/>
              <a:gd name="connsiteY83" fmla="*/ 1083452 h 1107074"/>
              <a:gd name="connsiteX84" fmla="*/ 2771011 w 3508378"/>
              <a:gd name="connsiteY84" fmla="*/ 1075805 h 1107074"/>
              <a:gd name="connsiteX85" fmla="*/ 2748070 w 3508378"/>
              <a:gd name="connsiteY85" fmla="*/ 1067172 h 1107074"/>
              <a:gd name="connsiteX86" fmla="*/ 2725662 w 3508378"/>
              <a:gd name="connsiteY86" fmla="*/ 1057584 h 1107074"/>
              <a:gd name="connsiteX87" fmla="*/ 2703804 w 3508378"/>
              <a:gd name="connsiteY87" fmla="*/ 1047059 h 1107074"/>
              <a:gd name="connsiteX88" fmla="*/ 2682523 w 3508378"/>
              <a:gd name="connsiteY88" fmla="*/ 1035635 h 1107074"/>
              <a:gd name="connsiteX89" fmla="*/ 2661837 w 3508378"/>
              <a:gd name="connsiteY89" fmla="*/ 1023333 h 1107074"/>
              <a:gd name="connsiteX90" fmla="*/ 2641770 w 3508378"/>
              <a:gd name="connsiteY90" fmla="*/ 1010185 h 1107074"/>
              <a:gd name="connsiteX91" fmla="*/ 2622349 w 3508378"/>
              <a:gd name="connsiteY91" fmla="*/ 996210 h 1107074"/>
              <a:gd name="connsiteX92" fmla="*/ 2603586 w 3508378"/>
              <a:gd name="connsiteY92" fmla="*/ 981444 h 1107074"/>
              <a:gd name="connsiteX93" fmla="*/ 2585506 w 3508378"/>
              <a:gd name="connsiteY93" fmla="*/ 965909 h 1107074"/>
              <a:gd name="connsiteX94" fmla="*/ 2568135 w 3508378"/>
              <a:gd name="connsiteY94" fmla="*/ 949638 h 1107074"/>
              <a:gd name="connsiteX95" fmla="*/ 2551491 w 3508378"/>
              <a:gd name="connsiteY95" fmla="*/ 932654 h 1107074"/>
              <a:gd name="connsiteX96" fmla="*/ 2535597 w 3508378"/>
              <a:gd name="connsiteY96" fmla="*/ 914987 h 1107074"/>
              <a:gd name="connsiteX97" fmla="*/ 2520477 w 3508378"/>
              <a:gd name="connsiteY97" fmla="*/ 896661 h 1107074"/>
              <a:gd name="connsiteX98" fmla="*/ 2506151 w 3508378"/>
              <a:gd name="connsiteY98" fmla="*/ 877708 h 1107074"/>
              <a:gd name="connsiteX99" fmla="*/ 2492640 w 3508378"/>
              <a:gd name="connsiteY99" fmla="*/ 858150 h 1107074"/>
              <a:gd name="connsiteX100" fmla="*/ 2479970 w 3508378"/>
              <a:gd name="connsiteY100" fmla="*/ 838019 h 1107074"/>
              <a:gd name="connsiteX101" fmla="*/ 2468154 w 3508378"/>
              <a:gd name="connsiteY101" fmla="*/ 817339 h 1107074"/>
              <a:gd name="connsiteX102" fmla="*/ 2457225 w 3508378"/>
              <a:gd name="connsiteY102" fmla="*/ 796140 h 1107074"/>
              <a:gd name="connsiteX103" fmla="*/ 2447196 w 3508378"/>
              <a:gd name="connsiteY103" fmla="*/ 774450 h 1107074"/>
              <a:gd name="connsiteX104" fmla="*/ 2438094 w 3508378"/>
              <a:gd name="connsiteY104" fmla="*/ 752296 h 1107074"/>
              <a:gd name="connsiteX105" fmla="*/ 2428156 w 3508378"/>
              <a:gd name="connsiteY105" fmla="*/ 729928 h 1107074"/>
              <a:gd name="connsiteX106" fmla="*/ 2416181 w 3508378"/>
              <a:gd name="connsiteY106" fmla="*/ 708938 h 1107074"/>
              <a:gd name="connsiteX107" fmla="*/ 2402315 w 3508378"/>
              <a:gd name="connsiteY107" fmla="*/ 689421 h 1107074"/>
              <a:gd name="connsiteX108" fmla="*/ 2386699 w 3508378"/>
              <a:gd name="connsiteY108" fmla="*/ 671482 h 1107074"/>
              <a:gd name="connsiteX109" fmla="*/ 2369478 w 3508378"/>
              <a:gd name="connsiteY109" fmla="*/ 655220 h 1107074"/>
              <a:gd name="connsiteX110" fmla="*/ 2350802 w 3508378"/>
              <a:gd name="connsiteY110" fmla="*/ 640731 h 1107074"/>
              <a:gd name="connsiteX111" fmla="*/ 2330803 w 3508378"/>
              <a:gd name="connsiteY111" fmla="*/ 628120 h 1107074"/>
              <a:gd name="connsiteX112" fmla="*/ 2309636 w 3508378"/>
              <a:gd name="connsiteY112" fmla="*/ 617491 h 1107074"/>
              <a:gd name="connsiteX113" fmla="*/ 2287437 w 3508378"/>
              <a:gd name="connsiteY113" fmla="*/ 608940 h 1107074"/>
              <a:gd name="connsiteX114" fmla="*/ 2264355 w 3508378"/>
              <a:gd name="connsiteY114" fmla="*/ 602570 h 1107074"/>
              <a:gd name="connsiteX115" fmla="*/ 2240528 w 3508378"/>
              <a:gd name="connsiteY115" fmla="*/ 598483 h 1107074"/>
              <a:gd name="connsiteX116" fmla="*/ 2216102 w 3508378"/>
              <a:gd name="connsiteY116" fmla="*/ 596774 h 1107074"/>
              <a:gd name="connsiteX117" fmla="*/ 848389 w 3508378"/>
              <a:gd name="connsiteY117" fmla="*/ 593605 h 1107074"/>
              <a:gd name="connsiteX118" fmla="*/ 848389 w 3508378"/>
              <a:gd name="connsiteY118" fmla="*/ 592383 h 1107074"/>
              <a:gd name="connsiteX119" fmla="*/ 0 w 3508378"/>
              <a:gd name="connsiteY119" fmla="*/ 592383 h 1107074"/>
              <a:gd name="connsiteX120" fmla="*/ 0 w 3508378"/>
              <a:gd name="connsiteY120" fmla="*/ 477183 h 1107074"/>
              <a:gd name="connsiteX121" fmla="*/ 2268368 w 3508378"/>
              <a:gd name="connsiteY121" fmla="*/ 477183 h 1107074"/>
              <a:gd name="connsiteX122" fmla="*/ 2290173 w 3508378"/>
              <a:gd name="connsiteY122" fmla="*/ 472066 h 1107074"/>
              <a:gd name="connsiteX123" fmla="*/ 2312705 w 3508378"/>
              <a:gd name="connsiteY123" fmla="*/ 464374 h 1107074"/>
              <a:gd name="connsiteX124" fmla="*/ 2334281 w 3508378"/>
              <a:gd name="connsiteY124" fmla="*/ 454559 h 1107074"/>
              <a:gd name="connsiteX125" fmla="*/ 2354766 w 3508378"/>
              <a:gd name="connsiteY125" fmla="*/ 442721 h 1107074"/>
              <a:gd name="connsiteX126" fmla="*/ 2374006 w 3508378"/>
              <a:gd name="connsiteY126" fmla="*/ 428950 h 1107074"/>
              <a:gd name="connsiteX127" fmla="*/ 2391854 w 3508378"/>
              <a:gd name="connsiteY127" fmla="*/ 413347 h 1107074"/>
              <a:gd name="connsiteX128" fmla="*/ 2408166 w 3508378"/>
              <a:gd name="connsiteY128" fmla="*/ 396004 h 1107074"/>
              <a:gd name="connsiteX129" fmla="*/ 2422796 w 3508378"/>
              <a:gd name="connsiteY129" fmla="*/ 377014 h 1107074"/>
              <a:gd name="connsiteX130" fmla="*/ 2435589 w 3508378"/>
              <a:gd name="connsiteY130" fmla="*/ 356483 h 1107074"/>
              <a:gd name="connsiteX131" fmla="*/ 2446405 w 3508378"/>
              <a:gd name="connsiteY131" fmla="*/ 334493 h 1107074"/>
              <a:gd name="connsiteX132" fmla="*/ 2456234 w 3508378"/>
              <a:gd name="connsiteY132" fmla="*/ 312939 h 1107074"/>
              <a:gd name="connsiteX133" fmla="*/ 2466931 w 3508378"/>
              <a:gd name="connsiteY133" fmla="*/ 291927 h 1107074"/>
              <a:gd name="connsiteX134" fmla="*/ 2478474 w 3508378"/>
              <a:gd name="connsiteY134" fmla="*/ 271464 h 1107074"/>
              <a:gd name="connsiteX135" fmla="*/ 2490835 w 3508378"/>
              <a:gd name="connsiteY135" fmla="*/ 251579 h 1107074"/>
              <a:gd name="connsiteX136" fmla="*/ 2503992 w 3508378"/>
              <a:gd name="connsiteY136" fmla="*/ 232294 h 1107074"/>
              <a:gd name="connsiteX137" fmla="*/ 2517917 w 3508378"/>
              <a:gd name="connsiteY137" fmla="*/ 213623 h 1107074"/>
              <a:gd name="connsiteX138" fmla="*/ 2532588 w 3508378"/>
              <a:gd name="connsiteY138" fmla="*/ 195588 h 1107074"/>
              <a:gd name="connsiteX139" fmla="*/ 2547972 w 3508378"/>
              <a:gd name="connsiteY139" fmla="*/ 178212 h 1107074"/>
              <a:gd name="connsiteX140" fmla="*/ 2564052 w 3508378"/>
              <a:gd name="connsiteY140" fmla="*/ 161514 h 1107074"/>
              <a:gd name="connsiteX141" fmla="*/ 2580796 w 3508378"/>
              <a:gd name="connsiteY141" fmla="*/ 145511 h 1107074"/>
              <a:gd name="connsiteX142" fmla="*/ 2598181 w 3508378"/>
              <a:gd name="connsiteY142" fmla="*/ 130231 h 1107074"/>
              <a:gd name="connsiteX143" fmla="*/ 2616188 w 3508378"/>
              <a:gd name="connsiteY143" fmla="*/ 115688 h 1107074"/>
              <a:gd name="connsiteX144" fmla="*/ 2634783 w 3508378"/>
              <a:gd name="connsiteY144" fmla="*/ 101904 h 1107074"/>
              <a:gd name="connsiteX145" fmla="*/ 2653940 w 3508378"/>
              <a:gd name="connsiteY145" fmla="*/ 88897 h 1107074"/>
              <a:gd name="connsiteX146" fmla="*/ 2673639 w 3508378"/>
              <a:gd name="connsiteY146" fmla="*/ 76695 h 1107074"/>
              <a:gd name="connsiteX147" fmla="*/ 2693852 w 3508378"/>
              <a:gd name="connsiteY147" fmla="*/ 65307 h 1107074"/>
              <a:gd name="connsiteX148" fmla="*/ 2714555 w 3508378"/>
              <a:gd name="connsiteY148" fmla="*/ 54764 h 1107074"/>
              <a:gd name="connsiteX149" fmla="*/ 2735723 w 3508378"/>
              <a:gd name="connsiteY149" fmla="*/ 45080 h 1107074"/>
              <a:gd name="connsiteX150" fmla="*/ 2757326 w 3508378"/>
              <a:gd name="connsiteY150" fmla="*/ 36274 h 1107074"/>
              <a:gd name="connsiteX151" fmla="*/ 2779344 w 3508378"/>
              <a:gd name="connsiteY151" fmla="*/ 28373 h 1107074"/>
              <a:gd name="connsiteX152" fmla="*/ 2801748 w 3508378"/>
              <a:gd name="connsiteY152" fmla="*/ 21395 h 1107074"/>
              <a:gd name="connsiteX153" fmla="*/ 2824515 w 3508378"/>
              <a:gd name="connsiteY153" fmla="*/ 15353 h 1107074"/>
              <a:gd name="connsiteX154" fmla="*/ 2847619 w 3508378"/>
              <a:gd name="connsiteY154" fmla="*/ 10279 h 1107074"/>
              <a:gd name="connsiteX155" fmla="*/ 2871032 w 3508378"/>
              <a:gd name="connsiteY155" fmla="*/ 6183 h 1107074"/>
              <a:gd name="connsiteX156" fmla="*/ 2894732 w 3508378"/>
              <a:gd name="connsiteY156" fmla="*/ 3091 h 1107074"/>
              <a:gd name="connsiteX157" fmla="*/ 2918695 w 3508378"/>
              <a:gd name="connsiteY157" fmla="*/ 1023 h 110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3508378" h="1107074">
                <a:moveTo>
                  <a:pt x="2942890" y="0"/>
                </a:moveTo>
                <a:lnTo>
                  <a:pt x="2967294" y="41"/>
                </a:lnTo>
                <a:lnTo>
                  <a:pt x="2991880" y="1164"/>
                </a:lnTo>
                <a:lnTo>
                  <a:pt x="3016630" y="3391"/>
                </a:lnTo>
                <a:lnTo>
                  <a:pt x="3040434" y="6578"/>
                </a:lnTo>
                <a:lnTo>
                  <a:pt x="3063870" y="10747"/>
                </a:lnTo>
                <a:lnTo>
                  <a:pt x="3086915" y="15862"/>
                </a:lnTo>
                <a:lnTo>
                  <a:pt x="3109546" y="21904"/>
                </a:lnTo>
                <a:lnTo>
                  <a:pt x="3131754" y="28855"/>
                </a:lnTo>
                <a:lnTo>
                  <a:pt x="3153517" y="36684"/>
                </a:lnTo>
                <a:lnTo>
                  <a:pt x="3174812" y="45371"/>
                </a:lnTo>
                <a:lnTo>
                  <a:pt x="3195629" y="54896"/>
                </a:lnTo>
                <a:lnTo>
                  <a:pt x="3215941" y="65234"/>
                </a:lnTo>
                <a:lnTo>
                  <a:pt x="3235740" y="76363"/>
                </a:lnTo>
                <a:lnTo>
                  <a:pt x="3254998" y="88260"/>
                </a:lnTo>
                <a:lnTo>
                  <a:pt x="3273701" y="100899"/>
                </a:lnTo>
                <a:lnTo>
                  <a:pt x="3291827" y="114256"/>
                </a:lnTo>
                <a:lnTo>
                  <a:pt x="3309367" y="128317"/>
                </a:lnTo>
                <a:lnTo>
                  <a:pt x="3326292" y="143047"/>
                </a:lnTo>
                <a:lnTo>
                  <a:pt x="3342591" y="158436"/>
                </a:lnTo>
                <a:lnTo>
                  <a:pt x="3358239" y="174448"/>
                </a:lnTo>
                <a:lnTo>
                  <a:pt x="3373223" y="191069"/>
                </a:lnTo>
                <a:lnTo>
                  <a:pt x="3387526" y="208272"/>
                </a:lnTo>
                <a:lnTo>
                  <a:pt x="3401123" y="226038"/>
                </a:lnTo>
                <a:lnTo>
                  <a:pt x="3414003" y="244337"/>
                </a:lnTo>
                <a:lnTo>
                  <a:pt x="3426141" y="263154"/>
                </a:lnTo>
                <a:lnTo>
                  <a:pt x="3437525" y="282462"/>
                </a:lnTo>
                <a:lnTo>
                  <a:pt x="3448131" y="302238"/>
                </a:lnTo>
                <a:lnTo>
                  <a:pt x="3457942" y="322459"/>
                </a:lnTo>
                <a:lnTo>
                  <a:pt x="3466944" y="343099"/>
                </a:lnTo>
                <a:lnTo>
                  <a:pt x="3475113" y="364144"/>
                </a:lnTo>
                <a:lnTo>
                  <a:pt x="3482437" y="385561"/>
                </a:lnTo>
                <a:lnTo>
                  <a:pt x="3488888" y="407337"/>
                </a:lnTo>
                <a:lnTo>
                  <a:pt x="3494458" y="429436"/>
                </a:lnTo>
                <a:lnTo>
                  <a:pt x="3499122" y="451849"/>
                </a:lnTo>
                <a:lnTo>
                  <a:pt x="3503709" y="481454"/>
                </a:lnTo>
                <a:lnTo>
                  <a:pt x="3505669" y="497503"/>
                </a:lnTo>
                <a:lnTo>
                  <a:pt x="3507514" y="520697"/>
                </a:lnTo>
                <a:lnTo>
                  <a:pt x="3508378" y="544106"/>
                </a:lnTo>
                <a:lnTo>
                  <a:pt x="3508251" y="567710"/>
                </a:lnTo>
                <a:lnTo>
                  <a:pt x="3507110" y="591487"/>
                </a:lnTo>
                <a:lnTo>
                  <a:pt x="3504932" y="615404"/>
                </a:lnTo>
                <a:lnTo>
                  <a:pt x="3501741" y="639204"/>
                </a:lnTo>
                <a:lnTo>
                  <a:pt x="3497576" y="662635"/>
                </a:lnTo>
                <a:lnTo>
                  <a:pt x="3492462" y="685671"/>
                </a:lnTo>
                <a:lnTo>
                  <a:pt x="3486415" y="708302"/>
                </a:lnTo>
                <a:lnTo>
                  <a:pt x="3479469" y="730501"/>
                </a:lnTo>
                <a:lnTo>
                  <a:pt x="3471640" y="752259"/>
                </a:lnTo>
                <a:lnTo>
                  <a:pt x="3462952" y="773549"/>
                </a:lnTo>
                <a:lnTo>
                  <a:pt x="3453423" y="794362"/>
                </a:lnTo>
                <a:lnTo>
                  <a:pt x="3443085" y="814675"/>
                </a:lnTo>
                <a:lnTo>
                  <a:pt x="3431960" y="834464"/>
                </a:lnTo>
                <a:lnTo>
                  <a:pt x="3420063" y="853722"/>
                </a:lnTo>
                <a:lnTo>
                  <a:pt x="3407424" y="872421"/>
                </a:lnTo>
                <a:lnTo>
                  <a:pt x="3394068" y="890546"/>
                </a:lnTo>
                <a:lnTo>
                  <a:pt x="3380006" y="908081"/>
                </a:lnTo>
                <a:lnTo>
                  <a:pt x="3365276" y="925002"/>
                </a:lnTo>
                <a:lnTo>
                  <a:pt x="3349892" y="941301"/>
                </a:lnTo>
                <a:lnTo>
                  <a:pt x="3333875" y="956949"/>
                </a:lnTo>
                <a:lnTo>
                  <a:pt x="3317254" y="971928"/>
                </a:lnTo>
                <a:lnTo>
                  <a:pt x="3300051" y="986231"/>
                </a:lnTo>
                <a:lnTo>
                  <a:pt x="3282285" y="999824"/>
                </a:lnTo>
                <a:lnTo>
                  <a:pt x="3263986" y="1012704"/>
                </a:lnTo>
                <a:lnTo>
                  <a:pt x="3245169" y="1024842"/>
                </a:lnTo>
                <a:lnTo>
                  <a:pt x="3225861" y="1036221"/>
                </a:lnTo>
                <a:lnTo>
                  <a:pt x="3206085" y="1046828"/>
                </a:lnTo>
                <a:lnTo>
                  <a:pt x="3185868" y="1056638"/>
                </a:lnTo>
                <a:lnTo>
                  <a:pt x="3165224" y="1065640"/>
                </a:lnTo>
                <a:lnTo>
                  <a:pt x="3144179" y="1073809"/>
                </a:lnTo>
                <a:lnTo>
                  <a:pt x="3122762" y="1081129"/>
                </a:lnTo>
                <a:lnTo>
                  <a:pt x="3100990" y="1087584"/>
                </a:lnTo>
                <a:lnTo>
                  <a:pt x="3078886" y="1093154"/>
                </a:lnTo>
                <a:lnTo>
                  <a:pt x="3056473" y="1097818"/>
                </a:lnTo>
                <a:lnTo>
                  <a:pt x="3033778" y="1101559"/>
                </a:lnTo>
                <a:lnTo>
                  <a:pt x="3010820" y="1104360"/>
                </a:lnTo>
                <a:lnTo>
                  <a:pt x="2987625" y="1106206"/>
                </a:lnTo>
                <a:lnTo>
                  <a:pt x="2964216" y="1107074"/>
                </a:lnTo>
                <a:lnTo>
                  <a:pt x="2940608" y="1106942"/>
                </a:lnTo>
                <a:lnTo>
                  <a:pt x="2916836" y="1105801"/>
                </a:lnTo>
                <a:lnTo>
                  <a:pt x="2892913" y="1103628"/>
                </a:lnTo>
                <a:lnTo>
                  <a:pt x="2867645" y="1100200"/>
                </a:lnTo>
                <a:lnTo>
                  <a:pt x="2842800" y="1095677"/>
                </a:lnTo>
                <a:lnTo>
                  <a:pt x="2818401" y="1090085"/>
                </a:lnTo>
                <a:lnTo>
                  <a:pt x="2794460" y="1083452"/>
                </a:lnTo>
                <a:lnTo>
                  <a:pt x="2771011" y="1075805"/>
                </a:lnTo>
                <a:lnTo>
                  <a:pt x="2748070" y="1067172"/>
                </a:lnTo>
                <a:lnTo>
                  <a:pt x="2725662" y="1057584"/>
                </a:lnTo>
                <a:lnTo>
                  <a:pt x="2703804" y="1047059"/>
                </a:lnTo>
                <a:lnTo>
                  <a:pt x="2682523" y="1035635"/>
                </a:lnTo>
                <a:lnTo>
                  <a:pt x="2661837" y="1023333"/>
                </a:lnTo>
                <a:lnTo>
                  <a:pt x="2641770" y="1010185"/>
                </a:lnTo>
                <a:lnTo>
                  <a:pt x="2622349" y="996210"/>
                </a:lnTo>
                <a:lnTo>
                  <a:pt x="2603586" y="981444"/>
                </a:lnTo>
                <a:lnTo>
                  <a:pt x="2585506" y="965909"/>
                </a:lnTo>
                <a:lnTo>
                  <a:pt x="2568135" y="949638"/>
                </a:lnTo>
                <a:lnTo>
                  <a:pt x="2551491" y="932654"/>
                </a:lnTo>
                <a:lnTo>
                  <a:pt x="2535597" y="914987"/>
                </a:lnTo>
                <a:lnTo>
                  <a:pt x="2520477" y="896661"/>
                </a:lnTo>
                <a:lnTo>
                  <a:pt x="2506151" y="877708"/>
                </a:lnTo>
                <a:lnTo>
                  <a:pt x="2492640" y="858150"/>
                </a:lnTo>
                <a:lnTo>
                  <a:pt x="2479970" y="838019"/>
                </a:lnTo>
                <a:lnTo>
                  <a:pt x="2468154" y="817339"/>
                </a:lnTo>
                <a:lnTo>
                  <a:pt x="2457225" y="796140"/>
                </a:lnTo>
                <a:lnTo>
                  <a:pt x="2447196" y="774450"/>
                </a:lnTo>
                <a:lnTo>
                  <a:pt x="2438094" y="752296"/>
                </a:lnTo>
                <a:lnTo>
                  <a:pt x="2428156" y="729928"/>
                </a:lnTo>
                <a:lnTo>
                  <a:pt x="2416181" y="708938"/>
                </a:lnTo>
                <a:lnTo>
                  <a:pt x="2402315" y="689421"/>
                </a:lnTo>
                <a:lnTo>
                  <a:pt x="2386699" y="671482"/>
                </a:lnTo>
                <a:lnTo>
                  <a:pt x="2369478" y="655220"/>
                </a:lnTo>
                <a:lnTo>
                  <a:pt x="2350802" y="640731"/>
                </a:lnTo>
                <a:lnTo>
                  <a:pt x="2330803" y="628120"/>
                </a:lnTo>
                <a:lnTo>
                  <a:pt x="2309636" y="617491"/>
                </a:lnTo>
                <a:lnTo>
                  <a:pt x="2287437" y="608940"/>
                </a:lnTo>
                <a:lnTo>
                  <a:pt x="2264355" y="602570"/>
                </a:lnTo>
                <a:lnTo>
                  <a:pt x="2240528" y="598483"/>
                </a:lnTo>
                <a:lnTo>
                  <a:pt x="2216102" y="596774"/>
                </a:lnTo>
                <a:lnTo>
                  <a:pt x="848389" y="593605"/>
                </a:lnTo>
                <a:lnTo>
                  <a:pt x="848389" y="592383"/>
                </a:lnTo>
                <a:lnTo>
                  <a:pt x="0" y="592383"/>
                </a:lnTo>
                <a:lnTo>
                  <a:pt x="0" y="477183"/>
                </a:lnTo>
                <a:lnTo>
                  <a:pt x="2268368" y="477183"/>
                </a:lnTo>
                <a:lnTo>
                  <a:pt x="2290173" y="472066"/>
                </a:lnTo>
                <a:lnTo>
                  <a:pt x="2312705" y="464374"/>
                </a:lnTo>
                <a:lnTo>
                  <a:pt x="2334281" y="454559"/>
                </a:lnTo>
                <a:lnTo>
                  <a:pt x="2354766" y="442721"/>
                </a:lnTo>
                <a:lnTo>
                  <a:pt x="2374006" y="428950"/>
                </a:lnTo>
                <a:lnTo>
                  <a:pt x="2391854" y="413347"/>
                </a:lnTo>
                <a:lnTo>
                  <a:pt x="2408166" y="396004"/>
                </a:lnTo>
                <a:lnTo>
                  <a:pt x="2422796" y="377014"/>
                </a:lnTo>
                <a:lnTo>
                  <a:pt x="2435589" y="356483"/>
                </a:lnTo>
                <a:lnTo>
                  <a:pt x="2446405" y="334493"/>
                </a:lnTo>
                <a:lnTo>
                  <a:pt x="2456234" y="312939"/>
                </a:lnTo>
                <a:lnTo>
                  <a:pt x="2466931" y="291927"/>
                </a:lnTo>
                <a:lnTo>
                  <a:pt x="2478474" y="271464"/>
                </a:lnTo>
                <a:lnTo>
                  <a:pt x="2490835" y="251579"/>
                </a:lnTo>
                <a:lnTo>
                  <a:pt x="2503992" y="232294"/>
                </a:lnTo>
                <a:lnTo>
                  <a:pt x="2517917" y="213623"/>
                </a:lnTo>
                <a:lnTo>
                  <a:pt x="2532588" y="195588"/>
                </a:lnTo>
                <a:lnTo>
                  <a:pt x="2547972" y="178212"/>
                </a:lnTo>
                <a:lnTo>
                  <a:pt x="2564052" y="161514"/>
                </a:lnTo>
                <a:lnTo>
                  <a:pt x="2580796" y="145511"/>
                </a:lnTo>
                <a:lnTo>
                  <a:pt x="2598181" y="130231"/>
                </a:lnTo>
                <a:lnTo>
                  <a:pt x="2616188" y="115688"/>
                </a:lnTo>
                <a:lnTo>
                  <a:pt x="2634783" y="101904"/>
                </a:lnTo>
                <a:lnTo>
                  <a:pt x="2653940" y="88897"/>
                </a:lnTo>
                <a:lnTo>
                  <a:pt x="2673639" y="76695"/>
                </a:lnTo>
                <a:lnTo>
                  <a:pt x="2693852" y="65307"/>
                </a:lnTo>
                <a:lnTo>
                  <a:pt x="2714555" y="54764"/>
                </a:lnTo>
                <a:lnTo>
                  <a:pt x="2735723" y="45080"/>
                </a:lnTo>
                <a:lnTo>
                  <a:pt x="2757326" y="36274"/>
                </a:lnTo>
                <a:lnTo>
                  <a:pt x="2779344" y="28373"/>
                </a:lnTo>
                <a:lnTo>
                  <a:pt x="2801748" y="21395"/>
                </a:lnTo>
                <a:lnTo>
                  <a:pt x="2824515" y="15353"/>
                </a:lnTo>
                <a:lnTo>
                  <a:pt x="2847619" y="10279"/>
                </a:lnTo>
                <a:lnTo>
                  <a:pt x="2871032" y="6183"/>
                </a:lnTo>
                <a:lnTo>
                  <a:pt x="2894732" y="3091"/>
                </a:lnTo>
                <a:lnTo>
                  <a:pt x="2918695" y="102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r>
              <a:rPr lang="en-US" sz="800"/>
              <a:t>© </a:t>
            </a:r>
            <a:r>
              <a:rPr lang="en-US" sz="800" err="1"/>
              <a:t>PharmaLex</a:t>
            </a:r>
            <a:endParaRPr lang="en-US" sz="8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FACAFA-5080-964E-919D-B362F27C9D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CB2EBAF6-0196-4C1E-89D3-4C741CA3FD4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1333" y="1278086"/>
            <a:ext cx="10805584" cy="47857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00745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Dark">
    <p:bg>
      <p:bgPr>
        <a:solidFill>
          <a:srgbClr val="001F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6424085"/>
            <a:ext cx="12192000" cy="433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720145" y="6568233"/>
            <a:ext cx="1377600" cy="140545"/>
          </a:xfrm>
          <a:prstGeom prst="rect">
            <a:avLst/>
          </a:prstGeom>
        </p:spPr>
      </p:pic>
      <p:sp>
        <p:nvSpPr>
          <p:cNvPr id="12" name="Freeform 11"/>
          <p:cNvSpPr/>
          <p:nvPr userDrawn="1"/>
        </p:nvSpPr>
        <p:spPr>
          <a:xfrm>
            <a:off x="0" y="576047"/>
            <a:ext cx="804333" cy="253808"/>
          </a:xfrm>
          <a:custGeom>
            <a:avLst/>
            <a:gdLst>
              <a:gd name="connsiteX0" fmla="*/ 2942890 w 3508378"/>
              <a:gd name="connsiteY0" fmla="*/ 0 h 1107074"/>
              <a:gd name="connsiteX1" fmla="*/ 2967294 w 3508378"/>
              <a:gd name="connsiteY1" fmla="*/ 41 h 1107074"/>
              <a:gd name="connsiteX2" fmla="*/ 2991880 w 3508378"/>
              <a:gd name="connsiteY2" fmla="*/ 1164 h 1107074"/>
              <a:gd name="connsiteX3" fmla="*/ 3016630 w 3508378"/>
              <a:gd name="connsiteY3" fmla="*/ 3391 h 1107074"/>
              <a:gd name="connsiteX4" fmla="*/ 3040434 w 3508378"/>
              <a:gd name="connsiteY4" fmla="*/ 6578 h 1107074"/>
              <a:gd name="connsiteX5" fmla="*/ 3063870 w 3508378"/>
              <a:gd name="connsiteY5" fmla="*/ 10747 h 1107074"/>
              <a:gd name="connsiteX6" fmla="*/ 3086915 w 3508378"/>
              <a:gd name="connsiteY6" fmla="*/ 15862 h 1107074"/>
              <a:gd name="connsiteX7" fmla="*/ 3109546 w 3508378"/>
              <a:gd name="connsiteY7" fmla="*/ 21904 h 1107074"/>
              <a:gd name="connsiteX8" fmla="*/ 3131754 w 3508378"/>
              <a:gd name="connsiteY8" fmla="*/ 28855 h 1107074"/>
              <a:gd name="connsiteX9" fmla="*/ 3153517 w 3508378"/>
              <a:gd name="connsiteY9" fmla="*/ 36684 h 1107074"/>
              <a:gd name="connsiteX10" fmla="*/ 3174812 w 3508378"/>
              <a:gd name="connsiteY10" fmla="*/ 45371 h 1107074"/>
              <a:gd name="connsiteX11" fmla="*/ 3195629 w 3508378"/>
              <a:gd name="connsiteY11" fmla="*/ 54896 h 1107074"/>
              <a:gd name="connsiteX12" fmla="*/ 3215941 w 3508378"/>
              <a:gd name="connsiteY12" fmla="*/ 65234 h 1107074"/>
              <a:gd name="connsiteX13" fmla="*/ 3235740 w 3508378"/>
              <a:gd name="connsiteY13" fmla="*/ 76363 h 1107074"/>
              <a:gd name="connsiteX14" fmla="*/ 3254998 w 3508378"/>
              <a:gd name="connsiteY14" fmla="*/ 88260 h 1107074"/>
              <a:gd name="connsiteX15" fmla="*/ 3273701 w 3508378"/>
              <a:gd name="connsiteY15" fmla="*/ 100899 h 1107074"/>
              <a:gd name="connsiteX16" fmla="*/ 3291827 w 3508378"/>
              <a:gd name="connsiteY16" fmla="*/ 114256 h 1107074"/>
              <a:gd name="connsiteX17" fmla="*/ 3309367 w 3508378"/>
              <a:gd name="connsiteY17" fmla="*/ 128317 h 1107074"/>
              <a:gd name="connsiteX18" fmla="*/ 3326292 w 3508378"/>
              <a:gd name="connsiteY18" fmla="*/ 143047 h 1107074"/>
              <a:gd name="connsiteX19" fmla="*/ 3342591 w 3508378"/>
              <a:gd name="connsiteY19" fmla="*/ 158436 h 1107074"/>
              <a:gd name="connsiteX20" fmla="*/ 3358239 w 3508378"/>
              <a:gd name="connsiteY20" fmla="*/ 174448 h 1107074"/>
              <a:gd name="connsiteX21" fmla="*/ 3373223 w 3508378"/>
              <a:gd name="connsiteY21" fmla="*/ 191069 h 1107074"/>
              <a:gd name="connsiteX22" fmla="*/ 3387526 w 3508378"/>
              <a:gd name="connsiteY22" fmla="*/ 208272 h 1107074"/>
              <a:gd name="connsiteX23" fmla="*/ 3401123 w 3508378"/>
              <a:gd name="connsiteY23" fmla="*/ 226038 h 1107074"/>
              <a:gd name="connsiteX24" fmla="*/ 3414003 w 3508378"/>
              <a:gd name="connsiteY24" fmla="*/ 244337 h 1107074"/>
              <a:gd name="connsiteX25" fmla="*/ 3426141 w 3508378"/>
              <a:gd name="connsiteY25" fmla="*/ 263154 h 1107074"/>
              <a:gd name="connsiteX26" fmla="*/ 3437525 w 3508378"/>
              <a:gd name="connsiteY26" fmla="*/ 282462 h 1107074"/>
              <a:gd name="connsiteX27" fmla="*/ 3448131 w 3508378"/>
              <a:gd name="connsiteY27" fmla="*/ 302238 h 1107074"/>
              <a:gd name="connsiteX28" fmla="*/ 3457942 w 3508378"/>
              <a:gd name="connsiteY28" fmla="*/ 322459 h 1107074"/>
              <a:gd name="connsiteX29" fmla="*/ 3466944 w 3508378"/>
              <a:gd name="connsiteY29" fmla="*/ 343099 h 1107074"/>
              <a:gd name="connsiteX30" fmla="*/ 3475113 w 3508378"/>
              <a:gd name="connsiteY30" fmla="*/ 364144 h 1107074"/>
              <a:gd name="connsiteX31" fmla="*/ 3482437 w 3508378"/>
              <a:gd name="connsiteY31" fmla="*/ 385561 h 1107074"/>
              <a:gd name="connsiteX32" fmla="*/ 3488888 w 3508378"/>
              <a:gd name="connsiteY32" fmla="*/ 407337 h 1107074"/>
              <a:gd name="connsiteX33" fmla="*/ 3494458 w 3508378"/>
              <a:gd name="connsiteY33" fmla="*/ 429436 h 1107074"/>
              <a:gd name="connsiteX34" fmla="*/ 3499122 w 3508378"/>
              <a:gd name="connsiteY34" fmla="*/ 451849 h 1107074"/>
              <a:gd name="connsiteX35" fmla="*/ 3503709 w 3508378"/>
              <a:gd name="connsiteY35" fmla="*/ 481454 h 1107074"/>
              <a:gd name="connsiteX36" fmla="*/ 3505669 w 3508378"/>
              <a:gd name="connsiteY36" fmla="*/ 497503 h 1107074"/>
              <a:gd name="connsiteX37" fmla="*/ 3507514 w 3508378"/>
              <a:gd name="connsiteY37" fmla="*/ 520697 h 1107074"/>
              <a:gd name="connsiteX38" fmla="*/ 3508378 w 3508378"/>
              <a:gd name="connsiteY38" fmla="*/ 544106 h 1107074"/>
              <a:gd name="connsiteX39" fmla="*/ 3508251 w 3508378"/>
              <a:gd name="connsiteY39" fmla="*/ 567710 h 1107074"/>
              <a:gd name="connsiteX40" fmla="*/ 3507110 w 3508378"/>
              <a:gd name="connsiteY40" fmla="*/ 591487 h 1107074"/>
              <a:gd name="connsiteX41" fmla="*/ 3504932 w 3508378"/>
              <a:gd name="connsiteY41" fmla="*/ 615404 h 1107074"/>
              <a:gd name="connsiteX42" fmla="*/ 3501741 w 3508378"/>
              <a:gd name="connsiteY42" fmla="*/ 639204 h 1107074"/>
              <a:gd name="connsiteX43" fmla="*/ 3497576 w 3508378"/>
              <a:gd name="connsiteY43" fmla="*/ 662635 h 1107074"/>
              <a:gd name="connsiteX44" fmla="*/ 3492462 w 3508378"/>
              <a:gd name="connsiteY44" fmla="*/ 685671 h 1107074"/>
              <a:gd name="connsiteX45" fmla="*/ 3486415 w 3508378"/>
              <a:gd name="connsiteY45" fmla="*/ 708302 h 1107074"/>
              <a:gd name="connsiteX46" fmla="*/ 3479469 w 3508378"/>
              <a:gd name="connsiteY46" fmla="*/ 730501 h 1107074"/>
              <a:gd name="connsiteX47" fmla="*/ 3471640 w 3508378"/>
              <a:gd name="connsiteY47" fmla="*/ 752259 h 1107074"/>
              <a:gd name="connsiteX48" fmla="*/ 3462952 w 3508378"/>
              <a:gd name="connsiteY48" fmla="*/ 773549 h 1107074"/>
              <a:gd name="connsiteX49" fmla="*/ 3453423 w 3508378"/>
              <a:gd name="connsiteY49" fmla="*/ 794362 h 1107074"/>
              <a:gd name="connsiteX50" fmla="*/ 3443085 w 3508378"/>
              <a:gd name="connsiteY50" fmla="*/ 814675 h 1107074"/>
              <a:gd name="connsiteX51" fmla="*/ 3431960 w 3508378"/>
              <a:gd name="connsiteY51" fmla="*/ 834464 h 1107074"/>
              <a:gd name="connsiteX52" fmla="*/ 3420063 w 3508378"/>
              <a:gd name="connsiteY52" fmla="*/ 853722 h 1107074"/>
              <a:gd name="connsiteX53" fmla="*/ 3407424 w 3508378"/>
              <a:gd name="connsiteY53" fmla="*/ 872421 h 1107074"/>
              <a:gd name="connsiteX54" fmla="*/ 3394068 w 3508378"/>
              <a:gd name="connsiteY54" fmla="*/ 890546 h 1107074"/>
              <a:gd name="connsiteX55" fmla="*/ 3380006 w 3508378"/>
              <a:gd name="connsiteY55" fmla="*/ 908081 h 1107074"/>
              <a:gd name="connsiteX56" fmla="*/ 3365276 w 3508378"/>
              <a:gd name="connsiteY56" fmla="*/ 925002 h 1107074"/>
              <a:gd name="connsiteX57" fmla="*/ 3349892 w 3508378"/>
              <a:gd name="connsiteY57" fmla="*/ 941301 h 1107074"/>
              <a:gd name="connsiteX58" fmla="*/ 3333875 w 3508378"/>
              <a:gd name="connsiteY58" fmla="*/ 956949 h 1107074"/>
              <a:gd name="connsiteX59" fmla="*/ 3317254 w 3508378"/>
              <a:gd name="connsiteY59" fmla="*/ 971928 h 1107074"/>
              <a:gd name="connsiteX60" fmla="*/ 3300051 w 3508378"/>
              <a:gd name="connsiteY60" fmla="*/ 986231 h 1107074"/>
              <a:gd name="connsiteX61" fmla="*/ 3282285 w 3508378"/>
              <a:gd name="connsiteY61" fmla="*/ 999824 h 1107074"/>
              <a:gd name="connsiteX62" fmla="*/ 3263986 w 3508378"/>
              <a:gd name="connsiteY62" fmla="*/ 1012704 h 1107074"/>
              <a:gd name="connsiteX63" fmla="*/ 3245169 w 3508378"/>
              <a:gd name="connsiteY63" fmla="*/ 1024842 h 1107074"/>
              <a:gd name="connsiteX64" fmla="*/ 3225861 w 3508378"/>
              <a:gd name="connsiteY64" fmla="*/ 1036221 h 1107074"/>
              <a:gd name="connsiteX65" fmla="*/ 3206085 w 3508378"/>
              <a:gd name="connsiteY65" fmla="*/ 1046828 h 1107074"/>
              <a:gd name="connsiteX66" fmla="*/ 3185868 w 3508378"/>
              <a:gd name="connsiteY66" fmla="*/ 1056638 h 1107074"/>
              <a:gd name="connsiteX67" fmla="*/ 3165224 w 3508378"/>
              <a:gd name="connsiteY67" fmla="*/ 1065640 h 1107074"/>
              <a:gd name="connsiteX68" fmla="*/ 3144179 w 3508378"/>
              <a:gd name="connsiteY68" fmla="*/ 1073809 h 1107074"/>
              <a:gd name="connsiteX69" fmla="*/ 3122762 w 3508378"/>
              <a:gd name="connsiteY69" fmla="*/ 1081129 h 1107074"/>
              <a:gd name="connsiteX70" fmla="*/ 3100990 w 3508378"/>
              <a:gd name="connsiteY70" fmla="*/ 1087584 h 1107074"/>
              <a:gd name="connsiteX71" fmla="*/ 3078886 w 3508378"/>
              <a:gd name="connsiteY71" fmla="*/ 1093154 h 1107074"/>
              <a:gd name="connsiteX72" fmla="*/ 3056473 w 3508378"/>
              <a:gd name="connsiteY72" fmla="*/ 1097818 h 1107074"/>
              <a:gd name="connsiteX73" fmla="*/ 3033778 w 3508378"/>
              <a:gd name="connsiteY73" fmla="*/ 1101559 h 1107074"/>
              <a:gd name="connsiteX74" fmla="*/ 3010820 w 3508378"/>
              <a:gd name="connsiteY74" fmla="*/ 1104360 h 1107074"/>
              <a:gd name="connsiteX75" fmla="*/ 2987625 w 3508378"/>
              <a:gd name="connsiteY75" fmla="*/ 1106206 h 1107074"/>
              <a:gd name="connsiteX76" fmla="*/ 2964216 w 3508378"/>
              <a:gd name="connsiteY76" fmla="*/ 1107074 h 1107074"/>
              <a:gd name="connsiteX77" fmla="*/ 2940608 w 3508378"/>
              <a:gd name="connsiteY77" fmla="*/ 1106942 h 1107074"/>
              <a:gd name="connsiteX78" fmla="*/ 2916836 w 3508378"/>
              <a:gd name="connsiteY78" fmla="*/ 1105801 h 1107074"/>
              <a:gd name="connsiteX79" fmla="*/ 2892913 w 3508378"/>
              <a:gd name="connsiteY79" fmla="*/ 1103628 h 1107074"/>
              <a:gd name="connsiteX80" fmla="*/ 2867645 w 3508378"/>
              <a:gd name="connsiteY80" fmla="*/ 1100200 h 1107074"/>
              <a:gd name="connsiteX81" fmla="*/ 2842800 w 3508378"/>
              <a:gd name="connsiteY81" fmla="*/ 1095677 h 1107074"/>
              <a:gd name="connsiteX82" fmla="*/ 2818401 w 3508378"/>
              <a:gd name="connsiteY82" fmla="*/ 1090085 h 1107074"/>
              <a:gd name="connsiteX83" fmla="*/ 2794460 w 3508378"/>
              <a:gd name="connsiteY83" fmla="*/ 1083452 h 1107074"/>
              <a:gd name="connsiteX84" fmla="*/ 2771011 w 3508378"/>
              <a:gd name="connsiteY84" fmla="*/ 1075805 h 1107074"/>
              <a:gd name="connsiteX85" fmla="*/ 2748070 w 3508378"/>
              <a:gd name="connsiteY85" fmla="*/ 1067172 h 1107074"/>
              <a:gd name="connsiteX86" fmla="*/ 2725662 w 3508378"/>
              <a:gd name="connsiteY86" fmla="*/ 1057584 h 1107074"/>
              <a:gd name="connsiteX87" fmla="*/ 2703804 w 3508378"/>
              <a:gd name="connsiteY87" fmla="*/ 1047059 h 1107074"/>
              <a:gd name="connsiteX88" fmla="*/ 2682523 w 3508378"/>
              <a:gd name="connsiteY88" fmla="*/ 1035635 h 1107074"/>
              <a:gd name="connsiteX89" fmla="*/ 2661837 w 3508378"/>
              <a:gd name="connsiteY89" fmla="*/ 1023333 h 1107074"/>
              <a:gd name="connsiteX90" fmla="*/ 2641770 w 3508378"/>
              <a:gd name="connsiteY90" fmla="*/ 1010185 h 1107074"/>
              <a:gd name="connsiteX91" fmla="*/ 2622349 w 3508378"/>
              <a:gd name="connsiteY91" fmla="*/ 996210 h 1107074"/>
              <a:gd name="connsiteX92" fmla="*/ 2603586 w 3508378"/>
              <a:gd name="connsiteY92" fmla="*/ 981444 h 1107074"/>
              <a:gd name="connsiteX93" fmla="*/ 2585506 w 3508378"/>
              <a:gd name="connsiteY93" fmla="*/ 965909 h 1107074"/>
              <a:gd name="connsiteX94" fmla="*/ 2568135 w 3508378"/>
              <a:gd name="connsiteY94" fmla="*/ 949638 h 1107074"/>
              <a:gd name="connsiteX95" fmla="*/ 2551491 w 3508378"/>
              <a:gd name="connsiteY95" fmla="*/ 932654 h 1107074"/>
              <a:gd name="connsiteX96" fmla="*/ 2535597 w 3508378"/>
              <a:gd name="connsiteY96" fmla="*/ 914987 h 1107074"/>
              <a:gd name="connsiteX97" fmla="*/ 2520477 w 3508378"/>
              <a:gd name="connsiteY97" fmla="*/ 896661 h 1107074"/>
              <a:gd name="connsiteX98" fmla="*/ 2506151 w 3508378"/>
              <a:gd name="connsiteY98" fmla="*/ 877708 h 1107074"/>
              <a:gd name="connsiteX99" fmla="*/ 2492640 w 3508378"/>
              <a:gd name="connsiteY99" fmla="*/ 858150 h 1107074"/>
              <a:gd name="connsiteX100" fmla="*/ 2479970 w 3508378"/>
              <a:gd name="connsiteY100" fmla="*/ 838019 h 1107074"/>
              <a:gd name="connsiteX101" fmla="*/ 2468154 w 3508378"/>
              <a:gd name="connsiteY101" fmla="*/ 817339 h 1107074"/>
              <a:gd name="connsiteX102" fmla="*/ 2457225 w 3508378"/>
              <a:gd name="connsiteY102" fmla="*/ 796140 h 1107074"/>
              <a:gd name="connsiteX103" fmla="*/ 2447196 w 3508378"/>
              <a:gd name="connsiteY103" fmla="*/ 774450 h 1107074"/>
              <a:gd name="connsiteX104" fmla="*/ 2438094 w 3508378"/>
              <a:gd name="connsiteY104" fmla="*/ 752296 h 1107074"/>
              <a:gd name="connsiteX105" fmla="*/ 2428156 w 3508378"/>
              <a:gd name="connsiteY105" fmla="*/ 729928 h 1107074"/>
              <a:gd name="connsiteX106" fmla="*/ 2416181 w 3508378"/>
              <a:gd name="connsiteY106" fmla="*/ 708938 h 1107074"/>
              <a:gd name="connsiteX107" fmla="*/ 2402315 w 3508378"/>
              <a:gd name="connsiteY107" fmla="*/ 689421 h 1107074"/>
              <a:gd name="connsiteX108" fmla="*/ 2386699 w 3508378"/>
              <a:gd name="connsiteY108" fmla="*/ 671482 h 1107074"/>
              <a:gd name="connsiteX109" fmla="*/ 2369478 w 3508378"/>
              <a:gd name="connsiteY109" fmla="*/ 655220 h 1107074"/>
              <a:gd name="connsiteX110" fmla="*/ 2350802 w 3508378"/>
              <a:gd name="connsiteY110" fmla="*/ 640731 h 1107074"/>
              <a:gd name="connsiteX111" fmla="*/ 2330803 w 3508378"/>
              <a:gd name="connsiteY111" fmla="*/ 628120 h 1107074"/>
              <a:gd name="connsiteX112" fmla="*/ 2309636 w 3508378"/>
              <a:gd name="connsiteY112" fmla="*/ 617491 h 1107074"/>
              <a:gd name="connsiteX113" fmla="*/ 2287437 w 3508378"/>
              <a:gd name="connsiteY113" fmla="*/ 608940 h 1107074"/>
              <a:gd name="connsiteX114" fmla="*/ 2264355 w 3508378"/>
              <a:gd name="connsiteY114" fmla="*/ 602570 h 1107074"/>
              <a:gd name="connsiteX115" fmla="*/ 2240528 w 3508378"/>
              <a:gd name="connsiteY115" fmla="*/ 598483 h 1107074"/>
              <a:gd name="connsiteX116" fmla="*/ 2216102 w 3508378"/>
              <a:gd name="connsiteY116" fmla="*/ 596774 h 1107074"/>
              <a:gd name="connsiteX117" fmla="*/ 848389 w 3508378"/>
              <a:gd name="connsiteY117" fmla="*/ 593605 h 1107074"/>
              <a:gd name="connsiteX118" fmla="*/ 848389 w 3508378"/>
              <a:gd name="connsiteY118" fmla="*/ 592383 h 1107074"/>
              <a:gd name="connsiteX119" fmla="*/ 0 w 3508378"/>
              <a:gd name="connsiteY119" fmla="*/ 592383 h 1107074"/>
              <a:gd name="connsiteX120" fmla="*/ 0 w 3508378"/>
              <a:gd name="connsiteY120" fmla="*/ 477183 h 1107074"/>
              <a:gd name="connsiteX121" fmla="*/ 2268368 w 3508378"/>
              <a:gd name="connsiteY121" fmla="*/ 477183 h 1107074"/>
              <a:gd name="connsiteX122" fmla="*/ 2290173 w 3508378"/>
              <a:gd name="connsiteY122" fmla="*/ 472066 h 1107074"/>
              <a:gd name="connsiteX123" fmla="*/ 2312705 w 3508378"/>
              <a:gd name="connsiteY123" fmla="*/ 464374 h 1107074"/>
              <a:gd name="connsiteX124" fmla="*/ 2334281 w 3508378"/>
              <a:gd name="connsiteY124" fmla="*/ 454559 h 1107074"/>
              <a:gd name="connsiteX125" fmla="*/ 2354766 w 3508378"/>
              <a:gd name="connsiteY125" fmla="*/ 442721 h 1107074"/>
              <a:gd name="connsiteX126" fmla="*/ 2374006 w 3508378"/>
              <a:gd name="connsiteY126" fmla="*/ 428950 h 1107074"/>
              <a:gd name="connsiteX127" fmla="*/ 2391854 w 3508378"/>
              <a:gd name="connsiteY127" fmla="*/ 413347 h 1107074"/>
              <a:gd name="connsiteX128" fmla="*/ 2408166 w 3508378"/>
              <a:gd name="connsiteY128" fmla="*/ 396004 h 1107074"/>
              <a:gd name="connsiteX129" fmla="*/ 2422796 w 3508378"/>
              <a:gd name="connsiteY129" fmla="*/ 377014 h 1107074"/>
              <a:gd name="connsiteX130" fmla="*/ 2435589 w 3508378"/>
              <a:gd name="connsiteY130" fmla="*/ 356483 h 1107074"/>
              <a:gd name="connsiteX131" fmla="*/ 2446405 w 3508378"/>
              <a:gd name="connsiteY131" fmla="*/ 334493 h 1107074"/>
              <a:gd name="connsiteX132" fmla="*/ 2456234 w 3508378"/>
              <a:gd name="connsiteY132" fmla="*/ 312939 h 1107074"/>
              <a:gd name="connsiteX133" fmla="*/ 2466931 w 3508378"/>
              <a:gd name="connsiteY133" fmla="*/ 291927 h 1107074"/>
              <a:gd name="connsiteX134" fmla="*/ 2478474 w 3508378"/>
              <a:gd name="connsiteY134" fmla="*/ 271464 h 1107074"/>
              <a:gd name="connsiteX135" fmla="*/ 2490835 w 3508378"/>
              <a:gd name="connsiteY135" fmla="*/ 251579 h 1107074"/>
              <a:gd name="connsiteX136" fmla="*/ 2503992 w 3508378"/>
              <a:gd name="connsiteY136" fmla="*/ 232294 h 1107074"/>
              <a:gd name="connsiteX137" fmla="*/ 2517917 w 3508378"/>
              <a:gd name="connsiteY137" fmla="*/ 213623 h 1107074"/>
              <a:gd name="connsiteX138" fmla="*/ 2532588 w 3508378"/>
              <a:gd name="connsiteY138" fmla="*/ 195588 h 1107074"/>
              <a:gd name="connsiteX139" fmla="*/ 2547972 w 3508378"/>
              <a:gd name="connsiteY139" fmla="*/ 178212 h 1107074"/>
              <a:gd name="connsiteX140" fmla="*/ 2564052 w 3508378"/>
              <a:gd name="connsiteY140" fmla="*/ 161514 h 1107074"/>
              <a:gd name="connsiteX141" fmla="*/ 2580796 w 3508378"/>
              <a:gd name="connsiteY141" fmla="*/ 145511 h 1107074"/>
              <a:gd name="connsiteX142" fmla="*/ 2598181 w 3508378"/>
              <a:gd name="connsiteY142" fmla="*/ 130231 h 1107074"/>
              <a:gd name="connsiteX143" fmla="*/ 2616188 w 3508378"/>
              <a:gd name="connsiteY143" fmla="*/ 115688 h 1107074"/>
              <a:gd name="connsiteX144" fmla="*/ 2634783 w 3508378"/>
              <a:gd name="connsiteY144" fmla="*/ 101904 h 1107074"/>
              <a:gd name="connsiteX145" fmla="*/ 2653940 w 3508378"/>
              <a:gd name="connsiteY145" fmla="*/ 88897 h 1107074"/>
              <a:gd name="connsiteX146" fmla="*/ 2673639 w 3508378"/>
              <a:gd name="connsiteY146" fmla="*/ 76695 h 1107074"/>
              <a:gd name="connsiteX147" fmla="*/ 2693852 w 3508378"/>
              <a:gd name="connsiteY147" fmla="*/ 65307 h 1107074"/>
              <a:gd name="connsiteX148" fmla="*/ 2714555 w 3508378"/>
              <a:gd name="connsiteY148" fmla="*/ 54764 h 1107074"/>
              <a:gd name="connsiteX149" fmla="*/ 2735723 w 3508378"/>
              <a:gd name="connsiteY149" fmla="*/ 45080 h 1107074"/>
              <a:gd name="connsiteX150" fmla="*/ 2757326 w 3508378"/>
              <a:gd name="connsiteY150" fmla="*/ 36274 h 1107074"/>
              <a:gd name="connsiteX151" fmla="*/ 2779344 w 3508378"/>
              <a:gd name="connsiteY151" fmla="*/ 28373 h 1107074"/>
              <a:gd name="connsiteX152" fmla="*/ 2801748 w 3508378"/>
              <a:gd name="connsiteY152" fmla="*/ 21395 h 1107074"/>
              <a:gd name="connsiteX153" fmla="*/ 2824515 w 3508378"/>
              <a:gd name="connsiteY153" fmla="*/ 15353 h 1107074"/>
              <a:gd name="connsiteX154" fmla="*/ 2847619 w 3508378"/>
              <a:gd name="connsiteY154" fmla="*/ 10279 h 1107074"/>
              <a:gd name="connsiteX155" fmla="*/ 2871032 w 3508378"/>
              <a:gd name="connsiteY155" fmla="*/ 6183 h 1107074"/>
              <a:gd name="connsiteX156" fmla="*/ 2894732 w 3508378"/>
              <a:gd name="connsiteY156" fmla="*/ 3091 h 1107074"/>
              <a:gd name="connsiteX157" fmla="*/ 2918695 w 3508378"/>
              <a:gd name="connsiteY157" fmla="*/ 1023 h 110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3508378" h="1107074">
                <a:moveTo>
                  <a:pt x="2942890" y="0"/>
                </a:moveTo>
                <a:lnTo>
                  <a:pt x="2967294" y="41"/>
                </a:lnTo>
                <a:lnTo>
                  <a:pt x="2991880" y="1164"/>
                </a:lnTo>
                <a:lnTo>
                  <a:pt x="3016630" y="3391"/>
                </a:lnTo>
                <a:lnTo>
                  <a:pt x="3040434" y="6578"/>
                </a:lnTo>
                <a:lnTo>
                  <a:pt x="3063870" y="10747"/>
                </a:lnTo>
                <a:lnTo>
                  <a:pt x="3086915" y="15862"/>
                </a:lnTo>
                <a:lnTo>
                  <a:pt x="3109546" y="21904"/>
                </a:lnTo>
                <a:lnTo>
                  <a:pt x="3131754" y="28855"/>
                </a:lnTo>
                <a:lnTo>
                  <a:pt x="3153517" y="36684"/>
                </a:lnTo>
                <a:lnTo>
                  <a:pt x="3174812" y="45371"/>
                </a:lnTo>
                <a:lnTo>
                  <a:pt x="3195629" y="54896"/>
                </a:lnTo>
                <a:lnTo>
                  <a:pt x="3215941" y="65234"/>
                </a:lnTo>
                <a:lnTo>
                  <a:pt x="3235740" y="76363"/>
                </a:lnTo>
                <a:lnTo>
                  <a:pt x="3254998" y="88260"/>
                </a:lnTo>
                <a:lnTo>
                  <a:pt x="3273701" y="100899"/>
                </a:lnTo>
                <a:lnTo>
                  <a:pt x="3291827" y="114256"/>
                </a:lnTo>
                <a:lnTo>
                  <a:pt x="3309367" y="128317"/>
                </a:lnTo>
                <a:lnTo>
                  <a:pt x="3326292" y="143047"/>
                </a:lnTo>
                <a:lnTo>
                  <a:pt x="3342591" y="158436"/>
                </a:lnTo>
                <a:lnTo>
                  <a:pt x="3358239" y="174448"/>
                </a:lnTo>
                <a:lnTo>
                  <a:pt x="3373223" y="191069"/>
                </a:lnTo>
                <a:lnTo>
                  <a:pt x="3387526" y="208272"/>
                </a:lnTo>
                <a:lnTo>
                  <a:pt x="3401123" y="226038"/>
                </a:lnTo>
                <a:lnTo>
                  <a:pt x="3414003" y="244337"/>
                </a:lnTo>
                <a:lnTo>
                  <a:pt x="3426141" y="263154"/>
                </a:lnTo>
                <a:lnTo>
                  <a:pt x="3437525" y="282462"/>
                </a:lnTo>
                <a:lnTo>
                  <a:pt x="3448131" y="302238"/>
                </a:lnTo>
                <a:lnTo>
                  <a:pt x="3457942" y="322459"/>
                </a:lnTo>
                <a:lnTo>
                  <a:pt x="3466944" y="343099"/>
                </a:lnTo>
                <a:lnTo>
                  <a:pt x="3475113" y="364144"/>
                </a:lnTo>
                <a:lnTo>
                  <a:pt x="3482437" y="385561"/>
                </a:lnTo>
                <a:lnTo>
                  <a:pt x="3488888" y="407337"/>
                </a:lnTo>
                <a:lnTo>
                  <a:pt x="3494458" y="429436"/>
                </a:lnTo>
                <a:lnTo>
                  <a:pt x="3499122" y="451849"/>
                </a:lnTo>
                <a:lnTo>
                  <a:pt x="3503709" y="481454"/>
                </a:lnTo>
                <a:lnTo>
                  <a:pt x="3505669" y="497503"/>
                </a:lnTo>
                <a:lnTo>
                  <a:pt x="3507514" y="520697"/>
                </a:lnTo>
                <a:lnTo>
                  <a:pt x="3508378" y="544106"/>
                </a:lnTo>
                <a:lnTo>
                  <a:pt x="3508251" y="567710"/>
                </a:lnTo>
                <a:lnTo>
                  <a:pt x="3507110" y="591487"/>
                </a:lnTo>
                <a:lnTo>
                  <a:pt x="3504932" y="615404"/>
                </a:lnTo>
                <a:lnTo>
                  <a:pt x="3501741" y="639204"/>
                </a:lnTo>
                <a:lnTo>
                  <a:pt x="3497576" y="662635"/>
                </a:lnTo>
                <a:lnTo>
                  <a:pt x="3492462" y="685671"/>
                </a:lnTo>
                <a:lnTo>
                  <a:pt x="3486415" y="708302"/>
                </a:lnTo>
                <a:lnTo>
                  <a:pt x="3479469" y="730501"/>
                </a:lnTo>
                <a:lnTo>
                  <a:pt x="3471640" y="752259"/>
                </a:lnTo>
                <a:lnTo>
                  <a:pt x="3462952" y="773549"/>
                </a:lnTo>
                <a:lnTo>
                  <a:pt x="3453423" y="794362"/>
                </a:lnTo>
                <a:lnTo>
                  <a:pt x="3443085" y="814675"/>
                </a:lnTo>
                <a:lnTo>
                  <a:pt x="3431960" y="834464"/>
                </a:lnTo>
                <a:lnTo>
                  <a:pt x="3420063" y="853722"/>
                </a:lnTo>
                <a:lnTo>
                  <a:pt x="3407424" y="872421"/>
                </a:lnTo>
                <a:lnTo>
                  <a:pt x="3394068" y="890546"/>
                </a:lnTo>
                <a:lnTo>
                  <a:pt x="3380006" y="908081"/>
                </a:lnTo>
                <a:lnTo>
                  <a:pt x="3365276" y="925002"/>
                </a:lnTo>
                <a:lnTo>
                  <a:pt x="3349892" y="941301"/>
                </a:lnTo>
                <a:lnTo>
                  <a:pt x="3333875" y="956949"/>
                </a:lnTo>
                <a:lnTo>
                  <a:pt x="3317254" y="971928"/>
                </a:lnTo>
                <a:lnTo>
                  <a:pt x="3300051" y="986231"/>
                </a:lnTo>
                <a:lnTo>
                  <a:pt x="3282285" y="999824"/>
                </a:lnTo>
                <a:lnTo>
                  <a:pt x="3263986" y="1012704"/>
                </a:lnTo>
                <a:lnTo>
                  <a:pt x="3245169" y="1024842"/>
                </a:lnTo>
                <a:lnTo>
                  <a:pt x="3225861" y="1036221"/>
                </a:lnTo>
                <a:lnTo>
                  <a:pt x="3206085" y="1046828"/>
                </a:lnTo>
                <a:lnTo>
                  <a:pt x="3185868" y="1056638"/>
                </a:lnTo>
                <a:lnTo>
                  <a:pt x="3165224" y="1065640"/>
                </a:lnTo>
                <a:lnTo>
                  <a:pt x="3144179" y="1073809"/>
                </a:lnTo>
                <a:lnTo>
                  <a:pt x="3122762" y="1081129"/>
                </a:lnTo>
                <a:lnTo>
                  <a:pt x="3100990" y="1087584"/>
                </a:lnTo>
                <a:lnTo>
                  <a:pt x="3078886" y="1093154"/>
                </a:lnTo>
                <a:lnTo>
                  <a:pt x="3056473" y="1097818"/>
                </a:lnTo>
                <a:lnTo>
                  <a:pt x="3033778" y="1101559"/>
                </a:lnTo>
                <a:lnTo>
                  <a:pt x="3010820" y="1104360"/>
                </a:lnTo>
                <a:lnTo>
                  <a:pt x="2987625" y="1106206"/>
                </a:lnTo>
                <a:lnTo>
                  <a:pt x="2964216" y="1107074"/>
                </a:lnTo>
                <a:lnTo>
                  <a:pt x="2940608" y="1106942"/>
                </a:lnTo>
                <a:lnTo>
                  <a:pt x="2916836" y="1105801"/>
                </a:lnTo>
                <a:lnTo>
                  <a:pt x="2892913" y="1103628"/>
                </a:lnTo>
                <a:lnTo>
                  <a:pt x="2867645" y="1100200"/>
                </a:lnTo>
                <a:lnTo>
                  <a:pt x="2842800" y="1095677"/>
                </a:lnTo>
                <a:lnTo>
                  <a:pt x="2818401" y="1090085"/>
                </a:lnTo>
                <a:lnTo>
                  <a:pt x="2794460" y="1083452"/>
                </a:lnTo>
                <a:lnTo>
                  <a:pt x="2771011" y="1075805"/>
                </a:lnTo>
                <a:lnTo>
                  <a:pt x="2748070" y="1067172"/>
                </a:lnTo>
                <a:lnTo>
                  <a:pt x="2725662" y="1057584"/>
                </a:lnTo>
                <a:lnTo>
                  <a:pt x="2703804" y="1047059"/>
                </a:lnTo>
                <a:lnTo>
                  <a:pt x="2682523" y="1035635"/>
                </a:lnTo>
                <a:lnTo>
                  <a:pt x="2661837" y="1023333"/>
                </a:lnTo>
                <a:lnTo>
                  <a:pt x="2641770" y="1010185"/>
                </a:lnTo>
                <a:lnTo>
                  <a:pt x="2622349" y="996210"/>
                </a:lnTo>
                <a:lnTo>
                  <a:pt x="2603586" y="981444"/>
                </a:lnTo>
                <a:lnTo>
                  <a:pt x="2585506" y="965909"/>
                </a:lnTo>
                <a:lnTo>
                  <a:pt x="2568135" y="949638"/>
                </a:lnTo>
                <a:lnTo>
                  <a:pt x="2551491" y="932654"/>
                </a:lnTo>
                <a:lnTo>
                  <a:pt x="2535597" y="914987"/>
                </a:lnTo>
                <a:lnTo>
                  <a:pt x="2520477" y="896661"/>
                </a:lnTo>
                <a:lnTo>
                  <a:pt x="2506151" y="877708"/>
                </a:lnTo>
                <a:lnTo>
                  <a:pt x="2492640" y="858150"/>
                </a:lnTo>
                <a:lnTo>
                  <a:pt x="2479970" y="838019"/>
                </a:lnTo>
                <a:lnTo>
                  <a:pt x="2468154" y="817339"/>
                </a:lnTo>
                <a:lnTo>
                  <a:pt x="2457225" y="796140"/>
                </a:lnTo>
                <a:lnTo>
                  <a:pt x="2447196" y="774450"/>
                </a:lnTo>
                <a:lnTo>
                  <a:pt x="2438094" y="752296"/>
                </a:lnTo>
                <a:lnTo>
                  <a:pt x="2428156" y="729928"/>
                </a:lnTo>
                <a:lnTo>
                  <a:pt x="2416181" y="708938"/>
                </a:lnTo>
                <a:lnTo>
                  <a:pt x="2402315" y="689421"/>
                </a:lnTo>
                <a:lnTo>
                  <a:pt x="2386699" y="671482"/>
                </a:lnTo>
                <a:lnTo>
                  <a:pt x="2369478" y="655220"/>
                </a:lnTo>
                <a:lnTo>
                  <a:pt x="2350802" y="640731"/>
                </a:lnTo>
                <a:lnTo>
                  <a:pt x="2330803" y="628120"/>
                </a:lnTo>
                <a:lnTo>
                  <a:pt x="2309636" y="617491"/>
                </a:lnTo>
                <a:lnTo>
                  <a:pt x="2287437" y="608940"/>
                </a:lnTo>
                <a:lnTo>
                  <a:pt x="2264355" y="602570"/>
                </a:lnTo>
                <a:lnTo>
                  <a:pt x="2240528" y="598483"/>
                </a:lnTo>
                <a:lnTo>
                  <a:pt x="2216102" y="596774"/>
                </a:lnTo>
                <a:lnTo>
                  <a:pt x="848389" y="593605"/>
                </a:lnTo>
                <a:lnTo>
                  <a:pt x="848389" y="592383"/>
                </a:lnTo>
                <a:lnTo>
                  <a:pt x="0" y="592383"/>
                </a:lnTo>
                <a:lnTo>
                  <a:pt x="0" y="477183"/>
                </a:lnTo>
                <a:lnTo>
                  <a:pt x="2268368" y="477183"/>
                </a:lnTo>
                <a:lnTo>
                  <a:pt x="2290173" y="472066"/>
                </a:lnTo>
                <a:lnTo>
                  <a:pt x="2312705" y="464374"/>
                </a:lnTo>
                <a:lnTo>
                  <a:pt x="2334281" y="454559"/>
                </a:lnTo>
                <a:lnTo>
                  <a:pt x="2354766" y="442721"/>
                </a:lnTo>
                <a:lnTo>
                  <a:pt x="2374006" y="428950"/>
                </a:lnTo>
                <a:lnTo>
                  <a:pt x="2391854" y="413347"/>
                </a:lnTo>
                <a:lnTo>
                  <a:pt x="2408166" y="396004"/>
                </a:lnTo>
                <a:lnTo>
                  <a:pt x="2422796" y="377014"/>
                </a:lnTo>
                <a:lnTo>
                  <a:pt x="2435589" y="356483"/>
                </a:lnTo>
                <a:lnTo>
                  <a:pt x="2446405" y="334493"/>
                </a:lnTo>
                <a:lnTo>
                  <a:pt x="2456234" y="312939"/>
                </a:lnTo>
                <a:lnTo>
                  <a:pt x="2466931" y="291927"/>
                </a:lnTo>
                <a:lnTo>
                  <a:pt x="2478474" y="271464"/>
                </a:lnTo>
                <a:lnTo>
                  <a:pt x="2490835" y="251579"/>
                </a:lnTo>
                <a:lnTo>
                  <a:pt x="2503992" y="232294"/>
                </a:lnTo>
                <a:lnTo>
                  <a:pt x="2517917" y="213623"/>
                </a:lnTo>
                <a:lnTo>
                  <a:pt x="2532588" y="195588"/>
                </a:lnTo>
                <a:lnTo>
                  <a:pt x="2547972" y="178212"/>
                </a:lnTo>
                <a:lnTo>
                  <a:pt x="2564052" y="161514"/>
                </a:lnTo>
                <a:lnTo>
                  <a:pt x="2580796" y="145511"/>
                </a:lnTo>
                <a:lnTo>
                  <a:pt x="2598181" y="130231"/>
                </a:lnTo>
                <a:lnTo>
                  <a:pt x="2616188" y="115688"/>
                </a:lnTo>
                <a:lnTo>
                  <a:pt x="2634783" y="101904"/>
                </a:lnTo>
                <a:lnTo>
                  <a:pt x="2653940" y="88897"/>
                </a:lnTo>
                <a:lnTo>
                  <a:pt x="2673639" y="76695"/>
                </a:lnTo>
                <a:lnTo>
                  <a:pt x="2693852" y="65307"/>
                </a:lnTo>
                <a:lnTo>
                  <a:pt x="2714555" y="54764"/>
                </a:lnTo>
                <a:lnTo>
                  <a:pt x="2735723" y="45080"/>
                </a:lnTo>
                <a:lnTo>
                  <a:pt x="2757326" y="36274"/>
                </a:lnTo>
                <a:lnTo>
                  <a:pt x="2779344" y="28373"/>
                </a:lnTo>
                <a:lnTo>
                  <a:pt x="2801748" y="21395"/>
                </a:lnTo>
                <a:lnTo>
                  <a:pt x="2824515" y="15353"/>
                </a:lnTo>
                <a:lnTo>
                  <a:pt x="2847619" y="10279"/>
                </a:lnTo>
                <a:lnTo>
                  <a:pt x="2871032" y="6183"/>
                </a:lnTo>
                <a:lnTo>
                  <a:pt x="2894732" y="3091"/>
                </a:lnTo>
                <a:lnTo>
                  <a:pt x="2918695" y="102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r>
              <a:rPr lang="en-US" sz="800"/>
              <a:t>© </a:t>
            </a:r>
            <a:r>
              <a:rPr lang="en-US" sz="800" err="1"/>
              <a:t>PharmaLex</a:t>
            </a:r>
            <a:endParaRPr lang="en-US" sz="8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FACAFA-5080-964E-919D-B362F27C9D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931333" y="1267883"/>
            <a:ext cx="10805584" cy="47857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11949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0" r="182"/>
          <a:stretch/>
        </p:blipFill>
        <p:spPr>
          <a:xfrm>
            <a:off x="0" y="1"/>
            <a:ext cx="12192000" cy="6429332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1" y="1808820"/>
            <a:ext cx="12194116" cy="3660408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5" name="Fußzeilenplatzhalter 6"/>
          <p:cNvSpPr>
            <a:spLocks noGrp="1"/>
          </p:cNvSpPr>
          <p:nvPr>
            <p:ph type="ftr" sz="quarter" idx="4294967295"/>
          </p:nvPr>
        </p:nvSpPr>
        <p:spPr>
          <a:xfrm>
            <a:off x="4959089" y="6429334"/>
            <a:ext cx="1263583" cy="366183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800" dirty="0">
                <a:solidFill>
                  <a:srgbClr val="2D3D47"/>
                </a:solidFill>
              </a:rPr>
              <a:t>© </a:t>
            </a:r>
            <a:r>
              <a:rPr lang="en-US" sz="800" dirty="0" err="1">
                <a:solidFill>
                  <a:srgbClr val="2D3D47"/>
                </a:solidFill>
              </a:rPr>
              <a:t>PharmaLex</a:t>
            </a:r>
            <a:endParaRPr lang="en-US" sz="800" dirty="0">
              <a:solidFill>
                <a:srgbClr val="2D3D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7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1DB2-4AE2-441F-8A84-36493B75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711D6-A32D-4743-94AF-ECCE6B448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F23BA-3E38-4001-A1C7-7743A409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B9F0-AC25-4830-BA90-8ADAF9319D8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1B60E-4F21-44B0-9670-865F5122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45D1D-693A-462C-B1D0-2DDAB6DF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068D-218C-42C2-A6B5-94E2938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9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8EB2-8FCA-44F6-815F-38B64C4BD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67842-04F7-4A86-BEA9-3B8BF0B6A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F5AE-D1FF-46F5-999C-0CB0C0B4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B9F0-AC25-4830-BA90-8ADAF9319D8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306C6-A776-4025-855A-0EF9D9BD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6940-EC21-4165-B851-E0FB7C3B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068D-218C-42C2-A6B5-94E2938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8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00F2A-C413-4C6A-8F02-ADB8C334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C879-7045-427A-9608-FFF7DEB2A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61364-49A1-4FEF-A200-2BDFC00CA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4D8BC-FDD4-4F46-AE6B-A85432C5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B9F0-AC25-4830-BA90-8ADAF9319D8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84291-E653-48A2-9989-D52B0E77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C8189-8AF8-491E-94FA-FF07046C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068D-218C-42C2-A6B5-94E2938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E15A-97DB-4C6F-A2CC-5765F63B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0272B-0E6E-4916-8CF6-81CD7EA85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C7F9D-E4DA-4173-9717-DC8115146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F1270-C515-4C7F-8836-1BC1E7BDA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4C5C5A-1E06-495B-848F-ED7AA71E5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FB02CE-F972-4F02-84CB-E9B3601B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B9F0-AC25-4830-BA90-8ADAF9319D8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ED987F-AC50-4098-89C4-38F1ED48A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4B588-ACEF-42C0-8936-E956E8BA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068D-218C-42C2-A6B5-94E2938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4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B4FF-D938-44AE-A79F-6E6D2B28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71D248-D9FA-4648-98CF-666C4B60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B9F0-AC25-4830-BA90-8ADAF9319D8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58D327-DE3F-4C3F-B0C8-78B27DB8E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17BA8-ED03-4EEF-B06D-885F1B07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068D-218C-42C2-A6B5-94E2938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3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EF558-2D51-4A3A-BDB1-D16B0977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B9F0-AC25-4830-BA90-8ADAF9319D8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BFBDB-BE53-4A13-B0BD-EF38568F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761E8-18F5-43FD-9BBB-0DE242BD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068D-218C-42C2-A6B5-94E2938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132E-D22E-4081-9234-8A7F2EB99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10D5E-E30B-4752-8041-CBC61D36F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54ED3-1051-4E80-96C3-E43DDCB0E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E6BF8-0C74-43A6-8133-FC6AB958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B9F0-AC25-4830-BA90-8ADAF9319D8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1C703-38D5-4F60-9CBB-B9F48D40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0A5B6-63DD-419F-8BF0-89EF65DC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068D-218C-42C2-A6B5-94E2938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9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1E5C1-8EB3-4970-9B8E-9A905410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42CF9C-933E-4E06-9753-6C3DC2855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9E0A3-2561-4FB5-B636-208FE6625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C6717-33A8-4550-A292-E5F7B14A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B9F0-AC25-4830-BA90-8ADAF9319D8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E3C61-7ABF-4076-89E0-F4BB7135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EF289-ECBC-4897-B5AD-719AD899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A068D-218C-42C2-A6B5-94E2938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6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C6F402-8AB4-4161-B674-051D2AF81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057E0-9C5D-4DB4-B986-70A2DBA29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3D86A-321A-467E-962E-1F2A0F76D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2B9F0-AC25-4830-BA90-8ADAF9319D8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C28B2-251E-4611-BC34-79F279B78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8176C-C4BC-4B6C-9343-EB6347CB6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068D-218C-42C2-A6B5-94E2938B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18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hyperlink" Target="https://paul-buerkner.github.io/brms/" TargetMode="External"/><Relationship Id="rId7" Type="http://schemas.openxmlformats.org/officeDocument/2006/relationships/diagramLayout" Target="../diagrams/layout2.xml"/><Relationship Id="rId2" Type="http://schemas.openxmlformats.org/officeDocument/2006/relationships/hyperlink" Target="https://mc-stan.org/users/interfaces/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2.xml"/><Relationship Id="rId5" Type="http://schemas.openxmlformats.org/officeDocument/2006/relationships/hyperlink" Target="https://cran.r-project.org/web/packages/nimble/index.html" TargetMode="External"/><Relationship Id="rId10" Type="http://schemas.microsoft.com/office/2007/relationships/diagramDrawing" Target="../diagrams/drawing2.xml"/><Relationship Id="rId4" Type="http://schemas.openxmlformats.org/officeDocument/2006/relationships/hyperlink" Target="https://cran.r-project.org/web/packages/rjags/index.html" TargetMode="External"/><Relationship Id="rId9" Type="http://schemas.openxmlformats.org/officeDocument/2006/relationships/diagramColors" Target="../diagrams/colors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7DDE6-D8F6-4C38-8564-7C548F4D0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E6D4D-0B6C-45EE-80F9-C55646696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23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74FF-59AB-8A48-BAE8-D2DFF7B584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Bayesian principle: Prior information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84B1C6-248B-C645-BE5F-FF2E680A4404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387475" y="1268413"/>
            <a:ext cx="10804525" cy="4784725"/>
          </a:xfrm>
        </p:spPr>
        <p:txBody>
          <a:bodyPr vert="horz" lIns="0" tIns="0" rIns="0" bIns="0" rtlCol="0" anchor="t">
            <a:noAutofit/>
          </a:bodyPr>
          <a:lstStyle/>
          <a:p>
            <a:pPr marL="354744" indent="-354744"/>
            <a:r>
              <a:rPr lang="en-US" sz="2400" dirty="0"/>
              <a:t>Don’t underestimate prior!</a:t>
            </a:r>
            <a:endParaRPr lang="en-US" dirty="0"/>
          </a:p>
          <a:p>
            <a:pPr marL="354744" indent="-354744"/>
            <a:endParaRPr lang="en-US" sz="2400" dirty="0">
              <a:cs typeface="Arial"/>
            </a:endParaRPr>
          </a:p>
          <a:p>
            <a:pPr marL="988035" lvl="1" indent="-378451"/>
            <a:r>
              <a:rPr lang="en-US" dirty="0"/>
              <a:t>Very powerful</a:t>
            </a:r>
            <a:endParaRPr lang="en-US" dirty="0">
              <a:cs typeface="Arial"/>
            </a:endParaRPr>
          </a:p>
          <a:p>
            <a:pPr marL="1525655" lvl="2" indent="-306486"/>
            <a:r>
              <a:rPr lang="en-US" sz="2133" i="1" dirty="0"/>
              <a:t>“If I am going to make an experiment to save the world, I better use my prior”</a:t>
            </a:r>
            <a:endParaRPr lang="en-US" sz="2133" i="1" dirty="0">
              <a:cs typeface="Arial"/>
            </a:endParaRPr>
          </a:p>
          <a:p>
            <a:pPr marL="1823674" lvl="3" indent="0">
              <a:buNone/>
            </a:pPr>
            <a:r>
              <a:rPr lang="en-US" sz="1867" dirty="0"/>
              <a:t>[A. Gelman]</a:t>
            </a:r>
            <a:endParaRPr lang="en-US" sz="1867" dirty="0">
              <a:cs typeface="Arial"/>
            </a:endParaRPr>
          </a:p>
          <a:p>
            <a:pPr marL="988035" lvl="1" indent="-378451"/>
            <a:r>
              <a:rPr lang="en-US" dirty="0"/>
              <a:t>Part of the scientific process</a:t>
            </a:r>
            <a:endParaRPr lang="en-US" dirty="0">
              <a:cs typeface="Arial"/>
            </a:endParaRPr>
          </a:p>
          <a:p>
            <a:pPr marL="988035" lvl="1" indent="-378451"/>
            <a:r>
              <a:rPr lang="en-US" dirty="0"/>
              <a:t>Can advantageously replace data when well defined</a:t>
            </a:r>
            <a:endParaRPr lang="en-US" dirty="0">
              <a:cs typeface="Arial"/>
            </a:endParaRPr>
          </a:p>
          <a:p>
            <a:pPr marL="1525655" lvl="2" indent="-306486"/>
            <a:r>
              <a:rPr lang="en-US" sz="2133" dirty="0"/>
              <a:t>Expert opinion</a:t>
            </a:r>
            <a:endParaRPr lang="en-US" sz="2133" dirty="0">
              <a:cs typeface="Arial"/>
            </a:endParaRPr>
          </a:p>
          <a:p>
            <a:pPr marL="1525655" lvl="2" indent="-306486"/>
            <a:r>
              <a:rPr lang="en-US" sz="2133" dirty="0"/>
              <a:t>Comparable historical data</a:t>
            </a:r>
            <a:endParaRPr lang="en-US" sz="2133" dirty="0">
              <a:cs typeface="Arial"/>
            </a:endParaRPr>
          </a:p>
          <a:p>
            <a:pPr marL="988035" lvl="1" indent="-378451"/>
            <a:endParaRPr lang="en-US" dirty="0">
              <a:cs typeface="Arial"/>
            </a:endParaRPr>
          </a:p>
          <a:p>
            <a:pPr marL="988035" lvl="1" indent="-378451"/>
            <a:r>
              <a:rPr lang="en-US" dirty="0"/>
              <a:t>Likely the one piece of your model on which you will receive all the questions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8852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>
              <a:defRPr/>
            </a:pPr>
            <a:fld id="{D416DE15-76B8-47CF-8A45-7573917BCFFB}" type="slidenum">
              <a:rPr lang="en-US" sz="800">
                <a:solidFill>
                  <a:srgbClr val="FFFFFF"/>
                </a:solidFill>
                <a:latin typeface="Arial" panose="020B0604020202020204"/>
              </a:rPr>
              <a:pPr defTabSz="914377">
                <a:defRPr/>
              </a:pPr>
              <a:t>11</a:t>
            </a:fld>
            <a:endParaRPr lang="en-US" sz="80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072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Bayesian principle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sz="quarter" idx="4294967295"/>
          </p:nvPr>
        </p:nvSpPr>
        <p:spPr>
          <a:xfrm>
            <a:off x="1387475" y="1277938"/>
            <a:ext cx="10804525" cy="478631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Likelihood (assuming a model) </a:t>
            </a:r>
          </a:p>
          <a:p>
            <a:pPr lvl="1"/>
            <a:r>
              <a:rPr lang="en-US" dirty="0"/>
              <a:t>Conditional probability of the data given </a:t>
            </a:r>
            <a:r>
              <a:rPr lang="en-US" dirty="0">
                <a:sym typeface="Symbol" pitchFamily="18" charset="2"/>
              </a:rPr>
              <a:t>:   p(y| )</a:t>
            </a:r>
          </a:p>
          <a:p>
            <a:pPr lvl="1"/>
            <a:r>
              <a:rPr lang="en-US" dirty="0"/>
              <a:t>Based</a:t>
            </a:r>
            <a:r>
              <a:rPr lang="en-US" dirty="0">
                <a:sym typeface="Symbol" pitchFamily="18" charset="2"/>
              </a:rPr>
              <a:t> solely on data </a:t>
            </a:r>
          </a:p>
          <a:p>
            <a:pPr lvl="1"/>
            <a:endParaRPr lang="en-US" dirty="0"/>
          </a:p>
          <a:p>
            <a:r>
              <a:rPr lang="en-US" sz="2400" dirty="0"/>
              <a:t>Posterior distribution: </a:t>
            </a:r>
          </a:p>
          <a:p>
            <a:pPr lvl="1"/>
            <a:r>
              <a:rPr lang="en-US" dirty="0"/>
              <a:t>Distribution of </a:t>
            </a:r>
            <a:r>
              <a:rPr lang="fr-BE" dirty="0">
                <a:sym typeface="Symbol" pitchFamily="18" charset="2"/>
              </a:rPr>
              <a:t></a:t>
            </a:r>
            <a:r>
              <a:rPr lang="en-US" dirty="0"/>
              <a:t> after observed data have been taken into account and combined with prior: p(</a:t>
            </a:r>
            <a:r>
              <a:rPr lang="fr-BE" dirty="0">
                <a:sym typeface="Symbol" pitchFamily="18" charset="2"/>
              </a:rPr>
              <a:t>|y)</a:t>
            </a:r>
          </a:p>
          <a:p>
            <a:pPr lvl="1"/>
            <a:r>
              <a:rPr lang="fr-BE" dirty="0"/>
              <a:t>Final opinion about </a:t>
            </a:r>
            <a:r>
              <a:rPr lang="fr-BE" dirty="0">
                <a:sym typeface="Symbol" pitchFamily="18" charset="2"/>
              </a:rPr>
              <a:t></a:t>
            </a:r>
          </a:p>
          <a:p>
            <a:pPr lvl="1"/>
            <a:endParaRPr lang="fr-BE" dirty="0">
              <a:sym typeface="Symbol" pitchFamily="18" charset="2"/>
            </a:endParaRPr>
          </a:p>
          <a:p>
            <a:r>
              <a:rPr lang="en-US" sz="2400" dirty="0"/>
              <a:t> Predictive distribution: </a:t>
            </a:r>
          </a:p>
          <a:p>
            <a:pPr lvl="1"/>
            <a:r>
              <a:rPr lang="en-US" dirty="0"/>
              <a:t>Given the model and the posterior distribution of its parameters, what are the plausible values for a future observation y*?</a:t>
            </a:r>
            <a:br>
              <a:rPr lang="en-US" dirty="0"/>
            </a:br>
            <a:r>
              <a:rPr lang="en-US" dirty="0"/>
              <a:t>p(y*|</a:t>
            </a:r>
            <a:r>
              <a:rPr lang="fr-BE" dirty="0">
                <a:sym typeface="Symbol" pitchFamily="18" charset="2"/>
              </a:rPr>
              <a:t> y) </a:t>
            </a:r>
            <a:endParaRPr lang="en-US" dirty="0"/>
          </a:p>
          <a:p>
            <a:pPr lvl="1"/>
            <a:endParaRPr lang="fr-BE" dirty="0">
              <a:sym typeface="Symbol" pitchFamily="18" charset="2"/>
            </a:endParaRPr>
          </a:p>
          <a:p>
            <a:pPr lvl="1"/>
            <a:endParaRPr lang="fr-BE" dirty="0">
              <a:sym typeface="Symbol" pitchFamily="18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03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>
              <a:defRPr/>
            </a:pPr>
            <a:fld id="{EAE359AC-B7D5-4A07-9BDA-3E6F62C84C53}" type="slidenum">
              <a:rPr lang="en-US" sz="800">
                <a:solidFill>
                  <a:srgbClr val="FFFFFF"/>
                </a:solidFill>
                <a:latin typeface="Arial" panose="020B0604020202020204"/>
              </a:rPr>
              <a:pPr defTabSz="914377">
                <a:defRPr/>
              </a:pPr>
              <a:t>12</a:t>
            </a:fld>
            <a:endParaRPr lang="en-US" sz="80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Posterior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1387475" y="1277938"/>
                <a:ext cx="10804525" cy="478631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The posterior distribution is obtained by Bayes’ rule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667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BE" sz="2667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667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fr-BE" sz="2667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BE" sz="2667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sz="2667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667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r-BE" sz="2667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sz="2667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fr-BE" sz="2667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r-BE" sz="2667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sz="2667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fr-BE" sz="2667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fr-BE" sz="2667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BE" sz="2667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sz="2667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BE" sz="2667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fr-BE" sz="2667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sz="2667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667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BE" sz="2667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sz="2667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fr-BE" sz="2667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fr-BE" sz="2667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BE" sz="2667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sz="2667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BE" sz="2667">
                              <a:latin typeface="Cambria Math" panose="02040503050406030204" pitchFamily="18" charset="0"/>
                            </a:rPr>
                            <m:t>│</m:t>
                          </m:r>
                          <m:r>
                            <a:rPr lang="fr-BE" sz="2667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fr-BE" sz="2667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fr-BE" sz="2667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fr-BE" sz="2667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fr-BE" sz="2667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BE" sz="2667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fr-BE" sz="2667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fr-BE" sz="2667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BE" sz="2667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fr-BE" sz="2667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fr-BE" sz="2667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fr-BE" sz="2667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320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BE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320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fr-BE" sz="32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BE" sz="32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dirty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fr-BE" sz="32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BE" sz="32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32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2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BE" sz="3200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BE" sz="3200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sz="3200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BE" sz="3200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BE" sz="3200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fr-BE" sz="3200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Results reflect the combined evidence of data and prior knowledge or beliefs</a:t>
                </a:r>
              </a:p>
              <a:p>
                <a:r>
                  <a:rPr lang="en-US" dirty="0"/>
                  <a:t>The posterior distribution is used to infer on the parameter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1387475" y="1277938"/>
                <a:ext cx="10804525" cy="4786312"/>
              </a:xfrm>
              <a:blipFill>
                <a:blip r:embed="rId2"/>
                <a:stretch>
                  <a:fillRect l="-90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552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D8D675-5270-4A42-9FBB-726A3D152134}"/>
              </a:ext>
            </a:extLst>
          </p:cNvPr>
          <p:cNvSpPr/>
          <p:nvPr/>
        </p:nvSpPr>
        <p:spPr>
          <a:xfrm>
            <a:off x="1310186" y="2156884"/>
            <a:ext cx="9817289" cy="408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>
              <a:defRPr/>
            </a:pPr>
            <a:fld id="{EAE359AC-B7D5-4A07-9BDA-3E6F62C84C53}" type="slidenum">
              <a:rPr lang="en-US" sz="800">
                <a:solidFill>
                  <a:srgbClr val="FFFFFF"/>
                </a:solidFill>
                <a:latin typeface="Arial" panose="020B0604020202020204"/>
              </a:rPr>
              <a:pPr defTabSz="914377">
                <a:defRPr/>
              </a:pPr>
              <a:t>13</a:t>
            </a:fld>
            <a:endParaRPr lang="en-US" sz="80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1" y="365125"/>
            <a:ext cx="11610975" cy="1325563"/>
          </a:xfrm>
        </p:spPr>
        <p:txBody>
          <a:bodyPr/>
          <a:lstStyle/>
          <a:p>
            <a:r>
              <a:rPr lang="en-US" dirty="0"/>
              <a:t>Use the posterior distribution for decision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387475" y="1277938"/>
            <a:ext cx="10804525" cy="4786312"/>
          </a:xfrm>
        </p:spPr>
        <p:txBody>
          <a:bodyPr vert="horz" lIns="0" tIns="0" rIns="0" bIns="0" rtlCol="0" anchor="t">
            <a:noAutofit/>
          </a:bodyPr>
          <a:lstStyle/>
          <a:p>
            <a:pPr marL="354744" indent="-354744"/>
            <a:r>
              <a:rPr lang="en-US" dirty="0"/>
              <a:t>Uncertainty is described in terms of probability :</a:t>
            </a:r>
            <a:endParaRPr lang="en-US" dirty="0">
              <a:cs typeface="Arial"/>
            </a:endParaRPr>
          </a:p>
          <a:p>
            <a:pPr marL="988035" lvl="1" indent="-378451"/>
            <a:endParaRPr lang="en-US" dirty="0">
              <a:cs typeface="Arial"/>
            </a:endParaRPr>
          </a:p>
          <a:p>
            <a:pPr marL="354744" indent="-354744"/>
            <a:endParaRPr lang="en-US" dirty="0">
              <a:cs typeface="Arial"/>
            </a:endParaRPr>
          </a:p>
        </p:txBody>
      </p:sp>
      <p:cxnSp>
        <p:nvCxnSpPr>
          <p:cNvPr id="8" name="Straight Arrow Connector 5"/>
          <p:cNvCxnSpPr>
            <a:cxnSpLocks noChangeShapeType="1"/>
          </p:cNvCxnSpPr>
          <p:nvPr/>
        </p:nvCxnSpPr>
        <p:spPr bwMode="auto">
          <a:xfrm flipV="1">
            <a:off x="4391893" y="3672132"/>
            <a:ext cx="1944255" cy="158663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6369700" y="3351387"/>
            <a:ext cx="245662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100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100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100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100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defTabSz="914377">
              <a:spcBef>
                <a:spcPct val="50000"/>
              </a:spcBef>
              <a:defRPr/>
            </a:pPr>
            <a:r>
              <a:rPr lang="fr-BE" dirty="0">
                <a:solidFill>
                  <a:srgbClr val="FFFFFF"/>
                </a:solidFill>
              </a:rPr>
              <a:t>P(</a:t>
            </a:r>
            <a:r>
              <a:rPr lang="el-GR" dirty="0">
                <a:solidFill>
                  <a:srgbClr val="FFFFFF"/>
                </a:solidFill>
              </a:rPr>
              <a:t>θ</a:t>
            </a:r>
            <a:r>
              <a:rPr lang="fr-BE" dirty="0">
                <a:solidFill>
                  <a:srgbClr val="FFFFFF"/>
                </a:solidFill>
              </a:rPr>
              <a:t>&gt;5.5) = 0.401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718734" y="2156885"/>
            <a:ext cx="4182533" cy="4176183"/>
            <a:chOff x="812" y="1019"/>
            <a:chExt cx="1976" cy="1973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812" y="1019"/>
              <a:ext cx="1976" cy="1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1106" y="1577"/>
              <a:ext cx="1504" cy="1071"/>
            </a:xfrm>
            <a:custGeom>
              <a:avLst/>
              <a:gdLst>
                <a:gd name="T0" fmla="*/ 5 w 507"/>
                <a:gd name="T1" fmla="*/ 361 h 361"/>
                <a:gd name="T2" fmla="*/ 15 w 507"/>
                <a:gd name="T3" fmla="*/ 361 h 361"/>
                <a:gd name="T4" fmla="*/ 25 w 507"/>
                <a:gd name="T5" fmla="*/ 361 h 361"/>
                <a:gd name="T6" fmla="*/ 35 w 507"/>
                <a:gd name="T7" fmla="*/ 361 h 361"/>
                <a:gd name="T8" fmla="*/ 45 w 507"/>
                <a:gd name="T9" fmla="*/ 361 h 361"/>
                <a:gd name="T10" fmla="*/ 55 w 507"/>
                <a:gd name="T11" fmla="*/ 361 h 361"/>
                <a:gd name="T12" fmla="*/ 65 w 507"/>
                <a:gd name="T13" fmla="*/ 361 h 361"/>
                <a:gd name="T14" fmla="*/ 76 w 507"/>
                <a:gd name="T15" fmla="*/ 361 h 361"/>
                <a:gd name="T16" fmla="*/ 86 w 507"/>
                <a:gd name="T17" fmla="*/ 360 h 361"/>
                <a:gd name="T18" fmla="*/ 96 w 507"/>
                <a:gd name="T19" fmla="*/ 358 h 361"/>
                <a:gd name="T20" fmla="*/ 106 w 507"/>
                <a:gd name="T21" fmla="*/ 356 h 361"/>
                <a:gd name="T22" fmla="*/ 116 w 507"/>
                <a:gd name="T23" fmla="*/ 352 h 361"/>
                <a:gd name="T24" fmla="*/ 126 w 507"/>
                <a:gd name="T25" fmla="*/ 346 h 361"/>
                <a:gd name="T26" fmla="*/ 137 w 507"/>
                <a:gd name="T27" fmla="*/ 336 h 361"/>
                <a:gd name="T28" fmla="*/ 147 w 507"/>
                <a:gd name="T29" fmla="*/ 322 h 361"/>
                <a:gd name="T30" fmla="*/ 157 w 507"/>
                <a:gd name="T31" fmla="*/ 302 h 361"/>
                <a:gd name="T32" fmla="*/ 167 w 507"/>
                <a:gd name="T33" fmla="*/ 276 h 361"/>
                <a:gd name="T34" fmla="*/ 177 w 507"/>
                <a:gd name="T35" fmla="*/ 244 h 361"/>
                <a:gd name="T36" fmla="*/ 187 w 507"/>
                <a:gd name="T37" fmla="*/ 206 h 361"/>
                <a:gd name="T38" fmla="*/ 197 w 507"/>
                <a:gd name="T39" fmla="*/ 164 h 361"/>
                <a:gd name="T40" fmla="*/ 208 w 507"/>
                <a:gd name="T41" fmla="*/ 120 h 361"/>
                <a:gd name="T42" fmla="*/ 218 w 507"/>
                <a:gd name="T43" fmla="*/ 78 h 361"/>
                <a:gd name="T44" fmla="*/ 228 w 507"/>
                <a:gd name="T45" fmla="*/ 42 h 361"/>
                <a:gd name="T46" fmla="*/ 238 w 507"/>
                <a:gd name="T47" fmla="*/ 16 h 361"/>
                <a:gd name="T48" fmla="*/ 248 w 507"/>
                <a:gd name="T49" fmla="*/ 2 h 361"/>
                <a:gd name="T50" fmla="*/ 258 w 507"/>
                <a:gd name="T51" fmla="*/ 2 h 361"/>
                <a:gd name="T52" fmla="*/ 268 w 507"/>
                <a:gd name="T53" fmla="*/ 16 h 361"/>
                <a:gd name="T54" fmla="*/ 279 w 507"/>
                <a:gd name="T55" fmla="*/ 42 h 361"/>
                <a:gd name="T56" fmla="*/ 289 w 507"/>
                <a:gd name="T57" fmla="*/ 78 h 361"/>
                <a:gd name="T58" fmla="*/ 299 w 507"/>
                <a:gd name="T59" fmla="*/ 120 h 361"/>
                <a:gd name="T60" fmla="*/ 309 w 507"/>
                <a:gd name="T61" fmla="*/ 164 h 361"/>
                <a:gd name="T62" fmla="*/ 319 w 507"/>
                <a:gd name="T63" fmla="*/ 206 h 361"/>
                <a:gd name="T64" fmla="*/ 329 w 507"/>
                <a:gd name="T65" fmla="*/ 244 h 361"/>
                <a:gd name="T66" fmla="*/ 339 w 507"/>
                <a:gd name="T67" fmla="*/ 276 h 361"/>
                <a:gd name="T68" fmla="*/ 350 w 507"/>
                <a:gd name="T69" fmla="*/ 302 h 361"/>
                <a:gd name="T70" fmla="*/ 360 w 507"/>
                <a:gd name="T71" fmla="*/ 322 h 361"/>
                <a:gd name="T72" fmla="*/ 370 w 507"/>
                <a:gd name="T73" fmla="*/ 336 h 361"/>
                <a:gd name="T74" fmla="*/ 380 w 507"/>
                <a:gd name="T75" fmla="*/ 346 h 361"/>
                <a:gd name="T76" fmla="*/ 390 w 507"/>
                <a:gd name="T77" fmla="*/ 352 h 361"/>
                <a:gd name="T78" fmla="*/ 400 w 507"/>
                <a:gd name="T79" fmla="*/ 356 h 361"/>
                <a:gd name="T80" fmla="*/ 410 w 507"/>
                <a:gd name="T81" fmla="*/ 358 h 361"/>
                <a:gd name="T82" fmla="*/ 421 w 507"/>
                <a:gd name="T83" fmla="*/ 360 h 361"/>
                <a:gd name="T84" fmla="*/ 431 w 507"/>
                <a:gd name="T85" fmla="*/ 361 h 361"/>
                <a:gd name="T86" fmla="*/ 441 w 507"/>
                <a:gd name="T87" fmla="*/ 361 h 361"/>
                <a:gd name="T88" fmla="*/ 451 w 507"/>
                <a:gd name="T89" fmla="*/ 361 h 361"/>
                <a:gd name="T90" fmla="*/ 461 w 507"/>
                <a:gd name="T91" fmla="*/ 361 h 361"/>
                <a:gd name="T92" fmla="*/ 471 w 507"/>
                <a:gd name="T93" fmla="*/ 361 h 361"/>
                <a:gd name="T94" fmla="*/ 482 w 507"/>
                <a:gd name="T95" fmla="*/ 361 h 361"/>
                <a:gd name="T96" fmla="*/ 492 w 507"/>
                <a:gd name="T97" fmla="*/ 361 h 361"/>
                <a:gd name="T98" fmla="*/ 502 w 507"/>
                <a:gd name="T99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07" h="361">
                  <a:moveTo>
                    <a:pt x="0" y="361"/>
                  </a:moveTo>
                  <a:lnTo>
                    <a:pt x="5" y="361"/>
                  </a:lnTo>
                  <a:lnTo>
                    <a:pt x="10" y="361"/>
                  </a:lnTo>
                  <a:lnTo>
                    <a:pt x="15" y="361"/>
                  </a:lnTo>
                  <a:lnTo>
                    <a:pt x="20" y="361"/>
                  </a:lnTo>
                  <a:lnTo>
                    <a:pt x="25" y="361"/>
                  </a:lnTo>
                  <a:lnTo>
                    <a:pt x="30" y="361"/>
                  </a:lnTo>
                  <a:lnTo>
                    <a:pt x="35" y="361"/>
                  </a:lnTo>
                  <a:lnTo>
                    <a:pt x="40" y="361"/>
                  </a:lnTo>
                  <a:lnTo>
                    <a:pt x="45" y="361"/>
                  </a:lnTo>
                  <a:lnTo>
                    <a:pt x="50" y="361"/>
                  </a:lnTo>
                  <a:lnTo>
                    <a:pt x="55" y="361"/>
                  </a:lnTo>
                  <a:lnTo>
                    <a:pt x="60" y="361"/>
                  </a:lnTo>
                  <a:lnTo>
                    <a:pt x="65" y="361"/>
                  </a:lnTo>
                  <a:lnTo>
                    <a:pt x="71" y="361"/>
                  </a:lnTo>
                  <a:lnTo>
                    <a:pt x="76" y="361"/>
                  </a:lnTo>
                  <a:lnTo>
                    <a:pt x="81" y="360"/>
                  </a:lnTo>
                  <a:lnTo>
                    <a:pt x="86" y="360"/>
                  </a:lnTo>
                  <a:lnTo>
                    <a:pt x="91" y="359"/>
                  </a:lnTo>
                  <a:lnTo>
                    <a:pt x="96" y="358"/>
                  </a:lnTo>
                  <a:lnTo>
                    <a:pt x="101" y="357"/>
                  </a:lnTo>
                  <a:lnTo>
                    <a:pt x="106" y="356"/>
                  </a:lnTo>
                  <a:lnTo>
                    <a:pt x="111" y="354"/>
                  </a:lnTo>
                  <a:lnTo>
                    <a:pt x="116" y="352"/>
                  </a:lnTo>
                  <a:lnTo>
                    <a:pt x="121" y="349"/>
                  </a:lnTo>
                  <a:lnTo>
                    <a:pt x="126" y="346"/>
                  </a:lnTo>
                  <a:lnTo>
                    <a:pt x="131" y="341"/>
                  </a:lnTo>
                  <a:lnTo>
                    <a:pt x="137" y="336"/>
                  </a:lnTo>
                  <a:lnTo>
                    <a:pt x="142" y="329"/>
                  </a:lnTo>
                  <a:lnTo>
                    <a:pt x="147" y="322"/>
                  </a:lnTo>
                  <a:lnTo>
                    <a:pt x="152" y="313"/>
                  </a:lnTo>
                  <a:lnTo>
                    <a:pt x="157" y="302"/>
                  </a:lnTo>
                  <a:lnTo>
                    <a:pt x="162" y="290"/>
                  </a:lnTo>
                  <a:lnTo>
                    <a:pt x="167" y="276"/>
                  </a:lnTo>
                  <a:lnTo>
                    <a:pt x="172" y="261"/>
                  </a:lnTo>
                  <a:lnTo>
                    <a:pt x="177" y="244"/>
                  </a:lnTo>
                  <a:lnTo>
                    <a:pt x="182" y="226"/>
                  </a:lnTo>
                  <a:lnTo>
                    <a:pt x="187" y="206"/>
                  </a:lnTo>
                  <a:lnTo>
                    <a:pt x="192" y="185"/>
                  </a:lnTo>
                  <a:lnTo>
                    <a:pt x="197" y="164"/>
                  </a:lnTo>
                  <a:lnTo>
                    <a:pt x="202" y="142"/>
                  </a:lnTo>
                  <a:lnTo>
                    <a:pt x="208" y="120"/>
                  </a:lnTo>
                  <a:lnTo>
                    <a:pt x="213" y="99"/>
                  </a:lnTo>
                  <a:lnTo>
                    <a:pt x="218" y="78"/>
                  </a:lnTo>
                  <a:lnTo>
                    <a:pt x="223" y="59"/>
                  </a:lnTo>
                  <a:lnTo>
                    <a:pt x="228" y="42"/>
                  </a:lnTo>
                  <a:lnTo>
                    <a:pt x="233" y="28"/>
                  </a:lnTo>
                  <a:lnTo>
                    <a:pt x="238" y="16"/>
                  </a:lnTo>
                  <a:lnTo>
                    <a:pt x="243" y="7"/>
                  </a:lnTo>
                  <a:lnTo>
                    <a:pt x="248" y="2"/>
                  </a:lnTo>
                  <a:lnTo>
                    <a:pt x="253" y="0"/>
                  </a:lnTo>
                  <a:lnTo>
                    <a:pt x="258" y="2"/>
                  </a:lnTo>
                  <a:lnTo>
                    <a:pt x="263" y="7"/>
                  </a:lnTo>
                  <a:lnTo>
                    <a:pt x="268" y="16"/>
                  </a:lnTo>
                  <a:lnTo>
                    <a:pt x="273" y="28"/>
                  </a:lnTo>
                  <a:lnTo>
                    <a:pt x="279" y="42"/>
                  </a:lnTo>
                  <a:lnTo>
                    <a:pt x="284" y="59"/>
                  </a:lnTo>
                  <a:lnTo>
                    <a:pt x="289" y="78"/>
                  </a:lnTo>
                  <a:lnTo>
                    <a:pt x="294" y="99"/>
                  </a:lnTo>
                  <a:lnTo>
                    <a:pt x="299" y="120"/>
                  </a:lnTo>
                  <a:lnTo>
                    <a:pt x="304" y="142"/>
                  </a:lnTo>
                  <a:lnTo>
                    <a:pt x="309" y="164"/>
                  </a:lnTo>
                  <a:lnTo>
                    <a:pt x="314" y="185"/>
                  </a:lnTo>
                  <a:lnTo>
                    <a:pt x="319" y="206"/>
                  </a:lnTo>
                  <a:lnTo>
                    <a:pt x="324" y="226"/>
                  </a:lnTo>
                  <a:lnTo>
                    <a:pt x="329" y="244"/>
                  </a:lnTo>
                  <a:lnTo>
                    <a:pt x="334" y="261"/>
                  </a:lnTo>
                  <a:lnTo>
                    <a:pt x="339" y="276"/>
                  </a:lnTo>
                  <a:lnTo>
                    <a:pt x="345" y="290"/>
                  </a:lnTo>
                  <a:lnTo>
                    <a:pt x="350" y="302"/>
                  </a:lnTo>
                  <a:lnTo>
                    <a:pt x="355" y="313"/>
                  </a:lnTo>
                  <a:lnTo>
                    <a:pt x="360" y="322"/>
                  </a:lnTo>
                  <a:lnTo>
                    <a:pt x="365" y="329"/>
                  </a:lnTo>
                  <a:lnTo>
                    <a:pt x="370" y="336"/>
                  </a:lnTo>
                  <a:lnTo>
                    <a:pt x="375" y="341"/>
                  </a:lnTo>
                  <a:lnTo>
                    <a:pt x="380" y="346"/>
                  </a:lnTo>
                  <a:lnTo>
                    <a:pt x="385" y="349"/>
                  </a:lnTo>
                  <a:lnTo>
                    <a:pt x="390" y="352"/>
                  </a:lnTo>
                  <a:lnTo>
                    <a:pt x="395" y="354"/>
                  </a:lnTo>
                  <a:lnTo>
                    <a:pt x="400" y="356"/>
                  </a:lnTo>
                  <a:lnTo>
                    <a:pt x="405" y="357"/>
                  </a:lnTo>
                  <a:lnTo>
                    <a:pt x="410" y="358"/>
                  </a:lnTo>
                  <a:lnTo>
                    <a:pt x="416" y="359"/>
                  </a:lnTo>
                  <a:lnTo>
                    <a:pt x="421" y="360"/>
                  </a:lnTo>
                  <a:lnTo>
                    <a:pt x="426" y="360"/>
                  </a:lnTo>
                  <a:lnTo>
                    <a:pt x="431" y="361"/>
                  </a:lnTo>
                  <a:lnTo>
                    <a:pt x="436" y="361"/>
                  </a:lnTo>
                  <a:lnTo>
                    <a:pt x="441" y="361"/>
                  </a:lnTo>
                  <a:lnTo>
                    <a:pt x="446" y="361"/>
                  </a:lnTo>
                  <a:lnTo>
                    <a:pt x="451" y="361"/>
                  </a:lnTo>
                  <a:lnTo>
                    <a:pt x="456" y="361"/>
                  </a:lnTo>
                  <a:lnTo>
                    <a:pt x="461" y="361"/>
                  </a:lnTo>
                  <a:lnTo>
                    <a:pt x="466" y="361"/>
                  </a:lnTo>
                  <a:lnTo>
                    <a:pt x="471" y="361"/>
                  </a:lnTo>
                  <a:lnTo>
                    <a:pt x="476" y="361"/>
                  </a:lnTo>
                  <a:lnTo>
                    <a:pt x="482" y="361"/>
                  </a:lnTo>
                  <a:lnTo>
                    <a:pt x="487" y="361"/>
                  </a:lnTo>
                  <a:lnTo>
                    <a:pt x="492" y="361"/>
                  </a:lnTo>
                  <a:lnTo>
                    <a:pt x="497" y="361"/>
                  </a:lnTo>
                  <a:lnTo>
                    <a:pt x="502" y="361"/>
                  </a:lnTo>
                  <a:lnTo>
                    <a:pt x="507" y="361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1106" y="2704"/>
              <a:ext cx="1504" cy="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1106" y="2704"/>
              <a:ext cx="0" cy="27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1480" y="2704"/>
              <a:ext cx="0" cy="27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1856" y="2704"/>
              <a:ext cx="0" cy="27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2233" y="2704"/>
              <a:ext cx="0" cy="27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2610" y="2704"/>
              <a:ext cx="0" cy="27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1075" y="2772"/>
              <a:ext cx="4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en-US" altLang="en-US" sz="800">
                  <a:solidFill>
                    <a:srgbClr val="000000"/>
                  </a:solidFill>
                </a:rPr>
                <a:t>-5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1456" y="2772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en-US" altLang="en-US" sz="800">
                  <a:solidFill>
                    <a:srgbClr val="000000"/>
                  </a:solidFill>
                </a:rPr>
                <a:t>0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1832" y="2772"/>
              <a:ext cx="2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en-US" altLang="en-US" sz="800">
                  <a:solidFill>
                    <a:srgbClr val="000000"/>
                  </a:solidFill>
                </a:rPr>
                <a:t>5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2196" y="2772"/>
              <a:ext cx="55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en-US" altLang="en-US" sz="800">
                  <a:solidFill>
                    <a:srgbClr val="000000"/>
                  </a:solidFill>
                </a:rPr>
                <a:t>10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2573" y="2772"/>
              <a:ext cx="55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en-US" altLang="en-US" sz="800">
                  <a:solidFill>
                    <a:srgbClr val="000000"/>
                  </a:solidFill>
                </a:rPr>
                <a:t>15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 flipV="1">
              <a:off x="1043" y="1304"/>
              <a:ext cx="0" cy="1344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flipH="1">
              <a:off x="1017" y="2648"/>
              <a:ext cx="26" cy="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 flipH="1">
              <a:off x="1017" y="2381"/>
              <a:ext cx="26" cy="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H="1">
              <a:off x="1017" y="2111"/>
              <a:ext cx="26" cy="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 flipH="1">
              <a:off x="1017" y="1844"/>
              <a:ext cx="26" cy="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H="1">
              <a:off x="1017" y="1574"/>
              <a:ext cx="26" cy="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flipH="1">
              <a:off x="1017" y="1304"/>
              <a:ext cx="26" cy="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 rot="16200000">
              <a:off x="924" y="2619"/>
              <a:ext cx="95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en-US" altLang="en-US" sz="800">
                  <a:solidFill>
                    <a:srgbClr val="000000"/>
                  </a:solidFill>
                </a:rPr>
                <a:t>0.00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 rot="16200000">
              <a:off x="924" y="2352"/>
              <a:ext cx="95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en-US" altLang="en-US" sz="800">
                  <a:solidFill>
                    <a:srgbClr val="000000"/>
                  </a:solidFill>
                </a:rPr>
                <a:t>0.05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 rot="16200000">
              <a:off x="924" y="2082"/>
              <a:ext cx="95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en-US" altLang="en-US" sz="800">
                  <a:solidFill>
                    <a:srgbClr val="000000"/>
                  </a:solidFill>
                </a:rPr>
                <a:t>0.10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 rot="16200000">
              <a:off x="924" y="1815"/>
              <a:ext cx="95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en-US" altLang="en-US" sz="800">
                  <a:solidFill>
                    <a:srgbClr val="000000"/>
                  </a:solidFill>
                </a:rPr>
                <a:t>0.15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 rot="16200000">
              <a:off x="924" y="1545"/>
              <a:ext cx="95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en-US" altLang="en-US" sz="800">
                  <a:solidFill>
                    <a:srgbClr val="000000"/>
                  </a:solidFill>
                </a:rPr>
                <a:t>0.20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 rot="16200000">
              <a:off x="924" y="1274"/>
              <a:ext cx="95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en-US" altLang="en-US" sz="800">
                  <a:solidFill>
                    <a:srgbClr val="000000"/>
                  </a:solidFill>
                </a:rPr>
                <a:t>0.25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1043" y="1250"/>
              <a:ext cx="1626" cy="1454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1787" y="2885"/>
              <a:ext cx="125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en-US" altLang="en-US" sz="800">
                  <a:solidFill>
                    <a:srgbClr val="000000"/>
                  </a:solidFill>
                </a:rPr>
                <a:t>Theta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1558" y="1105"/>
              <a:ext cx="579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219170">
                <a:defRPr/>
              </a:pPr>
              <a:r>
                <a:rPr lang="en-US" altLang="en-US" sz="933" b="1">
                  <a:solidFill>
                    <a:srgbClr val="000000"/>
                  </a:solidFill>
                </a:rPr>
                <a:t>Posterior distribution</a:t>
              </a: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 flipV="1">
              <a:off x="1895" y="1250"/>
              <a:ext cx="0" cy="1454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40" name="Freeform 34"/>
            <p:cNvSpPr>
              <a:spLocks/>
            </p:cNvSpPr>
            <p:nvPr/>
          </p:nvSpPr>
          <p:spPr bwMode="auto">
            <a:xfrm>
              <a:off x="1895" y="1609"/>
              <a:ext cx="715" cy="1039"/>
            </a:xfrm>
            <a:custGeom>
              <a:avLst/>
              <a:gdLst>
                <a:gd name="T0" fmla="*/ 0 w 715"/>
                <a:gd name="T1" fmla="*/ 1039 h 1039"/>
                <a:gd name="T2" fmla="*/ 39 w 715"/>
                <a:gd name="T3" fmla="*/ 1039 h 1039"/>
                <a:gd name="T4" fmla="*/ 74 w 715"/>
                <a:gd name="T5" fmla="*/ 1039 h 1039"/>
                <a:gd name="T6" fmla="*/ 113 w 715"/>
                <a:gd name="T7" fmla="*/ 1039 h 1039"/>
                <a:gd name="T8" fmla="*/ 151 w 715"/>
                <a:gd name="T9" fmla="*/ 1039 h 1039"/>
                <a:gd name="T10" fmla="*/ 187 w 715"/>
                <a:gd name="T11" fmla="*/ 1039 h 1039"/>
                <a:gd name="T12" fmla="*/ 225 w 715"/>
                <a:gd name="T13" fmla="*/ 1039 h 1039"/>
                <a:gd name="T14" fmla="*/ 264 w 715"/>
                <a:gd name="T15" fmla="*/ 1039 h 1039"/>
                <a:gd name="T16" fmla="*/ 300 w 715"/>
                <a:gd name="T17" fmla="*/ 1039 h 1039"/>
                <a:gd name="T18" fmla="*/ 338 w 715"/>
                <a:gd name="T19" fmla="*/ 1039 h 1039"/>
                <a:gd name="T20" fmla="*/ 377 w 715"/>
                <a:gd name="T21" fmla="*/ 1039 h 1039"/>
                <a:gd name="T22" fmla="*/ 412 w 715"/>
                <a:gd name="T23" fmla="*/ 1039 h 1039"/>
                <a:gd name="T24" fmla="*/ 451 w 715"/>
                <a:gd name="T25" fmla="*/ 1039 h 1039"/>
                <a:gd name="T26" fmla="*/ 490 w 715"/>
                <a:gd name="T27" fmla="*/ 1039 h 1039"/>
                <a:gd name="T28" fmla="*/ 525 w 715"/>
                <a:gd name="T29" fmla="*/ 1039 h 1039"/>
                <a:gd name="T30" fmla="*/ 564 w 715"/>
                <a:gd name="T31" fmla="*/ 1039 h 1039"/>
                <a:gd name="T32" fmla="*/ 602 w 715"/>
                <a:gd name="T33" fmla="*/ 1039 h 1039"/>
                <a:gd name="T34" fmla="*/ 641 w 715"/>
                <a:gd name="T35" fmla="*/ 1039 h 1039"/>
                <a:gd name="T36" fmla="*/ 676 w 715"/>
                <a:gd name="T37" fmla="*/ 1039 h 1039"/>
                <a:gd name="T38" fmla="*/ 715 w 715"/>
                <a:gd name="T39" fmla="*/ 1039 h 1039"/>
                <a:gd name="T40" fmla="*/ 715 w 715"/>
                <a:gd name="T41" fmla="*/ 1039 h 1039"/>
                <a:gd name="T42" fmla="*/ 676 w 715"/>
                <a:gd name="T43" fmla="*/ 1039 h 1039"/>
                <a:gd name="T44" fmla="*/ 641 w 715"/>
                <a:gd name="T45" fmla="*/ 1039 h 1039"/>
                <a:gd name="T46" fmla="*/ 602 w 715"/>
                <a:gd name="T47" fmla="*/ 1039 h 1039"/>
                <a:gd name="T48" fmla="*/ 564 w 715"/>
                <a:gd name="T49" fmla="*/ 1039 h 1039"/>
                <a:gd name="T50" fmla="*/ 525 w 715"/>
                <a:gd name="T51" fmla="*/ 1039 h 1039"/>
                <a:gd name="T52" fmla="*/ 490 w 715"/>
                <a:gd name="T53" fmla="*/ 1039 h 1039"/>
                <a:gd name="T54" fmla="*/ 451 w 715"/>
                <a:gd name="T55" fmla="*/ 1036 h 1039"/>
                <a:gd name="T56" fmla="*/ 412 w 715"/>
                <a:gd name="T57" fmla="*/ 1027 h 1039"/>
                <a:gd name="T58" fmla="*/ 377 w 715"/>
                <a:gd name="T59" fmla="*/ 1015 h 1039"/>
                <a:gd name="T60" fmla="*/ 338 w 715"/>
                <a:gd name="T61" fmla="*/ 994 h 1039"/>
                <a:gd name="T62" fmla="*/ 300 w 715"/>
                <a:gd name="T63" fmla="*/ 956 h 1039"/>
                <a:gd name="T64" fmla="*/ 264 w 715"/>
                <a:gd name="T65" fmla="*/ 896 h 1039"/>
                <a:gd name="T66" fmla="*/ 225 w 715"/>
                <a:gd name="T67" fmla="*/ 807 h 1039"/>
                <a:gd name="T68" fmla="*/ 187 w 715"/>
                <a:gd name="T69" fmla="*/ 692 h 1039"/>
                <a:gd name="T70" fmla="*/ 151 w 715"/>
                <a:gd name="T71" fmla="*/ 549 h 1039"/>
                <a:gd name="T72" fmla="*/ 113 w 715"/>
                <a:gd name="T73" fmla="*/ 389 h 1039"/>
                <a:gd name="T74" fmla="*/ 74 w 715"/>
                <a:gd name="T75" fmla="*/ 232 h 1039"/>
                <a:gd name="T76" fmla="*/ 39 w 715"/>
                <a:gd name="T77" fmla="*/ 92 h 1039"/>
                <a:gd name="T78" fmla="*/ 0 w 715"/>
                <a:gd name="T79" fmla="*/ 0 h 1039"/>
                <a:gd name="T80" fmla="*/ 0 w 715"/>
                <a:gd name="T81" fmla="*/ 1039 h 1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15" h="1039">
                  <a:moveTo>
                    <a:pt x="0" y="1039"/>
                  </a:moveTo>
                  <a:lnTo>
                    <a:pt x="39" y="1039"/>
                  </a:lnTo>
                  <a:lnTo>
                    <a:pt x="74" y="1039"/>
                  </a:lnTo>
                  <a:lnTo>
                    <a:pt x="113" y="1039"/>
                  </a:lnTo>
                  <a:lnTo>
                    <a:pt x="151" y="1039"/>
                  </a:lnTo>
                  <a:lnTo>
                    <a:pt x="187" y="1039"/>
                  </a:lnTo>
                  <a:lnTo>
                    <a:pt x="225" y="1039"/>
                  </a:lnTo>
                  <a:lnTo>
                    <a:pt x="264" y="1039"/>
                  </a:lnTo>
                  <a:lnTo>
                    <a:pt x="300" y="1039"/>
                  </a:lnTo>
                  <a:lnTo>
                    <a:pt x="338" y="1039"/>
                  </a:lnTo>
                  <a:lnTo>
                    <a:pt x="377" y="1039"/>
                  </a:lnTo>
                  <a:lnTo>
                    <a:pt x="412" y="1039"/>
                  </a:lnTo>
                  <a:lnTo>
                    <a:pt x="451" y="1039"/>
                  </a:lnTo>
                  <a:lnTo>
                    <a:pt x="490" y="1039"/>
                  </a:lnTo>
                  <a:lnTo>
                    <a:pt x="525" y="1039"/>
                  </a:lnTo>
                  <a:lnTo>
                    <a:pt x="564" y="1039"/>
                  </a:lnTo>
                  <a:lnTo>
                    <a:pt x="602" y="1039"/>
                  </a:lnTo>
                  <a:lnTo>
                    <a:pt x="641" y="1039"/>
                  </a:lnTo>
                  <a:lnTo>
                    <a:pt x="676" y="1039"/>
                  </a:lnTo>
                  <a:lnTo>
                    <a:pt x="715" y="1039"/>
                  </a:lnTo>
                  <a:lnTo>
                    <a:pt x="715" y="1039"/>
                  </a:lnTo>
                  <a:lnTo>
                    <a:pt x="676" y="1039"/>
                  </a:lnTo>
                  <a:lnTo>
                    <a:pt x="641" y="1039"/>
                  </a:lnTo>
                  <a:lnTo>
                    <a:pt x="602" y="1039"/>
                  </a:lnTo>
                  <a:lnTo>
                    <a:pt x="564" y="1039"/>
                  </a:lnTo>
                  <a:lnTo>
                    <a:pt x="525" y="1039"/>
                  </a:lnTo>
                  <a:lnTo>
                    <a:pt x="490" y="1039"/>
                  </a:lnTo>
                  <a:lnTo>
                    <a:pt x="451" y="1036"/>
                  </a:lnTo>
                  <a:lnTo>
                    <a:pt x="412" y="1027"/>
                  </a:lnTo>
                  <a:lnTo>
                    <a:pt x="377" y="1015"/>
                  </a:lnTo>
                  <a:lnTo>
                    <a:pt x="338" y="994"/>
                  </a:lnTo>
                  <a:lnTo>
                    <a:pt x="300" y="956"/>
                  </a:lnTo>
                  <a:lnTo>
                    <a:pt x="264" y="896"/>
                  </a:lnTo>
                  <a:lnTo>
                    <a:pt x="225" y="807"/>
                  </a:lnTo>
                  <a:lnTo>
                    <a:pt x="187" y="692"/>
                  </a:lnTo>
                  <a:lnTo>
                    <a:pt x="151" y="549"/>
                  </a:lnTo>
                  <a:lnTo>
                    <a:pt x="113" y="389"/>
                  </a:lnTo>
                  <a:lnTo>
                    <a:pt x="74" y="232"/>
                  </a:lnTo>
                  <a:lnTo>
                    <a:pt x="39" y="92"/>
                  </a:lnTo>
                  <a:lnTo>
                    <a:pt x="0" y="0"/>
                  </a:lnTo>
                  <a:lnTo>
                    <a:pt x="0" y="1039"/>
                  </a:lnTo>
                  <a:close/>
                </a:path>
              </a:pathLst>
            </a:custGeom>
            <a:solidFill>
              <a:srgbClr val="0099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41" name="Freeform 35"/>
            <p:cNvSpPr>
              <a:spLocks/>
            </p:cNvSpPr>
            <p:nvPr/>
          </p:nvSpPr>
          <p:spPr bwMode="auto">
            <a:xfrm>
              <a:off x="1895" y="1609"/>
              <a:ext cx="715" cy="1039"/>
            </a:xfrm>
            <a:custGeom>
              <a:avLst/>
              <a:gdLst>
                <a:gd name="T0" fmla="*/ 0 w 241"/>
                <a:gd name="T1" fmla="*/ 350 h 350"/>
                <a:gd name="T2" fmla="*/ 13 w 241"/>
                <a:gd name="T3" fmla="*/ 350 h 350"/>
                <a:gd name="T4" fmla="*/ 25 w 241"/>
                <a:gd name="T5" fmla="*/ 350 h 350"/>
                <a:gd name="T6" fmla="*/ 38 w 241"/>
                <a:gd name="T7" fmla="*/ 350 h 350"/>
                <a:gd name="T8" fmla="*/ 51 w 241"/>
                <a:gd name="T9" fmla="*/ 350 h 350"/>
                <a:gd name="T10" fmla="*/ 63 w 241"/>
                <a:gd name="T11" fmla="*/ 350 h 350"/>
                <a:gd name="T12" fmla="*/ 76 w 241"/>
                <a:gd name="T13" fmla="*/ 350 h 350"/>
                <a:gd name="T14" fmla="*/ 89 w 241"/>
                <a:gd name="T15" fmla="*/ 350 h 350"/>
                <a:gd name="T16" fmla="*/ 101 w 241"/>
                <a:gd name="T17" fmla="*/ 350 h 350"/>
                <a:gd name="T18" fmla="*/ 114 w 241"/>
                <a:gd name="T19" fmla="*/ 350 h 350"/>
                <a:gd name="T20" fmla="*/ 127 w 241"/>
                <a:gd name="T21" fmla="*/ 350 h 350"/>
                <a:gd name="T22" fmla="*/ 139 w 241"/>
                <a:gd name="T23" fmla="*/ 350 h 350"/>
                <a:gd name="T24" fmla="*/ 152 w 241"/>
                <a:gd name="T25" fmla="*/ 350 h 350"/>
                <a:gd name="T26" fmla="*/ 165 w 241"/>
                <a:gd name="T27" fmla="*/ 350 h 350"/>
                <a:gd name="T28" fmla="*/ 177 w 241"/>
                <a:gd name="T29" fmla="*/ 350 h 350"/>
                <a:gd name="T30" fmla="*/ 190 w 241"/>
                <a:gd name="T31" fmla="*/ 350 h 350"/>
                <a:gd name="T32" fmla="*/ 203 w 241"/>
                <a:gd name="T33" fmla="*/ 350 h 350"/>
                <a:gd name="T34" fmla="*/ 216 w 241"/>
                <a:gd name="T35" fmla="*/ 350 h 350"/>
                <a:gd name="T36" fmla="*/ 228 w 241"/>
                <a:gd name="T37" fmla="*/ 350 h 350"/>
                <a:gd name="T38" fmla="*/ 241 w 241"/>
                <a:gd name="T39" fmla="*/ 350 h 350"/>
                <a:gd name="T40" fmla="*/ 241 w 241"/>
                <a:gd name="T41" fmla="*/ 350 h 350"/>
                <a:gd name="T42" fmla="*/ 228 w 241"/>
                <a:gd name="T43" fmla="*/ 350 h 350"/>
                <a:gd name="T44" fmla="*/ 216 w 241"/>
                <a:gd name="T45" fmla="*/ 350 h 350"/>
                <a:gd name="T46" fmla="*/ 203 w 241"/>
                <a:gd name="T47" fmla="*/ 350 h 350"/>
                <a:gd name="T48" fmla="*/ 190 w 241"/>
                <a:gd name="T49" fmla="*/ 350 h 350"/>
                <a:gd name="T50" fmla="*/ 177 w 241"/>
                <a:gd name="T51" fmla="*/ 350 h 350"/>
                <a:gd name="T52" fmla="*/ 165 w 241"/>
                <a:gd name="T53" fmla="*/ 350 h 350"/>
                <a:gd name="T54" fmla="*/ 152 w 241"/>
                <a:gd name="T55" fmla="*/ 349 h 350"/>
                <a:gd name="T56" fmla="*/ 139 w 241"/>
                <a:gd name="T57" fmla="*/ 346 h 350"/>
                <a:gd name="T58" fmla="*/ 127 w 241"/>
                <a:gd name="T59" fmla="*/ 342 h 350"/>
                <a:gd name="T60" fmla="*/ 114 w 241"/>
                <a:gd name="T61" fmla="*/ 335 h 350"/>
                <a:gd name="T62" fmla="*/ 101 w 241"/>
                <a:gd name="T63" fmla="*/ 322 h 350"/>
                <a:gd name="T64" fmla="*/ 89 w 241"/>
                <a:gd name="T65" fmla="*/ 302 h 350"/>
                <a:gd name="T66" fmla="*/ 76 w 241"/>
                <a:gd name="T67" fmla="*/ 272 h 350"/>
                <a:gd name="T68" fmla="*/ 63 w 241"/>
                <a:gd name="T69" fmla="*/ 233 h 350"/>
                <a:gd name="T70" fmla="*/ 51 w 241"/>
                <a:gd name="T71" fmla="*/ 185 h 350"/>
                <a:gd name="T72" fmla="*/ 38 w 241"/>
                <a:gd name="T73" fmla="*/ 131 h 350"/>
                <a:gd name="T74" fmla="*/ 25 w 241"/>
                <a:gd name="T75" fmla="*/ 78 h 350"/>
                <a:gd name="T76" fmla="*/ 13 w 241"/>
                <a:gd name="T77" fmla="*/ 31 h 350"/>
                <a:gd name="T78" fmla="*/ 0 w 241"/>
                <a:gd name="T79" fmla="*/ 0 h 350"/>
                <a:gd name="T80" fmla="*/ 0 w 241"/>
                <a:gd name="T81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1" h="350">
                  <a:moveTo>
                    <a:pt x="0" y="350"/>
                  </a:moveTo>
                  <a:lnTo>
                    <a:pt x="13" y="350"/>
                  </a:lnTo>
                  <a:lnTo>
                    <a:pt x="25" y="350"/>
                  </a:lnTo>
                  <a:lnTo>
                    <a:pt x="38" y="350"/>
                  </a:lnTo>
                  <a:lnTo>
                    <a:pt x="51" y="350"/>
                  </a:lnTo>
                  <a:lnTo>
                    <a:pt x="63" y="350"/>
                  </a:lnTo>
                  <a:lnTo>
                    <a:pt x="76" y="350"/>
                  </a:lnTo>
                  <a:lnTo>
                    <a:pt x="89" y="350"/>
                  </a:lnTo>
                  <a:lnTo>
                    <a:pt x="101" y="350"/>
                  </a:lnTo>
                  <a:lnTo>
                    <a:pt x="114" y="350"/>
                  </a:lnTo>
                  <a:lnTo>
                    <a:pt x="127" y="350"/>
                  </a:lnTo>
                  <a:lnTo>
                    <a:pt x="139" y="350"/>
                  </a:lnTo>
                  <a:lnTo>
                    <a:pt x="152" y="350"/>
                  </a:lnTo>
                  <a:lnTo>
                    <a:pt x="165" y="350"/>
                  </a:lnTo>
                  <a:lnTo>
                    <a:pt x="177" y="350"/>
                  </a:lnTo>
                  <a:lnTo>
                    <a:pt x="190" y="350"/>
                  </a:lnTo>
                  <a:lnTo>
                    <a:pt x="203" y="350"/>
                  </a:lnTo>
                  <a:lnTo>
                    <a:pt x="216" y="350"/>
                  </a:lnTo>
                  <a:lnTo>
                    <a:pt x="228" y="350"/>
                  </a:lnTo>
                  <a:lnTo>
                    <a:pt x="241" y="350"/>
                  </a:lnTo>
                  <a:lnTo>
                    <a:pt x="241" y="350"/>
                  </a:lnTo>
                  <a:lnTo>
                    <a:pt x="228" y="350"/>
                  </a:lnTo>
                  <a:lnTo>
                    <a:pt x="216" y="350"/>
                  </a:lnTo>
                  <a:lnTo>
                    <a:pt x="203" y="350"/>
                  </a:lnTo>
                  <a:lnTo>
                    <a:pt x="190" y="350"/>
                  </a:lnTo>
                  <a:lnTo>
                    <a:pt x="177" y="350"/>
                  </a:lnTo>
                  <a:lnTo>
                    <a:pt x="165" y="350"/>
                  </a:lnTo>
                  <a:lnTo>
                    <a:pt x="152" y="349"/>
                  </a:lnTo>
                  <a:lnTo>
                    <a:pt x="139" y="346"/>
                  </a:lnTo>
                  <a:lnTo>
                    <a:pt x="127" y="342"/>
                  </a:lnTo>
                  <a:lnTo>
                    <a:pt x="114" y="335"/>
                  </a:lnTo>
                  <a:lnTo>
                    <a:pt x="101" y="322"/>
                  </a:lnTo>
                  <a:lnTo>
                    <a:pt x="89" y="302"/>
                  </a:lnTo>
                  <a:lnTo>
                    <a:pt x="76" y="272"/>
                  </a:lnTo>
                  <a:lnTo>
                    <a:pt x="63" y="233"/>
                  </a:lnTo>
                  <a:lnTo>
                    <a:pt x="51" y="185"/>
                  </a:lnTo>
                  <a:lnTo>
                    <a:pt x="38" y="131"/>
                  </a:lnTo>
                  <a:lnTo>
                    <a:pt x="25" y="78"/>
                  </a:lnTo>
                  <a:lnTo>
                    <a:pt x="13" y="31"/>
                  </a:lnTo>
                  <a:lnTo>
                    <a:pt x="0" y="0"/>
                  </a:lnTo>
                  <a:lnTo>
                    <a:pt x="0" y="350"/>
                  </a:lnTo>
                </a:path>
              </a:pathLst>
            </a:cu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C57FD3B-9810-4D11-958B-2DBA037B8ACE}"/>
              </a:ext>
            </a:extLst>
          </p:cNvPr>
          <p:cNvSpPr txBox="1"/>
          <p:nvPr/>
        </p:nvSpPr>
        <p:spPr>
          <a:xfrm>
            <a:off x="6422783" y="4219349"/>
            <a:ext cx="4050484" cy="10772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1600" dirty="0">
                <a:solidFill>
                  <a:srgbClr val="0099A8">
                    <a:lumMod val="75000"/>
                  </a:srgbClr>
                </a:solidFill>
                <a:latin typeface="Arial" panose="020B0604020202020204"/>
                <a:sym typeface="Wingdings" panose="05000000000000000000" pitchFamily="2" charset="2"/>
              </a:rPr>
              <a:t> </a:t>
            </a:r>
            <a:r>
              <a:rPr lang="en-US" sz="1600" dirty="0">
                <a:solidFill>
                  <a:srgbClr val="233C4C"/>
                </a:solidFill>
                <a:latin typeface="Arial" panose="020B0604020202020204"/>
              </a:rPr>
              <a:t>Various questions can easily be answered once posterior distribution is available</a:t>
            </a:r>
          </a:p>
          <a:p>
            <a:pPr defTabSz="914377">
              <a:defRPr/>
            </a:pPr>
            <a:endParaRPr lang="en-US" sz="1600" dirty="0">
              <a:solidFill>
                <a:srgbClr val="233C4C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53044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372" y="3909055"/>
            <a:ext cx="5952661" cy="779765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r>
              <a:rPr lang="en-US" sz="4267" b="1" dirty="0"/>
              <a:t>Bayesian Predictions</a:t>
            </a:r>
          </a:p>
        </p:txBody>
      </p:sp>
    </p:spTree>
    <p:extLst>
      <p:ext uri="{BB962C8B-B14F-4D97-AF65-F5344CB8AC3E}">
        <p14:creationId xmlns:p14="http://schemas.microsoft.com/office/powerpoint/2010/main" val="2410886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59AC-B7D5-4A07-9BDA-3E6F62C84C5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/>
              <a:t>Difference Simulations/Predictions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15415" y="1162053"/>
            <a:ext cx="5051988" cy="1895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400" dirty="0">
                <a:solidFill>
                  <a:srgbClr val="BA3209"/>
                </a:solidFill>
                <a:ea typeface="ＭＳ Ｐゴシック" pitchFamily="34" charset="-128"/>
              </a:rPr>
              <a:t>Simulations</a:t>
            </a:r>
            <a:endParaRPr lang="en-US" sz="2400" dirty="0">
              <a:ea typeface="ＭＳ Ｐゴシック" pitchFamily="34" charset="-128"/>
            </a:endParaRPr>
          </a:p>
          <a:p>
            <a:pPr marL="0" indent="0">
              <a:buNone/>
              <a:defRPr/>
            </a:pPr>
            <a:r>
              <a:rPr lang="en-US" sz="2000" dirty="0">
                <a:solidFill>
                  <a:schemeClr val="tx1"/>
                </a:solidFill>
                <a:ea typeface="ＭＳ Ｐゴシック" pitchFamily="34" charset="-128"/>
              </a:rPr>
              <a:t>the “new observations” are drawn from distribution “centered” on estimated location and dispersion parameters (treated as “true values”).</a:t>
            </a:r>
          </a:p>
          <a:p>
            <a:pPr>
              <a:buFont typeface="Arial" charset="0"/>
              <a:buNone/>
              <a:defRPr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516205" y="1116013"/>
            <a:ext cx="4860383" cy="18954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400" dirty="0">
                <a:solidFill>
                  <a:srgbClr val="BA3209"/>
                </a:solidFill>
                <a:ea typeface="ＭＳ Ｐゴシック" pitchFamily="34" charset="-128"/>
              </a:rPr>
              <a:t>Predictions</a:t>
            </a:r>
            <a:endParaRPr lang="en-US" sz="2400" dirty="0">
              <a:ea typeface="ＭＳ Ｐゴシック" pitchFamily="34" charset="-128"/>
            </a:endParaRPr>
          </a:p>
          <a:p>
            <a:pPr marL="0" indent="0">
              <a:buNone/>
              <a:defRPr/>
            </a:pPr>
            <a:r>
              <a:rPr lang="en-US" sz="2000" dirty="0">
                <a:solidFill>
                  <a:schemeClr val="tx1"/>
                </a:solidFill>
                <a:ea typeface="ＭＳ Ｐゴシック" pitchFamily="34" charset="-128"/>
              </a:rPr>
              <a:t>the uncertainty of parameter estimates (location and dispersion) is taken into account before drawing “new observations” from relevant distribution</a:t>
            </a:r>
          </a:p>
          <a:p>
            <a:pPr>
              <a:buFont typeface="Arial" charset="0"/>
              <a:buNone/>
              <a:defRPr/>
            </a:pPr>
            <a:endParaRPr lang="en-US" sz="2400" dirty="0">
              <a:ea typeface="ＭＳ Ｐゴシック" pitchFamily="34" charset="-128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3605213" y="3539333"/>
            <a:ext cx="484663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790773" y="3435629"/>
            <a:ext cx="4045747" cy="2386440"/>
            <a:chOff x="1277635" y="2031690"/>
            <a:chExt cx="2432920" cy="1463372"/>
          </a:xfrm>
        </p:grpSpPr>
        <p:grpSp>
          <p:nvGrpSpPr>
            <p:cNvPr id="37" name="Group 36"/>
            <p:cNvGrpSpPr/>
            <p:nvPr/>
          </p:nvGrpSpPr>
          <p:grpSpPr>
            <a:xfrm>
              <a:off x="1277635" y="2031690"/>
              <a:ext cx="2432920" cy="1463372"/>
              <a:chOff x="1277635" y="2031690"/>
              <a:chExt cx="2432920" cy="1463372"/>
            </a:xfrm>
          </p:grpSpPr>
          <p:sp>
            <p:nvSpPr>
              <p:cNvPr id="39" name="Freeform 38"/>
              <p:cNvSpPr/>
              <p:nvPr/>
            </p:nvSpPr>
            <p:spPr>
              <a:xfrm>
                <a:off x="1277635" y="2031690"/>
                <a:ext cx="2432920" cy="1443318"/>
              </a:xfrm>
              <a:custGeom>
                <a:avLst/>
                <a:gdLst>
                  <a:gd name="connsiteX0" fmla="*/ 0 w 5806773"/>
                  <a:gd name="connsiteY0" fmla="*/ 2469548 h 2476222"/>
                  <a:gd name="connsiteX1" fmla="*/ 1862172 w 5806773"/>
                  <a:gd name="connsiteY1" fmla="*/ 1822126 h 2476222"/>
                  <a:gd name="connsiteX2" fmla="*/ 2910061 w 5806773"/>
                  <a:gd name="connsiteY2" fmla="*/ 0 h 2476222"/>
                  <a:gd name="connsiteX3" fmla="*/ 3957950 w 5806773"/>
                  <a:gd name="connsiteY3" fmla="*/ 1815452 h 2476222"/>
                  <a:gd name="connsiteX4" fmla="*/ 5806773 w 5806773"/>
                  <a:gd name="connsiteY4" fmla="*/ 2476222 h 247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6773" h="2476222">
                    <a:moveTo>
                      <a:pt x="0" y="2469548"/>
                    </a:moveTo>
                    <a:cubicBezTo>
                      <a:pt x="688581" y="2351632"/>
                      <a:pt x="1377162" y="2233717"/>
                      <a:pt x="1862172" y="1822126"/>
                    </a:cubicBezTo>
                    <a:cubicBezTo>
                      <a:pt x="2347182" y="1410535"/>
                      <a:pt x="2560765" y="1112"/>
                      <a:pt x="2910061" y="0"/>
                    </a:cubicBezTo>
                    <a:cubicBezTo>
                      <a:pt x="3259357" y="-1112"/>
                      <a:pt x="3475165" y="1402748"/>
                      <a:pt x="3957950" y="1815452"/>
                    </a:cubicBezTo>
                    <a:cubicBezTo>
                      <a:pt x="4440735" y="2228156"/>
                      <a:pt x="5123754" y="2352189"/>
                      <a:pt x="5806773" y="2476222"/>
                    </a:cubicBezTo>
                  </a:path>
                </a:pathLst>
              </a:custGeom>
              <a:noFill/>
              <a:ln w="28575">
                <a:solidFill>
                  <a:srgbClr val="F581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cxnSp>
            <p:nvCxnSpPr>
              <p:cNvPr id="40" name="Straight Arrow Connector 39"/>
              <p:cNvCxnSpPr>
                <a:stCxn id="39" idx="2"/>
              </p:cNvCxnSpPr>
              <p:nvPr/>
            </p:nvCxnSpPr>
            <p:spPr>
              <a:xfrm>
                <a:off x="2496891" y="2031690"/>
                <a:ext cx="4879" cy="1463372"/>
              </a:xfrm>
              <a:prstGeom prst="straightConnector1">
                <a:avLst/>
              </a:prstGeom>
              <a:ln w="12700">
                <a:solidFill>
                  <a:srgbClr val="21303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39" idx="1"/>
                <a:endCxn id="39" idx="3"/>
              </p:cNvCxnSpPr>
              <p:nvPr/>
            </p:nvCxnSpPr>
            <p:spPr>
              <a:xfrm flipV="1">
                <a:off x="2057847" y="3089864"/>
                <a:ext cx="878089" cy="3890"/>
              </a:xfrm>
              <a:prstGeom prst="straightConnector1">
                <a:avLst/>
              </a:prstGeom>
              <a:ln w="12700">
                <a:solidFill>
                  <a:srgbClr val="21303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/>
            <p:cNvCxnSpPr>
              <a:stCxn id="39" idx="0"/>
              <a:endCxn id="39" idx="4"/>
            </p:cNvCxnSpPr>
            <p:nvPr/>
          </p:nvCxnSpPr>
          <p:spPr>
            <a:xfrm>
              <a:off x="1277635" y="3471118"/>
              <a:ext cx="2432920" cy="38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7152117" y="3236980"/>
            <a:ext cx="4704523" cy="2585091"/>
            <a:chOff x="4897207" y="1544747"/>
            <a:chExt cx="3249806" cy="1837808"/>
          </a:xfrm>
        </p:grpSpPr>
        <p:sp>
          <p:nvSpPr>
            <p:cNvPr id="43" name="Freeform 42"/>
            <p:cNvSpPr/>
            <p:nvPr/>
          </p:nvSpPr>
          <p:spPr>
            <a:xfrm>
              <a:off x="5005099" y="2021196"/>
              <a:ext cx="2432920" cy="1361359"/>
            </a:xfrm>
            <a:custGeom>
              <a:avLst/>
              <a:gdLst>
                <a:gd name="connsiteX0" fmla="*/ 0 w 5806773"/>
                <a:gd name="connsiteY0" fmla="*/ 2469548 h 2476222"/>
                <a:gd name="connsiteX1" fmla="*/ 1862172 w 5806773"/>
                <a:gd name="connsiteY1" fmla="*/ 1822126 h 2476222"/>
                <a:gd name="connsiteX2" fmla="*/ 2910061 w 5806773"/>
                <a:gd name="connsiteY2" fmla="*/ 0 h 2476222"/>
                <a:gd name="connsiteX3" fmla="*/ 3957950 w 5806773"/>
                <a:gd name="connsiteY3" fmla="*/ 1815452 h 2476222"/>
                <a:gd name="connsiteX4" fmla="*/ 5806773 w 5806773"/>
                <a:gd name="connsiteY4" fmla="*/ 2476222 h 247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6773" h="2476222">
                  <a:moveTo>
                    <a:pt x="0" y="2469548"/>
                  </a:moveTo>
                  <a:cubicBezTo>
                    <a:pt x="688581" y="2351632"/>
                    <a:pt x="1377162" y="2233717"/>
                    <a:pt x="1862172" y="1822126"/>
                  </a:cubicBezTo>
                  <a:cubicBezTo>
                    <a:pt x="2347182" y="1410535"/>
                    <a:pt x="2560765" y="1112"/>
                    <a:pt x="2910061" y="0"/>
                  </a:cubicBezTo>
                  <a:cubicBezTo>
                    <a:pt x="3259357" y="-1112"/>
                    <a:pt x="3475165" y="1402748"/>
                    <a:pt x="3957950" y="1815452"/>
                  </a:cubicBezTo>
                  <a:cubicBezTo>
                    <a:pt x="4440735" y="2228156"/>
                    <a:pt x="5123754" y="2352189"/>
                    <a:pt x="5806773" y="2476222"/>
                  </a:cubicBezTo>
                </a:path>
              </a:pathLst>
            </a:custGeom>
            <a:noFill/>
            <a:ln w="28575">
              <a:solidFill>
                <a:srgbClr val="F5812A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4897207" y="2347439"/>
              <a:ext cx="3249806" cy="1035116"/>
            </a:xfrm>
            <a:custGeom>
              <a:avLst/>
              <a:gdLst>
                <a:gd name="connsiteX0" fmla="*/ 0 w 5806773"/>
                <a:gd name="connsiteY0" fmla="*/ 2469548 h 2476222"/>
                <a:gd name="connsiteX1" fmla="*/ 1862172 w 5806773"/>
                <a:gd name="connsiteY1" fmla="*/ 1822126 h 2476222"/>
                <a:gd name="connsiteX2" fmla="*/ 2910061 w 5806773"/>
                <a:gd name="connsiteY2" fmla="*/ 0 h 2476222"/>
                <a:gd name="connsiteX3" fmla="*/ 3957950 w 5806773"/>
                <a:gd name="connsiteY3" fmla="*/ 1815452 h 2476222"/>
                <a:gd name="connsiteX4" fmla="*/ 5806773 w 5806773"/>
                <a:gd name="connsiteY4" fmla="*/ 2476222 h 247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6773" h="2476222">
                  <a:moveTo>
                    <a:pt x="0" y="2469548"/>
                  </a:moveTo>
                  <a:cubicBezTo>
                    <a:pt x="688581" y="2351632"/>
                    <a:pt x="1377162" y="2233717"/>
                    <a:pt x="1862172" y="1822126"/>
                  </a:cubicBezTo>
                  <a:cubicBezTo>
                    <a:pt x="2347182" y="1410535"/>
                    <a:pt x="2560765" y="1112"/>
                    <a:pt x="2910061" y="0"/>
                  </a:cubicBezTo>
                  <a:cubicBezTo>
                    <a:pt x="3259357" y="-1112"/>
                    <a:pt x="3475165" y="1402748"/>
                    <a:pt x="3957950" y="1815452"/>
                  </a:cubicBezTo>
                  <a:cubicBezTo>
                    <a:pt x="4440735" y="2228156"/>
                    <a:pt x="5123754" y="2352189"/>
                    <a:pt x="5806773" y="2476222"/>
                  </a:cubicBezTo>
                </a:path>
              </a:pathLst>
            </a:custGeom>
            <a:noFill/>
            <a:ln w="28575">
              <a:solidFill>
                <a:srgbClr val="F5812A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448893" y="1544747"/>
              <a:ext cx="1709087" cy="1837808"/>
            </a:xfrm>
            <a:custGeom>
              <a:avLst/>
              <a:gdLst>
                <a:gd name="connsiteX0" fmla="*/ 0 w 5806773"/>
                <a:gd name="connsiteY0" fmla="*/ 2469548 h 2476222"/>
                <a:gd name="connsiteX1" fmla="*/ 1862172 w 5806773"/>
                <a:gd name="connsiteY1" fmla="*/ 1822126 h 2476222"/>
                <a:gd name="connsiteX2" fmla="*/ 2910061 w 5806773"/>
                <a:gd name="connsiteY2" fmla="*/ 0 h 2476222"/>
                <a:gd name="connsiteX3" fmla="*/ 3957950 w 5806773"/>
                <a:gd name="connsiteY3" fmla="*/ 1815452 h 2476222"/>
                <a:gd name="connsiteX4" fmla="*/ 5806773 w 5806773"/>
                <a:gd name="connsiteY4" fmla="*/ 2476222 h 247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6773" h="2476222">
                  <a:moveTo>
                    <a:pt x="0" y="2469548"/>
                  </a:moveTo>
                  <a:cubicBezTo>
                    <a:pt x="688581" y="2351632"/>
                    <a:pt x="1377162" y="2233717"/>
                    <a:pt x="1862172" y="1822126"/>
                  </a:cubicBezTo>
                  <a:cubicBezTo>
                    <a:pt x="2347182" y="1410535"/>
                    <a:pt x="2560765" y="1112"/>
                    <a:pt x="2910061" y="0"/>
                  </a:cubicBezTo>
                  <a:cubicBezTo>
                    <a:pt x="3259357" y="-1112"/>
                    <a:pt x="3475165" y="1402748"/>
                    <a:pt x="3957950" y="1815452"/>
                  </a:cubicBezTo>
                  <a:cubicBezTo>
                    <a:pt x="4440735" y="2228156"/>
                    <a:pt x="5123754" y="2352189"/>
                    <a:pt x="5806773" y="2476222"/>
                  </a:cubicBezTo>
                </a:path>
              </a:pathLst>
            </a:custGeom>
            <a:noFill/>
            <a:ln w="28575">
              <a:solidFill>
                <a:srgbClr val="F5812A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4940245" y="3382208"/>
              <a:ext cx="3206768" cy="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2"/>
            </p:cNvCxnSpPr>
            <p:nvPr/>
          </p:nvCxnSpPr>
          <p:spPr>
            <a:xfrm>
              <a:off x="6305401" y="1544747"/>
              <a:ext cx="91434" cy="1837461"/>
            </a:xfrm>
            <a:prstGeom prst="straightConnector1">
              <a:avLst/>
            </a:prstGeom>
            <a:ln w="12700">
              <a:solidFill>
                <a:srgbClr val="21303C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4" idx="2"/>
            </p:cNvCxnSpPr>
            <p:nvPr/>
          </p:nvCxnSpPr>
          <p:spPr>
            <a:xfrm>
              <a:off x="6525845" y="2347439"/>
              <a:ext cx="36547" cy="1035116"/>
            </a:xfrm>
            <a:prstGeom prst="straightConnector1">
              <a:avLst/>
            </a:prstGeom>
            <a:ln w="12700">
              <a:solidFill>
                <a:srgbClr val="21303C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3" idx="2"/>
            </p:cNvCxnSpPr>
            <p:nvPr/>
          </p:nvCxnSpPr>
          <p:spPr>
            <a:xfrm>
              <a:off x="6224355" y="2021196"/>
              <a:ext cx="0" cy="1361359"/>
            </a:xfrm>
            <a:prstGeom prst="straightConnector1">
              <a:avLst/>
            </a:prstGeom>
            <a:ln w="12700">
              <a:solidFill>
                <a:srgbClr val="21303C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3" idx="1"/>
              <a:endCxn id="43" idx="3"/>
            </p:cNvCxnSpPr>
            <p:nvPr/>
          </p:nvCxnSpPr>
          <p:spPr>
            <a:xfrm flipV="1">
              <a:off x="5785311" y="3019282"/>
              <a:ext cx="878089" cy="3669"/>
            </a:xfrm>
            <a:prstGeom prst="straightConnector1">
              <a:avLst/>
            </a:prstGeom>
            <a:ln w="12700">
              <a:solidFill>
                <a:srgbClr val="21303C">
                  <a:alpha val="50196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4" idx="1"/>
              <a:endCxn id="44" idx="3"/>
            </p:cNvCxnSpPr>
            <p:nvPr/>
          </p:nvCxnSpPr>
          <p:spPr>
            <a:xfrm flipV="1">
              <a:off x="5939386" y="3106338"/>
              <a:ext cx="1172919" cy="2790"/>
            </a:xfrm>
            <a:prstGeom prst="straightConnector1">
              <a:avLst/>
            </a:prstGeom>
            <a:ln w="12700">
              <a:solidFill>
                <a:srgbClr val="21303C">
                  <a:alpha val="50196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5" idx="1"/>
              <a:endCxn id="45" idx="3"/>
            </p:cNvCxnSpPr>
            <p:nvPr/>
          </p:nvCxnSpPr>
          <p:spPr>
            <a:xfrm flipV="1">
              <a:off x="5996980" y="2892143"/>
              <a:ext cx="616843" cy="4954"/>
            </a:xfrm>
            <a:prstGeom prst="straightConnector1">
              <a:avLst/>
            </a:prstGeom>
            <a:ln w="12700">
              <a:solidFill>
                <a:srgbClr val="21303C">
                  <a:alpha val="50196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Freeform 138"/>
          <p:cNvSpPr>
            <a:spLocks/>
          </p:cNvSpPr>
          <p:nvPr/>
        </p:nvSpPr>
        <p:spPr bwMode="auto">
          <a:xfrm>
            <a:off x="6765751" y="3971395"/>
            <a:ext cx="4699719" cy="1857872"/>
          </a:xfrm>
          <a:custGeom>
            <a:avLst/>
            <a:gdLst>
              <a:gd name="T0" fmla="*/ 0 w 3012"/>
              <a:gd name="T1" fmla="*/ 2147483647 h 1536"/>
              <a:gd name="T2" fmla="*/ 2147483647 w 3012"/>
              <a:gd name="T3" fmla="*/ 2147483647 h 1536"/>
              <a:gd name="T4" fmla="*/ 2147483647 w 3012"/>
              <a:gd name="T5" fmla="*/ 2147483647 h 1536"/>
              <a:gd name="T6" fmla="*/ 2147483647 w 3012"/>
              <a:gd name="T7" fmla="*/ 2147483647 h 1536"/>
              <a:gd name="T8" fmla="*/ 2147483647 w 3012"/>
              <a:gd name="T9" fmla="*/ 2147483647 h 1536"/>
              <a:gd name="T10" fmla="*/ 2147483647 w 3012"/>
              <a:gd name="T11" fmla="*/ 2147483647 h 1536"/>
              <a:gd name="T12" fmla="*/ 2147483647 w 3012"/>
              <a:gd name="T13" fmla="*/ 2147483647 h 1536"/>
              <a:gd name="T14" fmla="*/ 2147483647 w 3012"/>
              <a:gd name="T15" fmla="*/ 2147483647 h 1536"/>
              <a:gd name="T16" fmla="*/ 2147483647 w 3012"/>
              <a:gd name="T17" fmla="*/ 2147483647 h 1536"/>
              <a:gd name="T18" fmla="*/ 2147483647 w 3012"/>
              <a:gd name="T19" fmla="*/ 2147483647 h 1536"/>
              <a:gd name="T20" fmla="*/ 2147483647 w 3012"/>
              <a:gd name="T21" fmla="*/ 2147483647 h 1536"/>
              <a:gd name="T22" fmla="*/ 2147483647 w 3012"/>
              <a:gd name="T23" fmla="*/ 2147483647 h 1536"/>
              <a:gd name="T24" fmla="*/ 2147483647 w 3012"/>
              <a:gd name="T25" fmla="*/ 2147483647 h 1536"/>
              <a:gd name="T26" fmla="*/ 2147483647 w 3012"/>
              <a:gd name="T27" fmla="*/ 2147483647 h 1536"/>
              <a:gd name="T28" fmla="*/ 2147483647 w 3012"/>
              <a:gd name="T29" fmla="*/ 2147483647 h 1536"/>
              <a:gd name="T30" fmla="*/ 2147483647 w 3012"/>
              <a:gd name="T31" fmla="*/ 2147483647 h 1536"/>
              <a:gd name="T32" fmla="*/ 2147483647 w 3012"/>
              <a:gd name="T33" fmla="*/ 2147483647 h 1536"/>
              <a:gd name="T34" fmla="*/ 2147483647 w 3012"/>
              <a:gd name="T35" fmla="*/ 2147483647 h 1536"/>
              <a:gd name="T36" fmla="*/ 2147483647 w 3012"/>
              <a:gd name="T37" fmla="*/ 2147483647 h 1536"/>
              <a:gd name="T38" fmla="*/ 2147483647 w 3012"/>
              <a:gd name="T39" fmla="*/ 2147483647 h 1536"/>
              <a:gd name="T40" fmla="*/ 2147483647 w 3012"/>
              <a:gd name="T41" fmla="*/ 2147483647 h 1536"/>
              <a:gd name="T42" fmla="*/ 2147483647 w 3012"/>
              <a:gd name="T43" fmla="*/ 2147483647 h 1536"/>
              <a:gd name="T44" fmla="*/ 2147483647 w 3012"/>
              <a:gd name="T45" fmla="*/ 2147483647 h 1536"/>
              <a:gd name="T46" fmla="*/ 2147483647 w 3012"/>
              <a:gd name="T47" fmla="*/ 2147483647 h 1536"/>
              <a:gd name="T48" fmla="*/ 2147483647 w 3012"/>
              <a:gd name="T49" fmla="*/ 2147483647 h 1536"/>
              <a:gd name="T50" fmla="*/ 2147483647 w 3012"/>
              <a:gd name="T51" fmla="*/ 2147483647 h 1536"/>
              <a:gd name="T52" fmla="*/ 2147483647 w 3012"/>
              <a:gd name="T53" fmla="*/ 0 h 1536"/>
              <a:gd name="T54" fmla="*/ 2147483647 w 3012"/>
              <a:gd name="T55" fmla="*/ 0 h 1536"/>
              <a:gd name="T56" fmla="*/ 2147483647 w 3012"/>
              <a:gd name="T57" fmla="*/ 2147483647 h 1536"/>
              <a:gd name="T58" fmla="*/ 2147483647 w 3012"/>
              <a:gd name="T59" fmla="*/ 2147483647 h 1536"/>
              <a:gd name="T60" fmla="*/ 2147483647 w 3012"/>
              <a:gd name="T61" fmla="*/ 2147483647 h 1536"/>
              <a:gd name="T62" fmla="*/ 2147483647 w 3012"/>
              <a:gd name="T63" fmla="*/ 2147483647 h 1536"/>
              <a:gd name="T64" fmla="*/ 2147483647 w 3012"/>
              <a:gd name="T65" fmla="*/ 2147483647 h 1536"/>
              <a:gd name="T66" fmla="*/ 2147483647 w 3012"/>
              <a:gd name="T67" fmla="*/ 2147483647 h 1536"/>
              <a:gd name="T68" fmla="*/ 2147483647 w 3012"/>
              <a:gd name="T69" fmla="*/ 2147483647 h 1536"/>
              <a:gd name="T70" fmla="*/ 2147483647 w 3012"/>
              <a:gd name="T71" fmla="*/ 2147483647 h 1536"/>
              <a:gd name="T72" fmla="*/ 2147483647 w 3012"/>
              <a:gd name="T73" fmla="*/ 2147483647 h 1536"/>
              <a:gd name="T74" fmla="*/ 2147483647 w 3012"/>
              <a:gd name="T75" fmla="*/ 2147483647 h 1536"/>
              <a:gd name="T76" fmla="*/ 2147483647 w 3012"/>
              <a:gd name="T77" fmla="*/ 2147483647 h 1536"/>
              <a:gd name="T78" fmla="*/ 2147483647 w 3012"/>
              <a:gd name="T79" fmla="*/ 2147483647 h 1536"/>
              <a:gd name="T80" fmla="*/ 2147483647 w 3012"/>
              <a:gd name="T81" fmla="*/ 2147483647 h 1536"/>
              <a:gd name="T82" fmla="*/ 2147483647 w 3012"/>
              <a:gd name="T83" fmla="*/ 2147483647 h 1536"/>
              <a:gd name="T84" fmla="*/ 2147483647 w 3012"/>
              <a:gd name="T85" fmla="*/ 2147483647 h 1536"/>
              <a:gd name="T86" fmla="*/ 2147483647 w 3012"/>
              <a:gd name="T87" fmla="*/ 2147483647 h 1536"/>
              <a:gd name="T88" fmla="*/ 2147483647 w 3012"/>
              <a:gd name="T89" fmla="*/ 2147483647 h 1536"/>
              <a:gd name="T90" fmla="*/ 2147483647 w 3012"/>
              <a:gd name="T91" fmla="*/ 2147483647 h 1536"/>
              <a:gd name="T92" fmla="*/ 2147483647 w 3012"/>
              <a:gd name="T93" fmla="*/ 2147483647 h 1536"/>
              <a:gd name="T94" fmla="*/ 2147483647 w 3012"/>
              <a:gd name="T95" fmla="*/ 2147483647 h 1536"/>
              <a:gd name="T96" fmla="*/ 2147483647 w 3012"/>
              <a:gd name="T97" fmla="*/ 2147483647 h 1536"/>
              <a:gd name="T98" fmla="*/ 2147483647 w 3012"/>
              <a:gd name="T99" fmla="*/ 2147483647 h 1536"/>
              <a:gd name="T100" fmla="*/ 2147483647 w 3012"/>
              <a:gd name="T101" fmla="*/ 2147483647 h 1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3012"/>
              <a:gd name="T154" fmla="*/ 0 h 1536"/>
              <a:gd name="T155" fmla="*/ 3012 w 3012"/>
              <a:gd name="T156" fmla="*/ 1536 h 1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3012" h="1536">
                <a:moveTo>
                  <a:pt x="0" y="1536"/>
                </a:moveTo>
                <a:lnTo>
                  <a:pt x="60" y="1536"/>
                </a:lnTo>
                <a:lnTo>
                  <a:pt x="120" y="1530"/>
                </a:lnTo>
                <a:lnTo>
                  <a:pt x="180" y="1524"/>
                </a:lnTo>
                <a:lnTo>
                  <a:pt x="240" y="1512"/>
                </a:lnTo>
                <a:lnTo>
                  <a:pt x="300" y="1500"/>
                </a:lnTo>
                <a:lnTo>
                  <a:pt x="360" y="1488"/>
                </a:lnTo>
                <a:lnTo>
                  <a:pt x="420" y="1464"/>
                </a:lnTo>
                <a:lnTo>
                  <a:pt x="480" y="1440"/>
                </a:lnTo>
                <a:lnTo>
                  <a:pt x="540" y="1404"/>
                </a:lnTo>
                <a:lnTo>
                  <a:pt x="600" y="1362"/>
                </a:lnTo>
                <a:lnTo>
                  <a:pt x="660" y="1308"/>
                </a:lnTo>
                <a:lnTo>
                  <a:pt x="720" y="1242"/>
                </a:lnTo>
                <a:lnTo>
                  <a:pt x="786" y="1170"/>
                </a:lnTo>
                <a:lnTo>
                  <a:pt x="846" y="1086"/>
                </a:lnTo>
                <a:lnTo>
                  <a:pt x="906" y="990"/>
                </a:lnTo>
                <a:lnTo>
                  <a:pt x="966" y="882"/>
                </a:lnTo>
                <a:lnTo>
                  <a:pt x="1026" y="774"/>
                </a:lnTo>
                <a:lnTo>
                  <a:pt x="1086" y="654"/>
                </a:lnTo>
                <a:lnTo>
                  <a:pt x="1146" y="534"/>
                </a:lnTo>
                <a:lnTo>
                  <a:pt x="1206" y="420"/>
                </a:lnTo>
                <a:lnTo>
                  <a:pt x="1266" y="312"/>
                </a:lnTo>
                <a:lnTo>
                  <a:pt x="1326" y="210"/>
                </a:lnTo>
                <a:lnTo>
                  <a:pt x="1386" y="126"/>
                </a:lnTo>
                <a:lnTo>
                  <a:pt x="1446" y="60"/>
                </a:lnTo>
                <a:lnTo>
                  <a:pt x="1506" y="18"/>
                </a:lnTo>
                <a:lnTo>
                  <a:pt x="1566" y="0"/>
                </a:lnTo>
                <a:lnTo>
                  <a:pt x="1626" y="0"/>
                </a:lnTo>
                <a:lnTo>
                  <a:pt x="1686" y="30"/>
                </a:lnTo>
                <a:lnTo>
                  <a:pt x="1746" y="84"/>
                </a:lnTo>
                <a:lnTo>
                  <a:pt x="1806" y="156"/>
                </a:lnTo>
                <a:lnTo>
                  <a:pt x="1866" y="246"/>
                </a:lnTo>
                <a:lnTo>
                  <a:pt x="1926" y="348"/>
                </a:lnTo>
                <a:lnTo>
                  <a:pt x="1986" y="462"/>
                </a:lnTo>
                <a:lnTo>
                  <a:pt x="2046" y="582"/>
                </a:lnTo>
                <a:lnTo>
                  <a:pt x="2106" y="696"/>
                </a:lnTo>
                <a:lnTo>
                  <a:pt x="2166" y="816"/>
                </a:lnTo>
                <a:lnTo>
                  <a:pt x="2226" y="924"/>
                </a:lnTo>
                <a:lnTo>
                  <a:pt x="2292" y="1026"/>
                </a:lnTo>
                <a:lnTo>
                  <a:pt x="2352" y="1116"/>
                </a:lnTo>
                <a:lnTo>
                  <a:pt x="2412" y="1200"/>
                </a:lnTo>
                <a:lnTo>
                  <a:pt x="2472" y="1266"/>
                </a:lnTo>
                <a:lnTo>
                  <a:pt x="2532" y="1326"/>
                </a:lnTo>
                <a:lnTo>
                  <a:pt x="2592" y="1374"/>
                </a:lnTo>
                <a:lnTo>
                  <a:pt x="2652" y="1416"/>
                </a:lnTo>
                <a:lnTo>
                  <a:pt x="2712" y="1446"/>
                </a:lnTo>
                <a:lnTo>
                  <a:pt x="2772" y="1476"/>
                </a:lnTo>
                <a:lnTo>
                  <a:pt x="2832" y="1494"/>
                </a:lnTo>
                <a:lnTo>
                  <a:pt x="2892" y="1506"/>
                </a:lnTo>
                <a:lnTo>
                  <a:pt x="2952" y="1518"/>
                </a:lnTo>
                <a:lnTo>
                  <a:pt x="3012" y="1524"/>
                </a:lnTo>
              </a:path>
            </a:pathLst>
          </a:custGeom>
          <a:noFill/>
          <a:ln w="28575">
            <a:solidFill>
              <a:srgbClr val="008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</p:spTree>
    <p:extLst>
      <p:ext uri="{BB962C8B-B14F-4D97-AF65-F5344CB8AC3E}">
        <p14:creationId xmlns:p14="http://schemas.microsoft.com/office/powerpoint/2010/main" val="2635597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5CE98E-E135-1148-94FD-4BFE2E1506A0}"/>
              </a:ext>
            </a:extLst>
          </p:cNvPr>
          <p:cNvSpPr/>
          <p:nvPr/>
        </p:nvSpPr>
        <p:spPr>
          <a:xfrm>
            <a:off x="3851966" y="2712280"/>
            <a:ext cx="3719444" cy="716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5403"/>
            <a:ext cx="10515600" cy="1325563"/>
          </a:xfrm>
        </p:spPr>
        <p:txBody>
          <a:bodyPr/>
          <a:lstStyle/>
          <a:p>
            <a:r>
              <a:rPr lang="en-US" dirty="0"/>
              <a:t>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1387475" y="1015068"/>
                <a:ext cx="10804525" cy="504918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the model and the posterior distribution of its parameters, what are the plausible values for a future observation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B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This can be answered by computing the plausibility of the possible values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B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conditionally on the available information: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factors in the integrant are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BE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B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fr-BE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B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  it is given by the model for given values of the parameters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BE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BE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BE">
                        <a:latin typeface="Cambria Math" panose="02040503050406030204" pitchFamily="18" charset="0"/>
                      </a:rPr>
                      <m:t>|</m:t>
                    </m:r>
                    <m:r>
                      <a:rPr lang="fr-BE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fr-B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it is the posterior distribution of the model parameters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1387475" y="1015068"/>
                <a:ext cx="10804525" cy="5049182"/>
              </a:xfrm>
              <a:blipFill>
                <a:blip r:embed="rId2"/>
                <a:stretch>
                  <a:fillRect l="-1016" t="-2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397066"/>
              </p:ext>
            </p:extLst>
          </p:nvPr>
        </p:nvGraphicFramePr>
        <p:xfrm>
          <a:off x="4006589" y="2952749"/>
          <a:ext cx="3249612" cy="476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82800" imgH="304800" progId="Equation.3">
                  <p:embed/>
                </p:oleObj>
              </mc:Choice>
              <mc:Fallback>
                <p:oleObj name="Equation" r:id="rId3" imgW="2082800" imgH="304800" progId="Equation.3">
                  <p:embed/>
                  <p:pic>
                    <p:nvPicPr>
                      <p:cNvPr id="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589" y="2952749"/>
                        <a:ext cx="3249612" cy="4762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3952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61A2423-26FD-634A-A0D6-734EBA273A17}"/>
              </a:ext>
            </a:extLst>
          </p:cNvPr>
          <p:cNvSpPr/>
          <p:nvPr/>
        </p:nvSpPr>
        <p:spPr>
          <a:xfrm>
            <a:off x="864359" y="1201003"/>
            <a:ext cx="10990996" cy="508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/>
              <a:t>Practically, how to make predictions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761792" y="1308004"/>
            <a:ext cx="2885704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8000"/>
              </a:buClr>
              <a:buFont typeface="Symbol" pitchFamily="18" charset="2"/>
              <a:buChar char="-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8000"/>
              </a:buClr>
              <a:buFont typeface="Wingdings" pitchFamily="2" charset="2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8000"/>
              </a:buClr>
              <a:buFont typeface="Wingdings" pitchFamily="2" charset="2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8000"/>
              </a:buClr>
              <a:buFont typeface="Wingdings" pitchFamily="2" charset="2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8000"/>
              </a:buClr>
              <a:buFont typeface="Wingdings" pitchFamily="2" charset="2"/>
              <a:defRPr sz="15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8000"/>
              </a:buClr>
              <a:buFont typeface="Wingdings" pitchFamily="2" charset="2"/>
              <a:defRPr sz="15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8000"/>
              </a:buClr>
              <a:buFont typeface="Wingdings" pitchFamily="2" charset="2"/>
              <a:defRPr sz="15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8000"/>
              </a:buClr>
              <a:buFont typeface="Wingdings" pitchFamily="2" charset="2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3</a:t>
            </a:r>
            <a:r>
              <a:rPr lang="en-US" sz="2000" baseline="30000" dirty="0">
                <a:solidFill>
                  <a:srgbClr val="FFFFFF"/>
                </a:solidFill>
              </a:rPr>
              <a:t>rd</a:t>
            </a:r>
            <a:r>
              <a:rPr lang="en-US" sz="2000" dirty="0">
                <a:solidFill>
                  <a:srgbClr val="FFFFFF"/>
                </a:solidFill>
              </a:rPr>
              <a:t>, repeat this operation a large number of times to obtain the predictive distribution</a:t>
            </a:r>
            <a:br>
              <a:rPr lang="en-US" sz="2000" dirty="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28255" y="162908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1</a:t>
            </a:r>
            <a:r>
              <a:rPr lang="en-US" sz="2000" baseline="30000" dirty="0">
                <a:solidFill>
                  <a:srgbClr val="FFFFFF"/>
                </a:solidFill>
              </a:rPr>
              <a:t>st</a:t>
            </a:r>
            <a:r>
              <a:rPr lang="en-US" sz="2000" dirty="0">
                <a:solidFill>
                  <a:srgbClr val="FFFFFF"/>
                </a:solidFill>
              </a:rPr>
              <a:t>, draw a mean and 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a variance from:</a:t>
            </a:r>
            <a:br>
              <a:rPr lang="en-US" sz="2000" dirty="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Posterior of mean µ</a:t>
            </a:r>
            <a:r>
              <a:rPr lang="en-US" sz="1000" dirty="0">
                <a:solidFill>
                  <a:srgbClr val="FFFFFF"/>
                </a:solidFill>
              </a:rPr>
              <a:t>i</a:t>
            </a:r>
            <a:endParaRPr lang="en-US" sz="1800" dirty="0">
              <a:solidFill>
                <a:srgbClr val="FFFFFF"/>
              </a:solidFill>
              <a:cs typeface="Arial"/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Posterior of Variance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el-GR" sz="1800" b="1" dirty="0">
                <a:solidFill>
                  <a:srgbClr val="FFFFFF"/>
                </a:solidFill>
              </a:rPr>
              <a:t>σ</a:t>
            </a:r>
            <a:r>
              <a:rPr lang="en-US" sz="1800" b="1" dirty="0">
                <a:solidFill>
                  <a:srgbClr val="FFFFFF"/>
                </a:solidFill>
              </a:rPr>
              <a:t>²</a:t>
            </a:r>
            <a:r>
              <a:rPr lang="en-US" sz="1400" baseline="-25000" dirty="0">
                <a:solidFill>
                  <a:srgbClr val="FFFFFF"/>
                </a:solidFill>
              </a:rPr>
              <a:t>i</a:t>
            </a:r>
            <a:r>
              <a:rPr lang="el-GR" sz="1800" b="1" dirty="0">
                <a:solidFill>
                  <a:srgbClr val="FFFFFF"/>
                </a:solidFill>
              </a:rPr>
              <a:t> </a:t>
            </a:r>
            <a:r>
              <a:rPr lang="en-US" sz="1800" dirty="0">
                <a:solidFill>
                  <a:srgbClr val="FFFFFF"/>
                </a:solidFill>
              </a:rPr>
              <a:t>given mean drawn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4799856" y="1306577"/>
            <a:ext cx="0" cy="496855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947587" y="1323576"/>
            <a:ext cx="2885704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n"/>
              <a:defRPr sz="2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8000"/>
              </a:buClr>
              <a:buFont typeface="Symbol" pitchFamily="18" charset="2"/>
              <a:buChar char="-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8000"/>
              </a:buClr>
              <a:buFont typeface="Wingdings" pitchFamily="2" charset="2"/>
              <a:defRPr sz="17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8000"/>
              </a:buClr>
              <a:buFont typeface="Wingdings" pitchFamily="2" charset="2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8000"/>
              </a:buClr>
              <a:buFont typeface="Wingdings" pitchFamily="2" charset="2"/>
              <a:defRPr sz="15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8000"/>
              </a:buClr>
              <a:buFont typeface="Wingdings" pitchFamily="2" charset="2"/>
              <a:defRPr sz="15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8000"/>
              </a:buClr>
              <a:buFont typeface="Wingdings" pitchFamily="2" charset="2"/>
              <a:defRPr sz="15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8000"/>
              </a:buClr>
              <a:buFont typeface="Wingdings" pitchFamily="2" charset="2"/>
              <a:defRPr sz="15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008000"/>
              </a:buClr>
              <a:buFont typeface="Wingdings" pitchFamily="2" charset="2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2</a:t>
            </a:r>
            <a:r>
              <a:rPr lang="en-US" sz="2000" baseline="30000" dirty="0">
                <a:solidFill>
                  <a:srgbClr val="FFFFFF"/>
                </a:solidFill>
              </a:rPr>
              <a:t>nd</a:t>
            </a:r>
            <a:r>
              <a:rPr lang="en-US" sz="2000" dirty="0">
                <a:solidFill>
                  <a:srgbClr val="FFFFFF"/>
                </a:solidFill>
              </a:rPr>
              <a:t>, draw an observation from the resulting distribution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Y~ Normal(µ</a:t>
            </a:r>
            <a:r>
              <a:rPr lang="en-US" sz="2000" baseline="-25000" dirty="0">
                <a:solidFill>
                  <a:srgbClr val="FFFFFF"/>
                </a:solidFill>
              </a:rPr>
              <a:t>i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l-GR" sz="2000" dirty="0">
                <a:solidFill>
                  <a:srgbClr val="FFFFFF"/>
                </a:solidFill>
              </a:rPr>
              <a:t>σ</a:t>
            </a:r>
            <a:r>
              <a:rPr lang="en-US" sz="2000" dirty="0">
                <a:solidFill>
                  <a:srgbClr val="FFFFFF"/>
                </a:solidFill>
              </a:rPr>
              <a:t>²</a:t>
            </a:r>
            <a:r>
              <a:rPr lang="en-US" sz="2000" baseline="-25000" dirty="0">
                <a:solidFill>
                  <a:srgbClr val="FFFFFF"/>
                </a:solidFill>
              </a:rPr>
              <a:t>i</a:t>
            </a:r>
            <a:r>
              <a:rPr lang="el-GR" sz="2000" dirty="0">
                <a:solidFill>
                  <a:srgbClr val="FFFFFF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)</a:t>
            </a:r>
          </a:p>
          <a:p>
            <a:pPr marL="0" indent="0">
              <a:buNone/>
            </a:pPr>
            <a:br>
              <a:rPr lang="en-US" sz="2000" kern="0" dirty="0">
                <a:solidFill>
                  <a:srgbClr val="FFFFFF"/>
                </a:solidFill>
              </a:rPr>
            </a:br>
            <a:endParaRPr lang="en-US" sz="2000" kern="0" dirty="0">
              <a:solidFill>
                <a:srgbClr val="FFFF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775522" y="2863731"/>
            <a:ext cx="8720444" cy="3301575"/>
            <a:chOff x="1775520" y="2863730"/>
            <a:chExt cx="8720444" cy="3301574"/>
          </a:xfrm>
        </p:grpSpPr>
        <p:cxnSp>
          <p:nvCxnSpPr>
            <p:cNvPr id="11" name="Straight Connector 10"/>
            <p:cNvCxnSpPr/>
            <p:nvPr/>
          </p:nvCxnSpPr>
          <p:spPr bwMode="auto">
            <a:xfrm flipV="1">
              <a:off x="5034024" y="4572000"/>
              <a:ext cx="2646152" cy="15756"/>
            </a:xfrm>
            <a:prstGeom prst="line">
              <a:avLst/>
            </a:prstGeom>
            <a:noFill/>
            <a:ln w="25400" cap="flat" cmpd="sng" algn="ctr">
              <a:solidFill>
                <a:srgbClr val="1C314E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grpSp>
          <p:nvGrpSpPr>
            <p:cNvPr id="12" name="Group 11"/>
            <p:cNvGrpSpPr/>
            <p:nvPr/>
          </p:nvGrpSpPr>
          <p:grpSpPr>
            <a:xfrm>
              <a:off x="1775520" y="2863730"/>
              <a:ext cx="8720444" cy="3301574"/>
              <a:chOff x="1775520" y="2863730"/>
              <a:chExt cx="8720444" cy="3301574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5785600" y="4005065"/>
                <a:ext cx="1143000" cy="1587"/>
              </a:xfrm>
              <a:prstGeom prst="straightConnector1">
                <a:avLst/>
              </a:prstGeom>
              <a:ln w="9525">
                <a:prstDash val="sysDot"/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6357100" y="2863730"/>
                <a:ext cx="0" cy="1724026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5" name="Group 14"/>
              <p:cNvGrpSpPr/>
              <p:nvPr/>
            </p:nvGrpSpPr>
            <p:grpSpPr>
              <a:xfrm>
                <a:off x="1775520" y="2863730"/>
                <a:ext cx="8720444" cy="3301574"/>
                <a:chOff x="1775520" y="2863730"/>
                <a:chExt cx="8720444" cy="3301574"/>
              </a:xfrm>
            </p:grpSpPr>
            <p:sp>
              <p:nvSpPr>
                <p:cNvPr id="16" name="Freeform 138"/>
                <p:cNvSpPr>
                  <a:spLocks/>
                </p:cNvSpPr>
                <p:nvPr/>
              </p:nvSpPr>
              <p:spPr bwMode="auto">
                <a:xfrm>
                  <a:off x="5015881" y="2863731"/>
                  <a:ext cx="2520280" cy="1724025"/>
                </a:xfrm>
                <a:custGeom>
                  <a:avLst/>
                  <a:gdLst>
                    <a:gd name="T0" fmla="*/ 0 w 3012"/>
                    <a:gd name="T1" fmla="*/ 2147483647 h 1536"/>
                    <a:gd name="T2" fmla="*/ 2147483647 w 3012"/>
                    <a:gd name="T3" fmla="*/ 2147483647 h 1536"/>
                    <a:gd name="T4" fmla="*/ 2147483647 w 3012"/>
                    <a:gd name="T5" fmla="*/ 2147483647 h 1536"/>
                    <a:gd name="T6" fmla="*/ 2147483647 w 3012"/>
                    <a:gd name="T7" fmla="*/ 2147483647 h 1536"/>
                    <a:gd name="T8" fmla="*/ 2147483647 w 3012"/>
                    <a:gd name="T9" fmla="*/ 2147483647 h 1536"/>
                    <a:gd name="T10" fmla="*/ 2147483647 w 3012"/>
                    <a:gd name="T11" fmla="*/ 2147483647 h 1536"/>
                    <a:gd name="T12" fmla="*/ 2147483647 w 3012"/>
                    <a:gd name="T13" fmla="*/ 2147483647 h 1536"/>
                    <a:gd name="T14" fmla="*/ 2147483647 w 3012"/>
                    <a:gd name="T15" fmla="*/ 2147483647 h 1536"/>
                    <a:gd name="T16" fmla="*/ 2147483647 w 3012"/>
                    <a:gd name="T17" fmla="*/ 2147483647 h 1536"/>
                    <a:gd name="T18" fmla="*/ 2147483647 w 3012"/>
                    <a:gd name="T19" fmla="*/ 2147483647 h 1536"/>
                    <a:gd name="T20" fmla="*/ 2147483647 w 3012"/>
                    <a:gd name="T21" fmla="*/ 2147483647 h 1536"/>
                    <a:gd name="T22" fmla="*/ 2147483647 w 3012"/>
                    <a:gd name="T23" fmla="*/ 2147483647 h 1536"/>
                    <a:gd name="T24" fmla="*/ 2147483647 w 3012"/>
                    <a:gd name="T25" fmla="*/ 2147483647 h 1536"/>
                    <a:gd name="T26" fmla="*/ 2147483647 w 3012"/>
                    <a:gd name="T27" fmla="*/ 2147483647 h 1536"/>
                    <a:gd name="T28" fmla="*/ 2147483647 w 3012"/>
                    <a:gd name="T29" fmla="*/ 2147483647 h 1536"/>
                    <a:gd name="T30" fmla="*/ 2147483647 w 3012"/>
                    <a:gd name="T31" fmla="*/ 2147483647 h 1536"/>
                    <a:gd name="T32" fmla="*/ 2147483647 w 3012"/>
                    <a:gd name="T33" fmla="*/ 2147483647 h 1536"/>
                    <a:gd name="T34" fmla="*/ 2147483647 w 3012"/>
                    <a:gd name="T35" fmla="*/ 2147483647 h 1536"/>
                    <a:gd name="T36" fmla="*/ 2147483647 w 3012"/>
                    <a:gd name="T37" fmla="*/ 2147483647 h 1536"/>
                    <a:gd name="T38" fmla="*/ 2147483647 w 3012"/>
                    <a:gd name="T39" fmla="*/ 2147483647 h 1536"/>
                    <a:gd name="T40" fmla="*/ 2147483647 w 3012"/>
                    <a:gd name="T41" fmla="*/ 2147483647 h 1536"/>
                    <a:gd name="T42" fmla="*/ 2147483647 w 3012"/>
                    <a:gd name="T43" fmla="*/ 2147483647 h 1536"/>
                    <a:gd name="T44" fmla="*/ 2147483647 w 3012"/>
                    <a:gd name="T45" fmla="*/ 2147483647 h 1536"/>
                    <a:gd name="T46" fmla="*/ 2147483647 w 3012"/>
                    <a:gd name="T47" fmla="*/ 2147483647 h 1536"/>
                    <a:gd name="T48" fmla="*/ 2147483647 w 3012"/>
                    <a:gd name="T49" fmla="*/ 2147483647 h 1536"/>
                    <a:gd name="T50" fmla="*/ 2147483647 w 3012"/>
                    <a:gd name="T51" fmla="*/ 2147483647 h 1536"/>
                    <a:gd name="T52" fmla="*/ 2147483647 w 3012"/>
                    <a:gd name="T53" fmla="*/ 0 h 1536"/>
                    <a:gd name="T54" fmla="*/ 2147483647 w 3012"/>
                    <a:gd name="T55" fmla="*/ 0 h 1536"/>
                    <a:gd name="T56" fmla="*/ 2147483647 w 3012"/>
                    <a:gd name="T57" fmla="*/ 2147483647 h 1536"/>
                    <a:gd name="T58" fmla="*/ 2147483647 w 3012"/>
                    <a:gd name="T59" fmla="*/ 2147483647 h 1536"/>
                    <a:gd name="T60" fmla="*/ 2147483647 w 3012"/>
                    <a:gd name="T61" fmla="*/ 2147483647 h 1536"/>
                    <a:gd name="T62" fmla="*/ 2147483647 w 3012"/>
                    <a:gd name="T63" fmla="*/ 2147483647 h 1536"/>
                    <a:gd name="T64" fmla="*/ 2147483647 w 3012"/>
                    <a:gd name="T65" fmla="*/ 2147483647 h 1536"/>
                    <a:gd name="T66" fmla="*/ 2147483647 w 3012"/>
                    <a:gd name="T67" fmla="*/ 2147483647 h 1536"/>
                    <a:gd name="T68" fmla="*/ 2147483647 w 3012"/>
                    <a:gd name="T69" fmla="*/ 2147483647 h 1536"/>
                    <a:gd name="T70" fmla="*/ 2147483647 w 3012"/>
                    <a:gd name="T71" fmla="*/ 2147483647 h 1536"/>
                    <a:gd name="T72" fmla="*/ 2147483647 w 3012"/>
                    <a:gd name="T73" fmla="*/ 2147483647 h 1536"/>
                    <a:gd name="T74" fmla="*/ 2147483647 w 3012"/>
                    <a:gd name="T75" fmla="*/ 2147483647 h 1536"/>
                    <a:gd name="T76" fmla="*/ 2147483647 w 3012"/>
                    <a:gd name="T77" fmla="*/ 2147483647 h 1536"/>
                    <a:gd name="T78" fmla="*/ 2147483647 w 3012"/>
                    <a:gd name="T79" fmla="*/ 2147483647 h 1536"/>
                    <a:gd name="T80" fmla="*/ 2147483647 w 3012"/>
                    <a:gd name="T81" fmla="*/ 2147483647 h 1536"/>
                    <a:gd name="T82" fmla="*/ 2147483647 w 3012"/>
                    <a:gd name="T83" fmla="*/ 2147483647 h 1536"/>
                    <a:gd name="T84" fmla="*/ 2147483647 w 3012"/>
                    <a:gd name="T85" fmla="*/ 2147483647 h 1536"/>
                    <a:gd name="T86" fmla="*/ 2147483647 w 3012"/>
                    <a:gd name="T87" fmla="*/ 2147483647 h 1536"/>
                    <a:gd name="T88" fmla="*/ 2147483647 w 3012"/>
                    <a:gd name="T89" fmla="*/ 2147483647 h 1536"/>
                    <a:gd name="T90" fmla="*/ 2147483647 w 3012"/>
                    <a:gd name="T91" fmla="*/ 2147483647 h 1536"/>
                    <a:gd name="T92" fmla="*/ 2147483647 w 3012"/>
                    <a:gd name="T93" fmla="*/ 2147483647 h 1536"/>
                    <a:gd name="T94" fmla="*/ 2147483647 w 3012"/>
                    <a:gd name="T95" fmla="*/ 2147483647 h 1536"/>
                    <a:gd name="T96" fmla="*/ 2147483647 w 3012"/>
                    <a:gd name="T97" fmla="*/ 2147483647 h 1536"/>
                    <a:gd name="T98" fmla="*/ 2147483647 w 3012"/>
                    <a:gd name="T99" fmla="*/ 2147483647 h 1536"/>
                    <a:gd name="T100" fmla="*/ 2147483647 w 3012"/>
                    <a:gd name="T101" fmla="*/ 2147483647 h 1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3012"/>
                    <a:gd name="T154" fmla="*/ 0 h 1536"/>
                    <a:gd name="T155" fmla="*/ 3012 w 3012"/>
                    <a:gd name="T156" fmla="*/ 1536 h 1536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3012" h="1536">
                      <a:moveTo>
                        <a:pt x="0" y="1536"/>
                      </a:moveTo>
                      <a:lnTo>
                        <a:pt x="60" y="1536"/>
                      </a:lnTo>
                      <a:lnTo>
                        <a:pt x="120" y="1530"/>
                      </a:lnTo>
                      <a:lnTo>
                        <a:pt x="180" y="1524"/>
                      </a:lnTo>
                      <a:lnTo>
                        <a:pt x="240" y="1512"/>
                      </a:lnTo>
                      <a:lnTo>
                        <a:pt x="300" y="1500"/>
                      </a:lnTo>
                      <a:lnTo>
                        <a:pt x="360" y="1488"/>
                      </a:lnTo>
                      <a:lnTo>
                        <a:pt x="420" y="1464"/>
                      </a:lnTo>
                      <a:lnTo>
                        <a:pt x="480" y="1440"/>
                      </a:lnTo>
                      <a:lnTo>
                        <a:pt x="540" y="1404"/>
                      </a:lnTo>
                      <a:lnTo>
                        <a:pt x="600" y="1362"/>
                      </a:lnTo>
                      <a:lnTo>
                        <a:pt x="660" y="1308"/>
                      </a:lnTo>
                      <a:lnTo>
                        <a:pt x="720" y="1242"/>
                      </a:lnTo>
                      <a:lnTo>
                        <a:pt x="786" y="1170"/>
                      </a:lnTo>
                      <a:lnTo>
                        <a:pt x="846" y="1086"/>
                      </a:lnTo>
                      <a:lnTo>
                        <a:pt x="906" y="990"/>
                      </a:lnTo>
                      <a:lnTo>
                        <a:pt x="966" y="882"/>
                      </a:lnTo>
                      <a:lnTo>
                        <a:pt x="1026" y="774"/>
                      </a:lnTo>
                      <a:lnTo>
                        <a:pt x="1086" y="654"/>
                      </a:lnTo>
                      <a:lnTo>
                        <a:pt x="1146" y="534"/>
                      </a:lnTo>
                      <a:lnTo>
                        <a:pt x="1206" y="420"/>
                      </a:lnTo>
                      <a:lnTo>
                        <a:pt x="1266" y="312"/>
                      </a:lnTo>
                      <a:lnTo>
                        <a:pt x="1326" y="210"/>
                      </a:lnTo>
                      <a:lnTo>
                        <a:pt x="1386" y="126"/>
                      </a:lnTo>
                      <a:lnTo>
                        <a:pt x="1446" y="60"/>
                      </a:lnTo>
                      <a:lnTo>
                        <a:pt x="1506" y="18"/>
                      </a:lnTo>
                      <a:lnTo>
                        <a:pt x="1566" y="0"/>
                      </a:lnTo>
                      <a:lnTo>
                        <a:pt x="1626" y="0"/>
                      </a:lnTo>
                      <a:lnTo>
                        <a:pt x="1686" y="30"/>
                      </a:lnTo>
                      <a:lnTo>
                        <a:pt x="1746" y="84"/>
                      </a:lnTo>
                      <a:lnTo>
                        <a:pt x="1806" y="156"/>
                      </a:lnTo>
                      <a:lnTo>
                        <a:pt x="1866" y="246"/>
                      </a:lnTo>
                      <a:lnTo>
                        <a:pt x="1926" y="348"/>
                      </a:lnTo>
                      <a:lnTo>
                        <a:pt x="1986" y="462"/>
                      </a:lnTo>
                      <a:lnTo>
                        <a:pt x="2046" y="582"/>
                      </a:lnTo>
                      <a:lnTo>
                        <a:pt x="2106" y="696"/>
                      </a:lnTo>
                      <a:lnTo>
                        <a:pt x="2166" y="816"/>
                      </a:lnTo>
                      <a:lnTo>
                        <a:pt x="2226" y="924"/>
                      </a:lnTo>
                      <a:lnTo>
                        <a:pt x="2292" y="1026"/>
                      </a:lnTo>
                      <a:lnTo>
                        <a:pt x="2352" y="1116"/>
                      </a:lnTo>
                      <a:lnTo>
                        <a:pt x="2412" y="1200"/>
                      </a:lnTo>
                      <a:lnTo>
                        <a:pt x="2472" y="1266"/>
                      </a:lnTo>
                      <a:lnTo>
                        <a:pt x="2532" y="1326"/>
                      </a:lnTo>
                      <a:lnTo>
                        <a:pt x="2592" y="1374"/>
                      </a:lnTo>
                      <a:lnTo>
                        <a:pt x="2652" y="1416"/>
                      </a:lnTo>
                      <a:lnTo>
                        <a:pt x="2712" y="1446"/>
                      </a:lnTo>
                      <a:lnTo>
                        <a:pt x="2772" y="1476"/>
                      </a:lnTo>
                      <a:lnTo>
                        <a:pt x="2832" y="1494"/>
                      </a:lnTo>
                      <a:lnTo>
                        <a:pt x="2892" y="1506"/>
                      </a:lnTo>
                      <a:lnTo>
                        <a:pt x="2952" y="1518"/>
                      </a:lnTo>
                      <a:lnTo>
                        <a:pt x="3012" y="1524"/>
                      </a:lnTo>
                    </a:path>
                  </a:pathLst>
                </a:custGeom>
                <a:noFill/>
                <a:ln w="12">
                  <a:solidFill>
                    <a:srgbClr val="EF3A5C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1351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1775520" y="2863730"/>
                  <a:ext cx="8720444" cy="3301574"/>
                  <a:chOff x="1775520" y="2863730"/>
                  <a:chExt cx="8720444" cy="3301574"/>
                </a:xfrm>
              </p:grpSpPr>
              <p:cxnSp>
                <p:nvCxnSpPr>
                  <p:cNvPr id="18" name="Straight Connector 17"/>
                  <p:cNvCxnSpPr/>
                  <p:nvPr/>
                </p:nvCxnSpPr>
                <p:spPr bwMode="auto">
                  <a:xfrm>
                    <a:off x="9124074" y="4869160"/>
                    <a:ext cx="0" cy="1296144"/>
                  </a:xfrm>
                  <a:prstGeom prst="lin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rgbClr val="00B05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9" name="Straight Connector 18"/>
                  <p:cNvCxnSpPr/>
                  <p:nvPr/>
                </p:nvCxnSpPr>
                <p:spPr bwMode="auto">
                  <a:xfrm flipH="1">
                    <a:off x="1775520" y="6165304"/>
                    <a:ext cx="7348554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rgbClr val="00B050"/>
                    </a:solidFill>
                    <a:prstDash val="sysDash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1775520" y="2863730"/>
                    <a:ext cx="8720444" cy="3301574"/>
                    <a:chOff x="1775520" y="2863730"/>
                    <a:chExt cx="8720444" cy="3301574"/>
                  </a:xfrm>
                </p:grpSpPr>
                <p:grpSp>
                  <p:nvGrpSpPr>
                    <p:cNvPr id="21" name="Group 20"/>
                    <p:cNvGrpSpPr/>
                    <p:nvPr/>
                  </p:nvGrpSpPr>
                  <p:grpSpPr>
                    <a:xfrm>
                      <a:off x="2025357" y="2996952"/>
                      <a:ext cx="2289821" cy="1008112"/>
                      <a:chOff x="504774" y="3645024"/>
                      <a:chExt cx="2289821" cy="1008112"/>
                    </a:xfrm>
                  </p:grpSpPr>
                  <p:sp>
                    <p:nvSpPr>
                      <p:cNvPr id="33" name="Freeform 13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26289" y="3645024"/>
                        <a:ext cx="1153807" cy="987793"/>
                      </a:xfrm>
                      <a:custGeom>
                        <a:avLst/>
                        <a:gdLst>
                          <a:gd name="T0" fmla="*/ 0 w 3012"/>
                          <a:gd name="T1" fmla="*/ 2147483647 h 1536"/>
                          <a:gd name="T2" fmla="*/ 2147483647 w 3012"/>
                          <a:gd name="T3" fmla="*/ 2147483647 h 1536"/>
                          <a:gd name="T4" fmla="*/ 2147483647 w 3012"/>
                          <a:gd name="T5" fmla="*/ 2147483647 h 1536"/>
                          <a:gd name="T6" fmla="*/ 2147483647 w 3012"/>
                          <a:gd name="T7" fmla="*/ 2147483647 h 1536"/>
                          <a:gd name="T8" fmla="*/ 2147483647 w 3012"/>
                          <a:gd name="T9" fmla="*/ 2147483647 h 1536"/>
                          <a:gd name="T10" fmla="*/ 2147483647 w 3012"/>
                          <a:gd name="T11" fmla="*/ 2147483647 h 1536"/>
                          <a:gd name="T12" fmla="*/ 2147483647 w 3012"/>
                          <a:gd name="T13" fmla="*/ 2147483647 h 1536"/>
                          <a:gd name="T14" fmla="*/ 2147483647 w 3012"/>
                          <a:gd name="T15" fmla="*/ 2147483647 h 1536"/>
                          <a:gd name="T16" fmla="*/ 2147483647 w 3012"/>
                          <a:gd name="T17" fmla="*/ 2147483647 h 1536"/>
                          <a:gd name="T18" fmla="*/ 2147483647 w 3012"/>
                          <a:gd name="T19" fmla="*/ 2147483647 h 1536"/>
                          <a:gd name="T20" fmla="*/ 2147483647 w 3012"/>
                          <a:gd name="T21" fmla="*/ 2147483647 h 1536"/>
                          <a:gd name="T22" fmla="*/ 2147483647 w 3012"/>
                          <a:gd name="T23" fmla="*/ 2147483647 h 1536"/>
                          <a:gd name="T24" fmla="*/ 2147483647 w 3012"/>
                          <a:gd name="T25" fmla="*/ 2147483647 h 1536"/>
                          <a:gd name="T26" fmla="*/ 2147483647 w 3012"/>
                          <a:gd name="T27" fmla="*/ 2147483647 h 1536"/>
                          <a:gd name="T28" fmla="*/ 2147483647 w 3012"/>
                          <a:gd name="T29" fmla="*/ 2147483647 h 1536"/>
                          <a:gd name="T30" fmla="*/ 2147483647 w 3012"/>
                          <a:gd name="T31" fmla="*/ 2147483647 h 1536"/>
                          <a:gd name="T32" fmla="*/ 2147483647 w 3012"/>
                          <a:gd name="T33" fmla="*/ 2147483647 h 1536"/>
                          <a:gd name="T34" fmla="*/ 2147483647 w 3012"/>
                          <a:gd name="T35" fmla="*/ 2147483647 h 1536"/>
                          <a:gd name="T36" fmla="*/ 2147483647 w 3012"/>
                          <a:gd name="T37" fmla="*/ 2147483647 h 1536"/>
                          <a:gd name="T38" fmla="*/ 2147483647 w 3012"/>
                          <a:gd name="T39" fmla="*/ 2147483647 h 1536"/>
                          <a:gd name="T40" fmla="*/ 2147483647 w 3012"/>
                          <a:gd name="T41" fmla="*/ 2147483647 h 1536"/>
                          <a:gd name="T42" fmla="*/ 2147483647 w 3012"/>
                          <a:gd name="T43" fmla="*/ 2147483647 h 1536"/>
                          <a:gd name="T44" fmla="*/ 2147483647 w 3012"/>
                          <a:gd name="T45" fmla="*/ 2147483647 h 1536"/>
                          <a:gd name="T46" fmla="*/ 2147483647 w 3012"/>
                          <a:gd name="T47" fmla="*/ 2147483647 h 1536"/>
                          <a:gd name="T48" fmla="*/ 2147483647 w 3012"/>
                          <a:gd name="T49" fmla="*/ 2147483647 h 1536"/>
                          <a:gd name="T50" fmla="*/ 2147483647 w 3012"/>
                          <a:gd name="T51" fmla="*/ 2147483647 h 1536"/>
                          <a:gd name="T52" fmla="*/ 2147483647 w 3012"/>
                          <a:gd name="T53" fmla="*/ 0 h 1536"/>
                          <a:gd name="T54" fmla="*/ 2147483647 w 3012"/>
                          <a:gd name="T55" fmla="*/ 0 h 1536"/>
                          <a:gd name="T56" fmla="*/ 2147483647 w 3012"/>
                          <a:gd name="T57" fmla="*/ 2147483647 h 1536"/>
                          <a:gd name="T58" fmla="*/ 2147483647 w 3012"/>
                          <a:gd name="T59" fmla="*/ 2147483647 h 1536"/>
                          <a:gd name="T60" fmla="*/ 2147483647 w 3012"/>
                          <a:gd name="T61" fmla="*/ 2147483647 h 1536"/>
                          <a:gd name="T62" fmla="*/ 2147483647 w 3012"/>
                          <a:gd name="T63" fmla="*/ 2147483647 h 1536"/>
                          <a:gd name="T64" fmla="*/ 2147483647 w 3012"/>
                          <a:gd name="T65" fmla="*/ 2147483647 h 1536"/>
                          <a:gd name="T66" fmla="*/ 2147483647 w 3012"/>
                          <a:gd name="T67" fmla="*/ 2147483647 h 1536"/>
                          <a:gd name="T68" fmla="*/ 2147483647 w 3012"/>
                          <a:gd name="T69" fmla="*/ 2147483647 h 1536"/>
                          <a:gd name="T70" fmla="*/ 2147483647 w 3012"/>
                          <a:gd name="T71" fmla="*/ 2147483647 h 1536"/>
                          <a:gd name="T72" fmla="*/ 2147483647 w 3012"/>
                          <a:gd name="T73" fmla="*/ 2147483647 h 1536"/>
                          <a:gd name="T74" fmla="*/ 2147483647 w 3012"/>
                          <a:gd name="T75" fmla="*/ 2147483647 h 1536"/>
                          <a:gd name="T76" fmla="*/ 2147483647 w 3012"/>
                          <a:gd name="T77" fmla="*/ 2147483647 h 1536"/>
                          <a:gd name="T78" fmla="*/ 2147483647 w 3012"/>
                          <a:gd name="T79" fmla="*/ 2147483647 h 1536"/>
                          <a:gd name="T80" fmla="*/ 2147483647 w 3012"/>
                          <a:gd name="T81" fmla="*/ 2147483647 h 1536"/>
                          <a:gd name="T82" fmla="*/ 2147483647 w 3012"/>
                          <a:gd name="T83" fmla="*/ 2147483647 h 1536"/>
                          <a:gd name="T84" fmla="*/ 2147483647 w 3012"/>
                          <a:gd name="T85" fmla="*/ 2147483647 h 1536"/>
                          <a:gd name="T86" fmla="*/ 2147483647 w 3012"/>
                          <a:gd name="T87" fmla="*/ 2147483647 h 1536"/>
                          <a:gd name="T88" fmla="*/ 2147483647 w 3012"/>
                          <a:gd name="T89" fmla="*/ 2147483647 h 1536"/>
                          <a:gd name="T90" fmla="*/ 2147483647 w 3012"/>
                          <a:gd name="T91" fmla="*/ 2147483647 h 1536"/>
                          <a:gd name="T92" fmla="*/ 2147483647 w 3012"/>
                          <a:gd name="T93" fmla="*/ 2147483647 h 1536"/>
                          <a:gd name="T94" fmla="*/ 2147483647 w 3012"/>
                          <a:gd name="T95" fmla="*/ 2147483647 h 1536"/>
                          <a:gd name="T96" fmla="*/ 2147483647 w 3012"/>
                          <a:gd name="T97" fmla="*/ 2147483647 h 1536"/>
                          <a:gd name="T98" fmla="*/ 2147483647 w 3012"/>
                          <a:gd name="T99" fmla="*/ 2147483647 h 1536"/>
                          <a:gd name="T100" fmla="*/ 2147483647 w 3012"/>
                          <a:gd name="T101" fmla="*/ 2147483647 h 1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60000 65536"/>
                          <a:gd name="T148" fmla="*/ 0 60000 65536"/>
                          <a:gd name="T149" fmla="*/ 0 60000 65536"/>
                          <a:gd name="T150" fmla="*/ 0 60000 65536"/>
                          <a:gd name="T151" fmla="*/ 0 60000 65536"/>
                          <a:gd name="T152" fmla="*/ 0 60000 65536"/>
                          <a:gd name="T153" fmla="*/ 0 w 3012"/>
                          <a:gd name="T154" fmla="*/ 0 h 1536"/>
                          <a:gd name="T155" fmla="*/ 3012 w 3012"/>
                          <a:gd name="T156" fmla="*/ 1536 h 1536"/>
                        </a:gdLst>
                        <a:ahLst/>
                        <a:cxnLst>
                          <a:cxn ang="T102">
                            <a:pos x="T0" y="T1"/>
                          </a:cxn>
                          <a:cxn ang="T103">
                            <a:pos x="T2" y="T3"/>
                          </a:cxn>
                          <a:cxn ang="T104">
                            <a:pos x="T4" y="T5"/>
                          </a:cxn>
                          <a:cxn ang="T105">
                            <a:pos x="T6" y="T7"/>
                          </a:cxn>
                          <a:cxn ang="T106">
                            <a:pos x="T8" y="T9"/>
                          </a:cxn>
                          <a:cxn ang="T107">
                            <a:pos x="T10" y="T11"/>
                          </a:cxn>
                          <a:cxn ang="T108">
                            <a:pos x="T12" y="T13"/>
                          </a:cxn>
                          <a:cxn ang="T109">
                            <a:pos x="T14" y="T15"/>
                          </a:cxn>
                          <a:cxn ang="T110">
                            <a:pos x="T16" y="T17"/>
                          </a:cxn>
                          <a:cxn ang="T111">
                            <a:pos x="T18" y="T19"/>
                          </a:cxn>
                          <a:cxn ang="T112">
                            <a:pos x="T20" y="T21"/>
                          </a:cxn>
                          <a:cxn ang="T113">
                            <a:pos x="T22" y="T23"/>
                          </a:cxn>
                          <a:cxn ang="T114">
                            <a:pos x="T24" y="T25"/>
                          </a:cxn>
                          <a:cxn ang="T115">
                            <a:pos x="T26" y="T27"/>
                          </a:cxn>
                          <a:cxn ang="T116">
                            <a:pos x="T28" y="T29"/>
                          </a:cxn>
                          <a:cxn ang="T117">
                            <a:pos x="T30" y="T31"/>
                          </a:cxn>
                          <a:cxn ang="T118">
                            <a:pos x="T32" y="T33"/>
                          </a:cxn>
                          <a:cxn ang="T119">
                            <a:pos x="T34" y="T35"/>
                          </a:cxn>
                          <a:cxn ang="T120">
                            <a:pos x="T36" y="T37"/>
                          </a:cxn>
                          <a:cxn ang="T121">
                            <a:pos x="T38" y="T39"/>
                          </a:cxn>
                          <a:cxn ang="T122">
                            <a:pos x="T40" y="T41"/>
                          </a:cxn>
                          <a:cxn ang="T123">
                            <a:pos x="T42" y="T43"/>
                          </a:cxn>
                          <a:cxn ang="T124">
                            <a:pos x="T44" y="T45"/>
                          </a:cxn>
                          <a:cxn ang="T125">
                            <a:pos x="T46" y="T47"/>
                          </a:cxn>
                          <a:cxn ang="T126">
                            <a:pos x="T48" y="T49"/>
                          </a:cxn>
                          <a:cxn ang="T127">
                            <a:pos x="T50" y="T51"/>
                          </a:cxn>
                          <a:cxn ang="T128">
                            <a:pos x="T52" y="T53"/>
                          </a:cxn>
                          <a:cxn ang="T129">
                            <a:pos x="T54" y="T55"/>
                          </a:cxn>
                          <a:cxn ang="T130">
                            <a:pos x="T56" y="T57"/>
                          </a:cxn>
                          <a:cxn ang="T131">
                            <a:pos x="T58" y="T59"/>
                          </a:cxn>
                          <a:cxn ang="T132">
                            <a:pos x="T60" y="T61"/>
                          </a:cxn>
                          <a:cxn ang="T133">
                            <a:pos x="T62" y="T63"/>
                          </a:cxn>
                          <a:cxn ang="T134">
                            <a:pos x="T64" y="T65"/>
                          </a:cxn>
                          <a:cxn ang="T135">
                            <a:pos x="T66" y="T67"/>
                          </a:cxn>
                          <a:cxn ang="T136">
                            <a:pos x="T68" y="T69"/>
                          </a:cxn>
                          <a:cxn ang="T137">
                            <a:pos x="T70" y="T71"/>
                          </a:cxn>
                          <a:cxn ang="T138">
                            <a:pos x="T72" y="T73"/>
                          </a:cxn>
                          <a:cxn ang="T139">
                            <a:pos x="T74" y="T75"/>
                          </a:cxn>
                          <a:cxn ang="T140">
                            <a:pos x="T76" y="T77"/>
                          </a:cxn>
                          <a:cxn ang="T141">
                            <a:pos x="T78" y="T79"/>
                          </a:cxn>
                          <a:cxn ang="T142">
                            <a:pos x="T80" y="T81"/>
                          </a:cxn>
                          <a:cxn ang="T143">
                            <a:pos x="T82" y="T83"/>
                          </a:cxn>
                          <a:cxn ang="T144">
                            <a:pos x="T84" y="T85"/>
                          </a:cxn>
                          <a:cxn ang="T145">
                            <a:pos x="T86" y="T87"/>
                          </a:cxn>
                          <a:cxn ang="T146">
                            <a:pos x="T88" y="T89"/>
                          </a:cxn>
                          <a:cxn ang="T147">
                            <a:pos x="T90" y="T91"/>
                          </a:cxn>
                          <a:cxn ang="T148">
                            <a:pos x="T92" y="T93"/>
                          </a:cxn>
                          <a:cxn ang="T149">
                            <a:pos x="T94" y="T95"/>
                          </a:cxn>
                          <a:cxn ang="T150">
                            <a:pos x="T96" y="T97"/>
                          </a:cxn>
                          <a:cxn ang="T151">
                            <a:pos x="T98" y="T99"/>
                          </a:cxn>
                          <a:cxn ang="T152">
                            <a:pos x="T100" y="T101"/>
                          </a:cxn>
                        </a:cxnLst>
                        <a:rect l="T153" t="T154" r="T155" b="T156"/>
                        <a:pathLst>
                          <a:path w="3012" h="1536">
                            <a:moveTo>
                              <a:pt x="0" y="1536"/>
                            </a:moveTo>
                            <a:lnTo>
                              <a:pt x="60" y="1536"/>
                            </a:lnTo>
                            <a:lnTo>
                              <a:pt x="120" y="1530"/>
                            </a:lnTo>
                            <a:lnTo>
                              <a:pt x="180" y="1524"/>
                            </a:lnTo>
                            <a:lnTo>
                              <a:pt x="240" y="1512"/>
                            </a:lnTo>
                            <a:lnTo>
                              <a:pt x="300" y="1500"/>
                            </a:lnTo>
                            <a:lnTo>
                              <a:pt x="360" y="1488"/>
                            </a:lnTo>
                            <a:lnTo>
                              <a:pt x="420" y="1464"/>
                            </a:lnTo>
                            <a:lnTo>
                              <a:pt x="480" y="1440"/>
                            </a:lnTo>
                            <a:lnTo>
                              <a:pt x="540" y="1404"/>
                            </a:lnTo>
                            <a:lnTo>
                              <a:pt x="600" y="1362"/>
                            </a:lnTo>
                            <a:lnTo>
                              <a:pt x="660" y="1308"/>
                            </a:lnTo>
                            <a:lnTo>
                              <a:pt x="720" y="1242"/>
                            </a:lnTo>
                            <a:lnTo>
                              <a:pt x="786" y="1170"/>
                            </a:lnTo>
                            <a:lnTo>
                              <a:pt x="846" y="1086"/>
                            </a:lnTo>
                            <a:lnTo>
                              <a:pt x="906" y="990"/>
                            </a:lnTo>
                            <a:lnTo>
                              <a:pt x="966" y="882"/>
                            </a:lnTo>
                            <a:lnTo>
                              <a:pt x="1026" y="774"/>
                            </a:lnTo>
                            <a:lnTo>
                              <a:pt x="1086" y="654"/>
                            </a:lnTo>
                            <a:lnTo>
                              <a:pt x="1146" y="534"/>
                            </a:lnTo>
                            <a:lnTo>
                              <a:pt x="1206" y="420"/>
                            </a:lnTo>
                            <a:lnTo>
                              <a:pt x="1266" y="312"/>
                            </a:lnTo>
                            <a:lnTo>
                              <a:pt x="1326" y="210"/>
                            </a:lnTo>
                            <a:lnTo>
                              <a:pt x="1386" y="126"/>
                            </a:lnTo>
                            <a:lnTo>
                              <a:pt x="1446" y="60"/>
                            </a:lnTo>
                            <a:lnTo>
                              <a:pt x="1506" y="18"/>
                            </a:lnTo>
                            <a:lnTo>
                              <a:pt x="1566" y="0"/>
                            </a:lnTo>
                            <a:lnTo>
                              <a:pt x="1626" y="0"/>
                            </a:lnTo>
                            <a:lnTo>
                              <a:pt x="1686" y="30"/>
                            </a:lnTo>
                            <a:lnTo>
                              <a:pt x="1746" y="84"/>
                            </a:lnTo>
                            <a:lnTo>
                              <a:pt x="1806" y="156"/>
                            </a:lnTo>
                            <a:lnTo>
                              <a:pt x="1866" y="246"/>
                            </a:lnTo>
                            <a:lnTo>
                              <a:pt x="1926" y="348"/>
                            </a:lnTo>
                            <a:lnTo>
                              <a:pt x="1986" y="462"/>
                            </a:lnTo>
                            <a:lnTo>
                              <a:pt x="2046" y="582"/>
                            </a:lnTo>
                            <a:lnTo>
                              <a:pt x="2106" y="696"/>
                            </a:lnTo>
                            <a:lnTo>
                              <a:pt x="2166" y="816"/>
                            </a:lnTo>
                            <a:lnTo>
                              <a:pt x="2226" y="924"/>
                            </a:lnTo>
                            <a:lnTo>
                              <a:pt x="2292" y="1026"/>
                            </a:lnTo>
                            <a:lnTo>
                              <a:pt x="2352" y="1116"/>
                            </a:lnTo>
                            <a:lnTo>
                              <a:pt x="2412" y="1200"/>
                            </a:lnTo>
                            <a:lnTo>
                              <a:pt x="2472" y="1266"/>
                            </a:lnTo>
                            <a:lnTo>
                              <a:pt x="2532" y="1326"/>
                            </a:lnTo>
                            <a:lnTo>
                              <a:pt x="2592" y="1374"/>
                            </a:lnTo>
                            <a:lnTo>
                              <a:pt x="2652" y="1416"/>
                            </a:lnTo>
                            <a:lnTo>
                              <a:pt x="2712" y="1446"/>
                            </a:lnTo>
                            <a:lnTo>
                              <a:pt x="2772" y="1476"/>
                            </a:lnTo>
                            <a:lnTo>
                              <a:pt x="2832" y="1494"/>
                            </a:lnTo>
                            <a:lnTo>
                              <a:pt x="2892" y="1506"/>
                            </a:lnTo>
                            <a:lnTo>
                              <a:pt x="2952" y="1518"/>
                            </a:lnTo>
                            <a:lnTo>
                              <a:pt x="3012" y="1524"/>
                            </a:lnTo>
                          </a:path>
                        </a:pathLst>
                      </a:custGeom>
                      <a:noFill/>
                      <a:ln w="19050">
                        <a:solidFill>
                          <a:srgbClr val="FF33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 defTabSz="457178">
                          <a:spcBef>
                            <a:spcPct val="0"/>
                          </a:spcBef>
                          <a:defRPr/>
                        </a:pPr>
                        <a:endParaRPr lang="en-US" sz="1351" kern="0" dirty="0">
                          <a:solidFill>
                            <a:srgbClr val="002060"/>
                          </a:solidFill>
                          <a:latin typeface="Arial" pitchFamily="34" charset="0"/>
                          <a:ea typeface="MS PGothic" pitchFamily="34" charset="-128"/>
                          <a:cs typeface="Arial" pitchFamily="34" charset="0"/>
                        </a:endParaRPr>
                      </a:p>
                    </p:txBody>
                  </p:sp>
                  <p:cxnSp>
                    <p:nvCxnSpPr>
                      <p:cNvPr id="34" name="Straight Connector 33"/>
                      <p:cNvCxnSpPr/>
                      <p:nvPr/>
                    </p:nvCxnSpPr>
                    <p:spPr bwMode="auto">
                      <a:xfrm>
                        <a:off x="504774" y="4653136"/>
                        <a:ext cx="2289821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rgbClr val="1C314E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</p:cxnSp>
                </p:grpSp>
                <p:grpSp>
                  <p:nvGrpSpPr>
                    <p:cNvPr id="22" name="Group 21"/>
                    <p:cNvGrpSpPr/>
                    <p:nvPr/>
                  </p:nvGrpSpPr>
                  <p:grpSpPr>
                    <a:xfrm>
                      <a:off x="2047504" y="4941169"/>
                      <a:ext cx="2289821" cy="1023683"/>
                      <a:chOff x="558281" y="3773469"/>
                      <a:chExt cx="2289821" cy="1023683"/>
                    </a:xfrm>
                  </p:grpSpPr>
                  <p:cxnSp>
                    <p:nvCxnSpPr>
                      <p:cNvPr id="31" name="Straight Connector 30"/>
                      <p:cNvCxnSpPr/>
                      <p:nvPr/>
                    </p:nvCxnSpPr>
                    <p:spPr bwMode="auto">
                      <a:xfrm>
                        <a:off x="558281" y="4797152"/>
                        <a:ext cx="2289821" cy="0"/>
                      </a:xfrm>
                      <a:prstGeom prst="line">
                        <a:avLst/>
                      </a:prstGeom>
                      <a:noFill/>
                      <a:ln w="25400" cap="flat" cmpd="sng" algn="ctr">
                        <a:solidFill>
                          <a:srgbClr val="1C314E"/>
                        </a:solidFill>
                        <a:prstDash val="solid"/>
                      </a:ln>
                      <a:effectLst>
                        <a:outerShdw blurRad="40000" dist="20000" dir="5400000" rotWithShape="0">
                          <a:srgbClr val="000000">
                            <a:alpha val="38000"/>
                          </a:srgbClr>
                        </a:outerShdw>
                      </a:effectLst>
                    </p:spPr>
                  </p:cxnSp>
                  <p:sp>
                    <p:nvSpPr>
                      <p:cNvPr id="32" name="Freeform 11"/>
                      <p:cNvSpPr/>
                      <p:nvPr/>
                    </p:nvSpPr>
                    <p:spPr bwMode="auto">
                      <a:xfrm>
                        <a:off x="837312" y="3773469"/>
                        <a:ext cx="1496291" cy="998730"/>
                      </a:xfrm>
                      <a:custGeom>
                        <a:avLst/>
                        <a:gdLst>
                          <a:gd name="connsiteX0" fmla="*/ 0 w 1496291"/>
                          <a:gd name="connsiteY0" fmla="*/ 974979 h 998730"/>
                          <a:gd name="connsiteX1" fmla="*/ 71252 w 1496291"/>
                          <a:gd name="connsiteY1" fmla="*/ 915603 h 998730"/>
                          <a:gd name="connsiteX2" fmla="*/ 213756 w 1496291"/>
                          <a:gd name="connsiteY2" fmla="*/ 606844 h 998730"/>
                          <a:gd name="connsiteX3" fmla="*/ 308759 w 1496291"/>
                          <a:gd name="connsiteY3" fmla="*/ 143707 h 998730"/>
                          <a:gd name="connsiteX4" fmla="*/ 439387 w 1496291"/>
                          <a:gd name="connsiteY4" fmla="*/ 1203 h 998730"/>
                          <a:gd name="connsiteX5" fmla="*/ 558141 w 1496291"/>
                          <a:gd name="connsiteY5" fmla="*/ 203083 h 998730"/>
                          <a:gd name="connsiteX6" fmla="*/ 676894 w 1496291"/>
                          <a:gd name="connsiteY6" fmla="*/ 618719 h 998730"/>
                          <a:gd name="connsiteX7" fmla="*/ 819398 w 1496291"/>
                          <a:gd name="connsiteY7" fmla="*/ 808725 h 998730"/>
                          <a:gd name="connsiteX8" fmla="*/ 1021278 w 1496291"/>
                          <a:gd name="connsiteY8" fmla="*/ 891852 h 998730"/>
                          <a:gd name="connsiteX9" fmla="*/ 1496291 w 1496291"/>
                          <a:gd name="connsiteY9" fmla="*/ 998730 h 998730"/>
                          <a:gd name="connsiteX10" fmla="*/ 1496291 w 1496291"/>
                          <a:gd name="connsiteY10" fmla="*/ 998730 h 9987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496291" h="998730">
                            <a:moveTo>
                              <a:pt x="0" y="974979"/>
                            </a:moveTo>
                            <a:cubicBezTo>
                              <a:pt x="17813" y="975969"/>
                              <a:pt x="35626" y="976959"/>
                              <a:pt x="71252" y="915603"/>
                            </a:cubicBezTo>
                            <a:cubicBezTo>
                              <a:pt x="106878" y="854247"/>
                              <a:pt x="174172" y="735493"/>
                              <a:pt x="213756" y="606844"/>
                            </a:cubicBezTo>
                            <a:cubicBezTo>
                              <a:pt x="253340" y="478195"/>
                              <a:pt x="271154" y="244647"/>
                              <a:pt x="308759" y="143707"/>
                            </a:cubicBezTo>
                            <a:cubicBezTo>
                              <a:pt x="346364" y="42767"/>
                              <a:pt x="397823" y="-8693"/>
                              <a:pt x="439387" y="1203"/>
                            </a:cubicBezTo>
                            <a:cubicBezTo>
                              <a:pt x="480951" y="11099"/>
                              <a:pt x="518556" y="100164"/>
                              <a:pt x="558141" y="203083"/>
                            </a:cubicBezTo>
                            <a:cubicBezTo>
                              <a:pt x="597726" y="306002"/>
                              <a:pt x="633351" y="517779"/>
                              <a:pt x="676894" y="618719"/>
                            </a:cubicBezTo>
                            <a:cubicBezTo>
                              <a:pt x="720437" y="719659"/>
                              <a:pt x="762001" y="763203"/>
                              <a:pt x="819398" y="808725"/>
                            </a:cubicBezTo>
                            <a:cubicBezTo>
                              <a:pt x="876795" y="854247"/>
                              <a:pt x="908463" y="860185"/>
                              <a:pt x="1021278" y="891852"/>
                            </a:cubicBezTo>
                            <a:cubicBezTo>
                              <a:pt x="1134093" y="923519"/>
                              <a:pt x="1496291" y="998730"/>
                              <a:pt x="1496291" y="998730"/>
                            </a:cubicBezTo>
                            <a:lnTo>
                              <a:pt x="1496291" y="998730"/>
                            </a:lnTo>
                          </a:path>
                        </a:pathLst>
                      </a:custGeom>
                      <a:noFill/>
                      <a:ln w="28575" cap="flat" cmpd="sng" algn="ctr">
                        <a:solidFill>
                          <a:srgbClr val="FF33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horz" wrap="none" lIns="91440" tIns="45720" rIns="91440" bIns="45720" numCol="1" rtlCol="0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:endParaRPr lang="en-US" sz="2100">
                          <a:solidFill>
                            <a:schemeClr val="accent2"/>
                          </a:solidFill>
                          <a:latin typeface="Arial" charset="0"/>
                        </a:endParaRPr>
                      </a:p>
                    </p:txBody>
                  </p:sp>
                </p:grpSp>
                <p:sp>
                  <p:nvSpPr>
                    <p:cNvPr id="23" name="Freeform 26"/>
                    <p:cNvSpPr/>
                    <p:nvPr/>
                  </p:nvSpPr>
                  <p:spPr bwMode="auto">
                    <a:xfrm>
                      <a:off x="2711532" y="4034808"/>
                      <a:ext cx="4032540" cy="1914730"/>
                    </a:xfrm>
                    <a:custGeom>
                      <a:avLst/>
                      <a:gdLst>
                        <a:gd name="connsiteX0" fmla="*/ 0 w 3838369"/>
                        <a:gd name="connsiteY0" fmla="*/ 1914730 h 1914730"/>
                        <a:gd name="connsiteX1" fmla="*/ 35626 w 3838369"/>
                        <a:gd name="connsiteY1" fmla="*/ 1855353 h 1914730"/>
                        <a:gd name="connsiteX2" fmla="*/ 201881 w 3838369"/>
                        <a:gd name="connsiteY2" fmla="*/ 1582221 h 1914730"/>
                        <a:gd name="connsiteX3" fmla="*/ 641268 w 3838369"/>
                        <a:gd name="connsiteY3" fmla="*/ 1356589 h 1914730"/>
                        <a:gd name="connsiteX4" fmla="*/ 2006930 w 3838369"/>
                        <a:gd name="connsiteY4" fmla="*/ 1225961 h 1914730"/>
                        <a:gd name="connsiteX5" fmla="*/ 3182587 w 3838369"/>
                        <a:gd name="connsiteY5" fmla="*/ 1154709 h 1914730"/>
                        <a:gd name="connsiteX6" fmla="*/ 3515097 w 3838369"/>
                        <a:gd name="connsiteY6" fmla="*/ 988454 h 1914730"/>
                        <a:gd name="connsiteX7" fmla="*/ 3645725 w 3838369"/>
                        <a:gd name="connsiteY7" fmla="*/ 739073 h 1914730"/>
                        <a:gd name="connsiteX8" fmla="*/ 3811980 w 3838369"/>
                        <a:gd name="connsiteY8" fmla="*/ 85930 h 1914730"/>
                        <a:gd name="connsiteX9" fmla="*/ 3835730 w 3838369"/>
                        <a:gd name="connsiteY9" fmla="*/ 26553 h 19147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3838369" h="1914730">
                          <a:moveTo>
                            <a:pt x="0" y="1914730"/>
                          </a:moveTo>
                          <a:cubicBezTo>
                            <a:pt x="989" y="1912750"/>
                            <a:pt x="35626" y="1855353"/>
                            <a:pt x="35626" y="1855353"/>
                          </a:cubicBezTo>
                          <a:cubicBezTo>
                            <a:pt x="69273" y="1799935"/>
                            <a:pt x="100941" y="1665348"/>
                            <a:pt x="201881" y="1582221"/>
                          </a:cubicBezTo>
                          <a:cubicBezTo>
                            <a:pt x="302821" y="1499094"/>
                            <a:pt x="340427" y="1415966"/>
                            <a:pt x="641268" y="1356589"/>
                          </a:cubicBezTo>
                          <a:cubicBezTo>
                            <a:pt x="942109" y="1297212"/>
                            <a:pt x="1583377" y="1259608"/>
                            <a:pt x="2006930" y="1225961"/>
                          </a:cubicBezTo>
                          <a:cubicBezTo>
                            <a:pt x="2430483" y="1192314"/>
                            <a:pt x="2931226" y="1194293"/>
                            <a:pt x="3182587" y="1154709"/>
                          </a:cubicBezTo>
                          <a:cubicBezTo>
                            <a:pt x="3433948" y="1115125"/>
                            <a:pt x="3437908" y="1057726"/>
                            <a:pt x="3515097" y="988454"/>
                          </a:cubicBezTo>
                          <a:cubicBezTo>
                            <a:pt x="3592286" y="919182"/>
                            <a:pt x="3596245" y="889494"/>
                            <a:pt x="3645725" y="739073"/>
                          </a:cubicBezTo>
                          <a:cubicBezTo>
                            <a:pt x="3695205" y="588652"/>
                            <a:pt x="3780313" y="204683"/>
                            <a:pt x="3811980" y="85930"/>
                          </a:cubicBezTo>
                          <a:cubicBezTo>
                            <a:pt x="3843648" y="-32823"/>
                            <a:pt x="3839689" y="-3135"/>
                            <a:pt x="3835730" y="26553"/>
                          </a:cubicBezTo>
                        </a:path>
                      </a:pathLst>
                    </a:custGeom>
                    <a:noFill/>
                    <a:ln w="9525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:endParaRPr lang="en-US" sz="2100">
                        <a:solidFill>
                          <a:schemeClr val="accent2"/>
                        </a:solidFill>
                        <a:latin typeface="Arial" charset="0"/>
                      </a:endParaRPr>
                    </a:p>
                  </p:txBody>
                </p:sp>
                <p:sp>
                  <p:nvSpPr>
                    <p:cNvPr id="24" name="Freeform 27"/>
                    <p:cNvSpPr/>
                    <p:nvPr/>
                  </p:nvSpPr>
                  <p:spPr bwMode="auto">
                    <a:xfrm>
                      <a:off x="3388426" y="3465295"/>
                      <a:ext cx="2956956" cy="1059205"/>
                    </a:xfrm>
                    <a:custGeom>
                      <a:avLst/>
                      <a:gdLst>
                        <a:gd name="connsiteX0" fmla="*/ 0 w 2956956"/>
                        <a:gd name="connsiteY0" fmla="*/ 512940 h 1059205"/>
                        <a:gd name="connsiteX1" fmla="*/ 95003 w 2956956"/>
                        <a:gd name="connsiteY1" fmla="*/ 287309 h 1059205"/>
                        <a:gd name="connsiteX2" fmla="*/ 332509 w 2956956"/>
                        <a:gd name="connsiteY2" fmla="*/ 73553 h 1059205"/>
                        <a:gd name="connsiteX3" fmla="*/ 985652 w 2956956"/>
                        <a:gd name="connsiteY3" fmla="*/ 2301 h 1059205"/>
                        <a:gd name="connsiteX4" fmla="*/ 1591293 w 2956956"/>
                        <a:gd name="connsiteY4" fmla="*/ 144805 h 1059205"/>
                        <a:gd name="connsiteX5" fmla="*/ 2956956 w 2956956"/>
                        <a:gd name="connsiteY5" fmla="*/ 1059205 h 10592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2956956" h="1059205">
                          <a:moveTo>
                            <a:pt x="0" y="512940"/>
                          </a:moveTo>
                          <a:cubicBezTo>
                            <a:pt x="19792" y="436740"/>
                            <a:pt x="39585" y="360540"/>
                            <a:pt x="95003" y="287309"/>
                          </a:cubicBezTo>
                          <a:cubicBezTo>
                            <a:pt x="150421" y="214078"/>
                            <a:pt x="184068" y="121054"/>
                            <a:pt x="332509" y="73553"/>
                          </a:cubicBezTo>
                          <a:cubicBezTo>
                            <a:pt x="480950" y="26052"/>
                            <a:pt x="775855" y="-9574"/>
                            <a:pt x="985652" y="2301"/>
                          </a:cubicBezTo>
                          <a:cubicBezTo>
                            <a:pt x="1195449" y="14176"/>
                            <a:pt x="1262742" y="-31346"/>
                            <a:pt x="1591293" y="144805"/>
                          </a:cubicBezTo>
                          <a:cubicBezTo>
                            <a:pt x="1919844" y="320956"/>
                            <a:pt x="2438400" y="690080"/>
                            <a:pt x="2956956" y="1059205"/>
                          </a:cubicBezTo>
                        </a:path>
                      </a:pathLst>
                    </a:cu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:endParaRPr lang="en-US" sz="2100">
                        <a:solidFill>
                          <a:schemeClr val="accent2"/>
                        </a:solidFill>
                        <a:latin typeface="Arial" charset="0"/>
                      </a:endParaRPr>
                    </a:p>
                  </p:txBody>
                </p:sp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7824193" y="3575974"/>
                      <a:ext cx="2671771" cy="8309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/>
                        <a:t>                          X</a:t>
                      </a:r>
                    </a:p>
                    <a:p>
                      <a:r>
                        <a:rPr lang="en-US" sz="1200" b="1" dirty="0"/>
                        <a:t>                                X</a:t>
                      </a:r>
                    </a:p>
                    <a:p>
                      <a:r>
                        <a:rPr lang="en-US" sz="1200" b="1" dirty="0"/>
                        <a:t>                  X</a:t>
                      </a:r>
                    </a:p>
                    <a:p>
                      <a:r>
                        <a:rPr lang="en-US" sz="1200" b="1" dirty="0"/>
                        <a:t>                                    X  </a:t>
                      </a:r>
                    </a:p>
                  </p:txBody>
                </p:sp>
                <p:cxnSp>
                  <p:nvCxnSpPr>
                    <p:cNvPr id="26" name="Straight Connector 25"/>
                    <p:cNvCxnSpPr/>
                    <p:nvPr/>
                  </p:nvCxnSpPr>
                  <p:spPr bwMode="auto">
                    <a:xfrm>
                      <a:off x="7824193" y="4599152"/>
                      <a:ext cx="2671771" cy="0"/>
                    </a:xfrm>
                    <a:prstGeom prst="line">
                      <a:avLst/>
                    </a:prstGeom>
                    <a:noFill/>
                    <a:ln w="25400" cap="flat" cmpd="sng" algn="ctr">
                      <a:solidFill>
                        <a:srgbClr val="1C314E"/>
                      </a:solidFill>
                      <a:prstDash val="solid"/>
                    </a:ln>
                    <a:effectLst>
                      <a:outerShdw blurRad="40000" dist="20000" dir="5400000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sp>
                  <p:nvSpPr>
                    <p:cNvPr id="27" name="Freeform 138"/>
                    <p:cNvSpPr>
                      <a:spLocks/>
                    </p:cNvSpPr>
                    <p:nvPr/>
                  </p:nvSpPr>
                  <p:spPr bwMode="auto">
                    <a:xfrm>
                      <a:off x="7752184" y="2863730"/>
                      <a:ext cx="2743780" cy="1688275"/>
                    </a:xfrm>
                    <a:custGeom>
                      <a:avLst/>
                      <a:gdLst>
                        <a:gd name="T0" fmla="*/ 0 w 3012"/>
                        <a:gd name="T1" fmla="*/ 2147483647 h 1536"/>
                        <a:gd name="T2" fmla="*/ 2147483647 w 3012"/>
                        <a:gd name="T3" fmla="*/ 2147483647 h 1536"/>
                        <a:gd name="T4" fmla="*/ 2147483647 w 3012"/>
                        <a:gd name="T5" fmla="*/ 2147483647 h 1536"/>
                        <a:gd name="T6" fmla="*/ 2147483647 w 3012"/>
                        <a:gd name="T7" fmla="*/ 2147483647 h 1536"/>
                        <a:gd name="T8" fmla="*/ 2147483647 w 3012"/>
                        <a:gd name="T9" fmla="*/ 2147483647 h 1536"/>
                        <a:gd name="T10" fmla="*/ 2147483647 w 3012"/>
                        <a:gd name="T11" fmla="*/ 2147483647 h 1536"/>
                        <a:gd name="T12" fmla="*/ 2147483647 w 3012"/>
                        <a:gd name="T13" fmla="*/ 2147483647 h 1536"/>
                        <a:gd name="T14" fmla="*/ 2147483647 w 3012"/>
                        <a:gd name="T15" fmla="*/ 2147483647 h 1536"/>
                        <a:gd name="T16" fmla="*/ 2147483647 w 3012"/>
                        <a:gd name="T17" fmla="*/ 2147483647 h 1536"/>
                        <a:gd name="T18" fmla="*/ 2147483647 w 3012"/>
                        <a:gd name="T19" fmla="*/ 2147483647 h 1536"/>
                        <a:gd name="T20" fmla="*/ 2147483647 w 3012"/>
                        <a:gd name="T21" fmla="*/ 2147483647 h 1536"/>
                        <a:gd name="T22" fmla="*/ 2147483647 w 3012"/>
                        <a:gd name="T23" fmla="*/ 2147483647 h 1536"/>
                        <a:gd name="T24" fmla="*/ 2147483647 w 3012"/>
                        <a:gd name="T25" fmla="*/ 2147483647 h 1536"/>
                        <a:gd name="T26" fmla="*/ 2147483647 w 3012"/>
                        <a:gd name="T27" fmla="*/ 2147483647 h 1536"/>
                        <a:gd name="T28" fmla="*/ 2147483647 w 3012"/>
                        <a:gd name="T29" fmla="*/ 2147483647 h 1536"/>
                        <a:gd name="T30" fmla="*/ 2147483647 w 3012"/>
                        <a:gd name="T31" fmla="*/ 2147483647 h 1536"/>
                        <a:gd name="T32" fmla="*/ 2147483647 w 3012"/>
                        <a:gd name="T33" fmla="*/ 2147483647 h 1536"/>
                        <a:gd name="T34" fmla="*/ 2147483647 w 3012"/>
                        <a:gd name="T35" fmla="*/ 2147483647 h 1536"/>
                        <a:gd name="T36" fmla="*/ 2147483647 w 3012"/>
                        <a:gd name="T37" fmla="*/ 2147483647 h 1536"/>
                        <a:gd name="T38" fmla="*/ 2147483647 w 3012"/>
                        <a:gd name="T39" fmla="*/ 2147483647 h 1536"/>
                        <a:gd name="T40" fmla="*/ 2147483647 w 3012"/>
                        <a:gd name="T41" fmla="*/ 2147483647 h 1536"/>
                        <a:gd name="T42" fmla="*/ 2147483647 w 3012"/>
                        <a:gd name="T43" fmla="*/ 2147483647 h 1536"/>
                        <a:gd name="T44" fmla="*/ 2147483647 w 3012"/>
                        <a:gd name="T45" fmla="*/ 2147483647 h 1536"/>
                        <a:gd name="T46" fmla="*/ 2147483647 w 3012"/>
                        <a:gd name="T47" fmla="*/ 2147483647 h 1536"/>
                        <a:gd name="T48" fmla="*/ 2147483647 w 3012"/>
                        <a:gd name="T49" fmla="*/ 2147483647 h 1536"/>
                        <a:gd name="T50" fmla="*/ 2147483647 w 3012"/>
                        <a:gd name="T51" fmla="*/ 2147483647 h 1536"/>
                        <a:gd name="T52" fmla="*/ 2147483647 w 3012"/>
                        <a:gd name="T53" fmla="*/ 0 h 1536"/>
                        <a:gd name="T54" fmla="*/ 2147483647 w 3012"/>
                        <a:gd name="T55" fmla="*/ 0 h 1536"/>
                        <a:gd name="T56" fmla="*/ 2147483647 w 3012"/>
                        <a:gd name="T57" fmla="*/ 2147483647 h 1536"/>
                        <a:gd name="T58" fmla="*/ 2147483647 w 3012"/>
                        <a:gd name="T59" fmla="*/ 2147483647 h 1536"/>
                        <a:gd name="T60" fmla="*/ 2147483647 w 3012"/>
                        <a:gd name="T61" fmla="*/ 2147483647 h 1536"/>
                        <a:gd name="T62" fmla="*/ 2147483647 w 3012"/>
                        <a:gd name="T63" fmla="*/ 2147483647 h 1536"/>
                        <a:gd name="T64" fmla="*/ 2147483647 w 3012"/>
                        <a:gd name="T65" fmla="*/ 2147483647 h 1536"/>
                        <a:gd name="T66" fmla="*/ 2147483647 w 3012"/>
                        <a:gd name="T67" fmla="*/ 2147483647 h 1536"/>
                        <a:gd name="T68" fmla="*/ 2147483647 w 3012"/>
                        <a:gd name="T69" fmla="*/ 2147483647 h 1536"/>
                        <a:gd name="T70" fmla="*/ 2147483647 w 3012"/>
                        <a:gd name="T71" fmla="*/ 2147483647 h 1536"/>
                        <a:gd name="T72" fmla="*/ 2147483647 w 3012"/>
                        <a:gd name="T73" fmla="*/ 2147483647 h 1536"/>
                        <a:gd name="T74" fmla="*/ 2147483647 w 3012"/>
                        <a:gd name="T75" fmla="*/ 2147483647 h 1536"/>
                        <a:gd name="T76" fmla="*/ 2147483647 w 3012"/>
                        <a:gd name="T77" fmla="*/ 2147483647 h 1536"/>
                        <a:gd name="T78" fmla="*/ 2147483647 w 3012"/>
                        <a:gd name="T79" fmla="*/ 2147483647 h 1536"/>
                        <a:gd name="T80" fmla="*/ 2147483647 w 3012"/>
                        <a:gd name="T81" fmla="*/ 2147483647 h 1536"/>
                        <a:gd name="T82" fmla="*/ 2147483647 w 3012"/>
                        <a:gd name="T83" fmla="*/ 2147483647 h 1536"/>
                        <a:gd name="T84" fmla="*/ 2147483647 w 3012"/>
                        <a:gd name="T85" fmla="*/ 2147483647 h 1536"/>
                        <a:gd name="T86" fmla="*/ 2147483647 w 3012"/>
                        <a:gd name="T87" fmla="*/ 2147483647 h 1536"/>
                        <a:gd name="T88" fmla="*/ 2147483647 w 3012"/>
                        <a:gd name="T89" fmla="*/ 2147483647 h 1536"/>
                        <a:gd name="T90" fmla="*/ 2147483647 w 3012"/>
                        <a:gd name="T91" fmla="*/ 2147483647 h 1536"/>
                        <a:gd name="T92" fmla="*/ 2147483647 w 3012"/>
                        <a:gd name="T93" fmla="*/ 2147483647 h 1536"/>
                        <a:gd name="T94" fmla="*/ 2147483647 w 3012"/>
                        <a:gd name="T95" fmla="*/ 2147483647 h 1536"/>
                        <a:gd name="T96" fmla="*/ 2147483647 w 3012"/>
                        <a:gd name="T97" fmla="*/ 2147483647 h 1536"/>
                        <a:gd name="T98" fmla="*/ 2147483647 w 3012"/>
                        <a:gd name="T99" fmla="*/ 2147483647 h 1536"/>
                        <a:gd name="T100" fmla="*/ 2147483647 w 3012"/>
                        <a:gd name="T101" fmla="*/ 2147483647 h 1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w 3012"/>
                        <a:gd name="T154" fmla="*/ 0 h 1536"/>
                        <a:gd name="T155" fmla="*/ 3012 w 3012"/>
                        <a:gd name="T156" fmla="*/ 1536 h 1536"/>
                      </a:gdLst>
                      <a:ahLst/>
                      <a:cxnLst>
                        <a:cxn ang="T102">
                          <a:pos x="T0" y="T1"/>
                        </a:cxn>
                        <a:cxn ang="T103">
                          <a:pos x="T2" y="T3"/>
                        </a:cxn>
                        <a:cxn ang="T104">
                          <a:pos x="T4" y="T5"/>
                        </a:cxn>
                        <a:cxn ang="T105">
                          <a:pos x="T6" y="T7"/>
                        </a:cxn>
                        <a:cxn ang="T106">
                          <a:pos x="T8" y="T9"/>
                        </a:cxn>
                        <a:cxn ang="T107">
                          <a:pos x="T10" y="T11"/>
                        </a:cxn>
                        <a:cxn ang="T108">
                          <a:pos x="T12" y="T13"/>
                        </a:cxn>
                        <a:cxn ang="T109">
                          <a:pos x="T14" y="T15"/>
                        </a:cxn>
                        <a:cxn ang="T110">
                          <a:pos x="T16" y="T17"/>
                        </a:cxn>
                        <a:cxn ang="T111">
                          <a:pos x="T18" y="T19"/>
                        </a:cxn>
                        <a:cxn ang="T112">
                          <a:pos x="T20" y="T21"/>
                        </a:cxn>
                        <a:cxn ang="T113">
                          <a:pos x="T22" y="T23"/>
                        </a:cxn>
                        <a:cxn ang="T114">
                          <a:pos x="T24" y="T25"/>
                        </a:cxn>
                        <a:cxn ang="T115">
                          <a:pos x="T26" y="T27"/>
                        </a:cxn>
                        <a:cxn ang="T116">
                          <a:pos x="T28" y="T29"/>
                        </a:cxn>
                        <a:cxn ang="T117">
                          <a:pos x="T30" y="T31"/>
                        </a:cxn>
                        <a:cxn ang="T118">
                          <a:pos x="T32" y="T33"/>
                        </a:cxn>
                        <a:cxn ang="T119">
                          <a:pos x="T34" y="T35"/>
                        </a:cxn>
                        <a:cxn ang="T120">
                          <a:pos x="T36" y="T37"/>
                        </a:cxn>
                        <a:cxn ang="T121">
                          <a:pos x="T38" y="T39"/>
                        </a:cxn>
                        <a:cxn ang="T122">
                          <a:pos x="T40" y="T41"/>
                        </a:cxn>
                        <a:cxn ang="T123">
                          <a:pos x="T42" y="T43"/>
                        </a:cxn>
                        <a:cxn ang="T124">
                          <a:pos x="T44" y="T45"/>
                        </a:cxn>
                        <a:cxn ang="T125">
                          <a:pos x="T46" y="T47"/>
                        </a:cxn>
                        <a:cxn ang="T126">
                          <a:pos x="T48" y="T49"/>
                        </a:cxn>
                        <a:cxn ang="T127">
                          <a:pos x="T50" y="T51"/>
                        </a:cxn>
                        <a:cxn ang="T128">
                          <a:pos x="T52" y="T53"/>
                        </a:cxn>
                        <a:cxn ang="T129">
                          <a:pos x="T54" y="T55"/>
                        </a:cxn>
                        <a:cxn ang="T130">
                          <a:pos x="T56" y="T57"/>
                        </a:cxn>
                        <a:cxn ang="T131">
                          <a:pos x="T58" y="T59"/>
                        </a:cxn>
                        <a:cxn ang="T132">
                          <a:pos x="T60" y="T61"/>
                        </a:cxn>
                        <a:cxn ang="T133">
                          <a:pos x="T62" y="T63"/>
                        </a:cxn>
                        <a:cxn ang="T134">
                          <a:pos x="T64" y="T65"/>
                        </a:cxn>
                        <a:cxn ang="T135">
                          <a:pos x="T66" y="T67"/>
                        </a:cxn>
                        <a:cxn ang="T136">
                          <a:pos x="T68" y="T69"/>
                        </a:cxn>
                        <a:cxn ang="T137">
                          <a:pos x="T70" y="T71"/>
                        </a:cxn>
                        <a:cxn ang="T138">
                          <a:pos x="T72" y="T73"/>
                        </a:cxn>
                        <a:cxn ang="T139">
                          <a:pos x="T74" y="T75"/>
                        </a:cxn>
                        <a:cxn ang="T140">
                          <a:pos x="T76" y="T77"/>
                        </a:cxn>
                        <a:cxn ang="T141">
                          <a:pos x="T78" y="T79"/>
                        </a:cxn>
                        <a:cxn ang="T142">
                          <a:pos x="T80" y="T81"/>
                        </a:cxn>
                        <a:cxn ang="T143">
                          <a:pos x="T82" y="T83"/>
                        </a:cxn>
                        <a:cxn ang="T144">
                          <a:pos x="T84" y="T85"/>
                        </a:cxn>
                        <a:cxn ang="T145">
                          <a:pos x="T86" y="T87"/>
                        </a:cxn>
                        <a:cxn ang="T146">
                          <a:pos x="T88" y="T89"/>
                        </a:cxn>
                        <a:cxn ang="T147">
                          <a:pos x="T90" y="T91"/>
                        </a:cxn>
                        <a:cxn ang="T148">
                          <a:pos x="T92" y="T93"/>
                        </a:cxn>
                        <a:cxn ang="T149">
                          <a:pos x="T94" y="T95"/>
                        </a:cxn>
                        <a:cxn ang="T150">
                          <a:pos x="T96" y="T97"/>
                        </a:cxn>
                        <a:cxn ang="T151">
                          <a:pos x="T98" y="T99"/>
                        </a:cxn>
                        <a:cxn ang="T152">
                          <a:pos x="T100" y="T101"/>
                        </a:cxn>
                      </a:cxnLst>
                      <a:rect l="T153" t="T154" r="T155" b="T156"/>
                      <a:pathLst>
                        <a:path w="3012" h="1536">
                          <a:moveTo>
                            <a:pt x="0" y="1536"/>
                          </a:moveTo>
                          <a:lnTo>
                            <a:pt x="60" y="1536"/>
                          </a:lnTo>
                          <a:lnTo>
                            <a:pt x="120" y="1530"/>
                          </a:lnTo>
                          <a:lnTo>
                            <a:pt x="180" y="1524"/>
                          </a:lnTo>
                          <a:lnTo>
                            <a:pt x="240" y="1512"/>
                          </a:lnTo>
                          <a:lnTo>
                            <a:pt x="300" y="1500"/>
                          </a:lnTo>
                          <a:lnTo>
                            <a:pt x="360" y="1488"/>
                          </a:lnTo>
                          <a:lnTo>
                            <a:pt x="420" y="1464"/>
                          </a:lnTo>
                          <a:lnTo>
                            <a:pt x="480" y="1440"/>
                          </a:lnTo>
                          <a:lnTo>
                            <a:pt x="540" y="1404"/>
                          </a:lnTo>
                          <a:lnTo>
                            <a:pt x="600" y="1362"/>
                          </a:lnTo>
                          <a:lnTo>
                            <a:pt x="660" y="1308"/>
                          </a:lnTo>
                          <a:lnTo>
                            <a:pt x="720" y="1242"/>
                          </a:lnTo>
                          <a:lnTo>
                            <a:pt x="786" y="1170"/>
                          </a:lnTo>
                          <a:lnTo>
                            <a:pt x="846" y="1086"/>
                          </a:lnTo>
                          <a:lnTo>
                            <a:pt x="906" y="990"/>
                          </a:lnTo>
                          <a:lnTo>
                            <a:pt x="966" y="882"/>
                          </a:lnTo>
                          <a:lnTo>
                            <a:pt x="1026" y="774"/>
                          </a:lnTo>
                          <a:lnTo>
                            <a:pt x="1086" y="654"/>
                          </a:lnTo>
                          <a:lnTo>
                            <a:pt x="1146" y="534"/>
                          </a:lnTo>
                          <a:lnTo>
                            <a:pt x="1206" y="420"/>
                          </a:lnTo>
                          <a:lnTo>
                            <a:pt x="1266" y="312"/>
                          </a:lnTo>
                          <a:lnTo>
                            <a:pt x="1326" y="210"/>
                          </a:lnTo>
                          <a:lnTo>
                            <a:pt x="1386" y="126"/>
                          </a:lnTo>
                          <a:lnTo>
                            <a:pt x="1446" y="60"/>
                          </a:lnTo>
                          <a:lnTo>
                            <a:pt x="1506" y="18"/>
                          </a:lnTo>
                          <a:lnTo>
                            <a:pt x="1566" y="0"/>
                          </a:lnTo>
                          <a:lnTo>
                            <a:pt x="1626" y="0"/>
                          </a:lnTo>
                          <a:lnTo>
                            <a:pt x="1686" y="30"/>
                          </a:lnTo>
                          <a:lnTo>
                            <a:pt x="1746" y="84"/>
                          </a:lnTo>
                          <a:lnTo>
                            <a:pt x="1806" y="156"/>
                          </a:lnTo>
                          <a:lnTo>
                            <a:pt x="1866" y="246"/>
                          </a:lnTo>
                          <a:lnTo>
                            <a:pt x="1926" y="348"/>
                          </a:lnTo>
                          <a:lnTo>
                            <a:pt x="1986" y="462"/>
                          </a:lnTo>
                          <a:lnTo>
                            <a:pt x="2046" y="582"/>
                          </a:lnTo>
                          <a:lnTo>
                            <a:pt x="2106" y="696"/>
                          </a:lnTo>
                          <a:lnTo>
                            <a:pt x="2166" y="816"/>
                          </a:lnTo>
                          <a:lnTo>
                            <a:pt x="2226" y="924"/>
                          </a:lnTo>
                          <a:lnTo>
                            <a:pt x="2292" y="1026"/>
                          </a:lnTo>
                          <a:lnTo>
                            <a:pt x="2352" y="1116"/>
                          </a:lnTo>
                          <a:lnTo>
                            <a:pt x="2412" y="1200"/>
                          </a:lnTo>
                          <a:lnTo>
                            <a:pt x="2472" y="1266"/>
                          </a:lnTo>
                          <a:lnTo>
                            <a:pt x="2532" y="1326"/>
                          </a:lnTo>
                          <a:lnTo>
                            <a:pt x="2592" y="1374"/>
                          </a:lnTo>
                          <a:lnTo>
                            <a:pt x="2652" y="1416"/>
                          </a:lnTo>
                          <a:lnTo>
                            <a:pt x="2712" y="1446"/>
                          </a:lnTo>
                          <a:lnTo>
                            <a:pt x="2772" y="1476"/>
                          </a:lnTo>
                          <a:lnTo>
                            <a:pt x="2832" y="1494"/>
                          </a:lnTo>
                          <a:lnTo>
                            <a:pt x="2892" y="1506"/>
                          </a:lnTo>
                          <a:lnTo>
                            <a:pt x="2952" y="1518"/>
                          </a:lnTo>
                          <a:lnTo>
                            <a:pt x="3012" y="1524"/>
                          </a:lnTo>
                        </a:path>
                      </a:pathLst>
                    </a:custGeom>
                    <a:noFill/>
                    <a:ln w="28575">
                      <a:solidFill>
                        <a:srgbClr val="008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 sz="1351"/>
                    </a:p>
                  </p:txBody>
                </p:sp>
                <p:sp>
                  <p:nvSpPr>
                    <p:cNvPr id="28" name="Freeform 42"/>
                    <p:cNvSpPr/>
                    <p:nvPr/>
                  </p:nvSpPr>
                  <p:spPr bwMode="auto">
                    <a:xfrm>
                      <a:off x="6796644" y="3954723"/>
                      <a:ext cx="1728520" cy="593526"/>
                    </a:xfrm>
                    <a:custGeom>
                      <a:avLst/>
                      <a:gdLst>
                        <a:gd name="connsiteX0" fmla="*/ 0 w 1933560"/>
                        <a:gd name="connsiteY0" fmla="*/ 593526 h 593526"/>
                        <a:gd name="connsiteX1" fmla="*/ 201881 w 1933560"/>
                        <a:gd name="connsiteY1" fmla="*/ 284768 h 593526"/>
                        <a:gd name="connsiteX2" fmla="*/ 629392 w 1933560"/>
                        <a:gd name="connsiteY2" fmla="*/ 35386 h 593526"/>
                        <a:gd name="connsiteX3" fmla="*/ 1187533 w 1933560"/>
                        <a:gd name="connsiteY3" fmla="*/ 11635 h 593526"/>
                        <a:gd name="connsiteX4" fmla="*/ 1864426 w 1933560"/>
                        <a:gd name="connsiteY4" fmla="*/ 130389 h 593526"/>
                        <a:gd name="connsiteX5" fmla="*/ 1876301 w 1933560"/>
                        <a:gd name="connsiteY5" fmla="*/ 142264 h 5935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933560" h="593526">
                          <a:moveTo>
                            <a:pt x="0" y="593526"/>
                          </a:moveTo>
                          <a:cubicBezTo>
                            <a:pt x="48491" y="485658"/>
                            <a:pt x="96982" y="377791"/>
                            <a:pt x="201881" y="284768"/>
                          </a:cubicBezTo>
                          <a:cubicBezTo>
                            <a:pt x="306780" y="191745"/>
                            <a:pt x="465117" y="80908"/>
                            <a:pt x="629392" y="35386"/>
                          </a:cubicBezTo>
                          <a:cubicBezTo>
                            <a:pt x="793667" y="-10136"/>
                            <a:pt x="981694" y="-4199"/>
                            <a:pt x="1187533" y="11635"/>
                          </a:cubicBezTo>
                          <a:cubicBezTo>
                            <a:pt x="1393372" y="27469"/>
                            <a:pt x="1749631" y="108618"/>
                            <a:pt x="1864426" y="130389"/>
                          </a:cubicBezTo>
                          <a:cubicBezTo>
                            <a:pt x="1979221" y="152160"/>
                            <a:pt x="1927761" y="147212"/>
                            <a:pt x="1876301" y="142264"/>
                          </a:cubicBezTo>
                        </a:path>
                      </a:pathLst>
                    </a:custGeom>
                    <a:noFill/>
                    <a:ln w="9525" cap="flat" cmpd="sng" algn="ctr">
                      <a:solidFill>
                        <a:srgbClr val="D72929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:endParaRPr lang="en-US" sz="2100">
                        <a:solidFill>
                          <a:schemeClr val="accent2"/>
                        </a:solidFill>
                        <a:latin typeface="Arial" charset="0"/>
                      </a:endParaRPr>
                    </a:p>
                  </p:txBody>
                </p:sp>
                <p:cxnSp>
                  <p:nvCxnSpPr>
                    <p:cNvPr id="29" name="Straight Connector 28"/>
                    <p:cNvCxnSpPr/>
                    <p:nvPr/>
                  </p:nvCxnSpPr>
                  <p:spPr bwMode="auto">
                    <a:xfrm flipV="1">
                      <a:off x="1775520" y="3140968"/>
                      <a:ext cx="0" cy="3024336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28575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0" name="Straight Arrow Connector 29"/>
                    <p:cNvCxnSpPr/>
                    <p:nvPr/>
                  </p:nvCxnSpPr>
                  <p:spPr bwMode="auto">
                    <a:xfrm>
                      <a:off x="1775520" y="3140968"/>
                      <a:ext cx="1080120" cy="0"/>
                    </a:xfrm>
                    <a:prstGeom prst="straightConnector1">
                      <a:avLst/>
                    </a:prstGeom>
                    <a:solidFill>
                      <a:schemeClr val="bg1"/>
                    </a:solidFill>
                    <a:ln w="28575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arrow"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</p:grpSp>
          </p:grpSp>
        </p:grpSp>
      </p:grpSp>
      <p:cxnSp>
        <p:nvCxnSpPr>
          <p:cNvPr id="35" name="Straight Connector 34"/>
          <p:cNvCxnSpPr/>
          <p:nvPr/>
        </p:nvCxnSpPr>
        <p:spPr bwMode="auto">
          <a:xfrm>
            <a:off x="7752184" y="1315813"/>
            <a:ext cx="0" cy="496855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23911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DE15-76B8-47CF-8A45-7573917BCFF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Posterior predictive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1387475" y="1277938"/>
                <a:ext cx="10804525" cy="478631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fr-BE" b="1" u="sng" dirty="0"/>
                  <a:t>Mean estimation </a:t>
                </a:r>
                <a:r>
                  <a:rPr lang="fr-BE" b="1" u="sng" dirty="0" err="1"/>
                  <a:t>example</a:t>
                </a:r>
                <a:r>
                  <a:rPr lang="fr-BE" b="1" u="sng" dirty="0"/>
                  <a:t> </a:t>
                </a:r>
                <a:r>
                  <a:rPr lang="fr-BE" dirty="0"/>
                  <a:t>(</a:t>
                </a:r>
                <a:r>
                  <a:rPr lang="fr-BE" dirty="0" err="1"/>
                  <a:t>unknown</a:t>
                </a:r>
                <a:r>
                  <a:rPr lang="fr-BE" dirty="0"/>
                  <a:t> variance)</a:t>
                </a:r>
                <a:br>
                  <a:rPr lang="fr-BE" dirty="0"/>
                </a:br>
                <a:endParaRPr lang="fr-B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fr-B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B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fr-BE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r-BE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BE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BE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B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BE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fr-B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fr-B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BE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fr-BE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fr-B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fr-BE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endChr m:val="|"/>
                                  <m:ctrlPr>
                                    <a:rPr lang="fr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BE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fr-BE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fr-BE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BE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fr-BE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BE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fr-BE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fr-B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endChr m:val="|"/>
                                  <m:ctrlPr>
                                    <a:rPr lang="fr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BE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fr-BE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fr-BE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fr-BE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fr-BE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BE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fr-BE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m:rPr>
                                  <m:sty m:val="p"/>
                                </m:rPr>
                                <a:rPr lang="fr-BE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fr-BE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fr-BE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fr-BE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fr-BE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fr-BE" dirty="0"/>
              </a:p>
              <a:p>
                <a:endParaRPr lang="fr-BE" dirty="0"/>
              </a:p>
              <a:p>
                <a:r>
                  <a:rPr lang="fr-BE" dirty="0"/>
                  <a:t>To </a:t>
                </a:r>
                <a:r>
                  <a:rPr lang="fr-BE" dirty="0" err="1"/>
                  <a:t>draw</a:t>
                </a:r>
                <a:r>
                  <a:rPr lang="fr-BE" dirty="0"/>
                  <a:t> </a:t>
                </a:r>
                <a:r>
                  <a:rPr lang="fr-BE" dirty="0" err="1"/>
                  <a:t>predictions</a:t>
                </a:r>
                <a:endParaRPr lang="fr-BE" dirty="0"/>
              </a:p>
              <a:p>
                <a:pPr marL="0" indent="0">
                  <a:buNone/>
                </a:pPr>
                <a:r>
                  <a:rPr lang="fr-BE" dirty="0"/>
                  <a:t>	</a:t>
                </a:r>
                <a:r>
                  <a:rPr lang="fr-BE" dirty="0" err="1"/>
                  <a:t>sample</a:t>
                </a:r>
                <a:r>
                  <a:rPr lang="fr-BE" dirty="0"/>
                  <a:t> </a:t>
                </a:r>
                <a14:m>
                  <m:oMath xmlns:m="http://schemas.openxmlformats.org/officeDocument/2006/math">
                    <m:r>
                      <a:rPr lang="fr-BE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BE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fr-B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BE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B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BE" dirty="0"/>
                  <a:t> </a:t>
                </a:r>
                <a:r>
                  <a:rPr lang="fr-BE" dirty="0" err="1"/>
                  <a:t>from</a:t>
                </a:r>
                <a:r>
                  <a:rPr lang="fr-BE" dirty="0"/>
                  <a:t> </a:t>
                </a:r>
                <a14:m>
                  <m:oMath xmlns:m="http://schemas.openxmlformats.org/officeDocument/2006/math">
                    <m:r>
                      <a:rPr lang="fr-BE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fr-BE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BE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fr-BE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fr-BE">
                        <a:latin typeface="Cambria Math" panose="02040503050406030204" pitchFamily="18" charset="0"/>
                      </a:rPr>
                      <m:t> </m:t>
                    </m:r>
                    <m:r>
                      <a:rPr lang="fr-BE"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B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fr-BE" dirty="0"/>
                </a:br>
                <a:r>
                  <a:rPr lang="fr-BE" dirty="0"/>
                  <a:t>   	</a:t>
                </a:r>
                <a:r>
                  <a:rPr lang="fr-BE" dirty="0" err="1"/>
                  <a:t>sample</a:t>
                </a:r>
                <a:r>
                  <a:rPr lang="fr-BE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B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fr-BE" dirty="0"/>
                  <a:t> </a:t>
                </a:r>
                <a:r>
                  <a:rPr lang="fr-BE" dirty="0" err="1"/>
                  <a:t>from</a:t>
                </a:r>
                <a:r>
                  <a:rPr lang="fr-BE" dirty="0"/>
                  <a:t> </a:t>
                </a:r>
                <a14:m>
                  <m:oMath xmlns:m="http://schemas.openxmlformats.org/officeDocument/2006/math">
                    <m:r>
                      <a:rPr lang="fr-BE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BE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fr-BE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fr-B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BE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BE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fr-B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BE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B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BE" dirty="0"/>
              </a:p>
              <a:p>
                <a:pPr marL="609585" lvl="1" indent="0">
                  <a:buNone/>
                </a:pPr>
                <a:endParaRPr lang="fr-BE" dirty="0"/>
              </a:p>
              <a:p>
                <a:pPr lvl="1"/>
                <a:endParaRPr lang="fr-BE" dirty="0"/>
              </a:p>
              <a:p>
                <a:r>
                  <a:rPr lang="fr-BE" dirty="0"/>
                  <a:t>In </a:t>
                </a:r>
                <a:r>
                  <a:rPr lang="fr-BE" dirty="0" err="1"/>
                  <a:t>some</a:t>
                </a:r>
                <a:r>
                  <a:rPr lang="fr-BE" dirty="0"/>
                  <a:t> cases, the </a:t>
                </a:r>
                <a:r>
                  <a:rPr lang="fr-BE" dirty="0" err="1"/>
                  <a:t>posterior</a:t>
                </a:r>
                <a:r>
                  <a:rPr lang="fr-BE" dirty="0"/>
                  <a:t> </a:t>
                </a:r>
                <a:r>
                  <a:rPr lang="fr-BE" dirty="0" err="1"/>
                  <a:t>predictive</a:t>
                </a:r>
                <a:r>
                  <a:rPr lang="fr-BE" dirty="0"/>
                  <a:t> distribution </a:t>
                </a:r>
                <a:r>
                  <a:rPr lang="fr-BE" dirty="0" err="1"/>
                  <a:t>can</a:t>
                </a:r>
                <a:r>
                  <a:rPr lang="fr-BE" dirty="0"/>
                  <a:t> </a:t>
                </a:r>
                <a:r>
                  <a:rPr lang="fr-BE" dirty="0" err="1"/>
                  <a:t>be</a:t>
                </a:r>
                <a:r>
                  <a:rPr lang="fr-BE" dirty="0"/>
                  <a:t> </a:t>
                </a:r>
                <a:r>
                  <a:rPr lang="fr-BE" dirty="0" err="1"/>
                  <a:t>obtained</a:t>
                </a:r>
                <a:r>
                  <a:rPr lang="fr-BE" dirty="0"/>
                  <a:t> in </a:t>
                </a:r>
                <a:r>
                  <a:rPr lang="fr-BE" dirty="0" err="1"/>
                  <a:t>analytical</a:t>
                </a:r>
                <a:r>
                  <a:rPr lang="fr-BE" dirty="0"/>
                  <a:t> </a:t>
                </a:r>
                <a:r>
                  <a:rPr lang="fr-BE" dirty="0" err="1"/>
                  <a:t>form</a:t>
                </a:r>
                <a:r>
                  <a:rPr lang="fr-BE" dirty="0"/>
                  <a:t>*</a:t>
                </a:r>
              </a:p>
              <a:p>
                <a:endParaRPr lang="fr-B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fr-B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B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fr-BE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fr-B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BE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B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BE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fr-B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B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fr-BE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fr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box>
                                <m:boxPr>
                                  <m:ctrlPr>
                                    <a:rPr lang="fr-BE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BE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fr-BE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  <m:sSup>
                            <m:sSupPr>
                              <m:ctrlPr>
                                <a:rPr lang="fr-B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B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1387475" y="1277938"/>
                <a:ext cx="10804525" cy="4786312"/>
              </a:xfrm>
              <a:blipFill>
                <a:blip r:embed="rId2"/>
                <a:stretch>
                  <a:fillRect l="-734" t="-2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-34771" y="6171937"/>
            <a:ext cx="9587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100" dirty="0"/>
              <a:t>*</a:t>
            </a:r>
            <a:r>
              <a:rPr lang="fr-BE" sz="1100" dirty="0" err="1"/>
              <a:t>see</a:t>
            </a:r>
            <a:r>
              <a:rPr lang="fr-BE" sz="1100" dirty="0"/>
              <a:t>: </a:t>
            </a:r>
            <a:r>
              <a:rPr lang="fr-BE" sz="1100" dirty="0" err="1"/>
              <a:t>Gelman</a:t>
            </a:r>
            <a:r>
              <a:rPr lang="fr-BE" sz="1100" dirty="0"/>
              <a:t>, A., Carlin, J. B., Stern, H. S. and Rubin, D. B. (2004). </a:t>
            </a:r>
            <a:r>
              <a:rPr lang="fr-BE" sz="1100" i="1" dirty="0" err="1"/>
              <a:t>Bayesian</a:t>
            </a:r>
            <a:r>
              <a:rPr lang="fr-BE" sz="1100" i="1" dirty="0"/>
              <a:t> Data </a:t>
            </a:r>
            <a:r>
              <a:rPr lang="fr-BE" sz="1100" i="1" dirty="0" err="1"/>
              <a:t>Analysis</a:t>
            </a:r>
            <a:r>
              <a:rPr lang="fr-BE" sz="1100" dirty="0"/>
              <a:t>. </a:t>
            </a:r>
            <a:r>
              <a:rPr lang="en-US" sz="1100" dirty="0"/>
              <a:t>Chapman and Hall/CRC, 2</a:t>
            </a:r>
            <a:r>
              <a:rPr lang="en-US" sz="1100" baseline="30000" dirty="0"/>
              <a:t>nd</a:t>
            </a:r>
            <a:r>
              <a:rPr lang="en-US" sz="1100" dirty="0"/>
              <a:t> ed. </a:t>
            </a:r>
            <a:r>
              <a:rPr lang="fr-BE" sz="1100" dirty="0" err="1"/>
              <a:t>Chapter</a:t>
            </a:r>
            <a:r>
              <a:rPr lang="fr-BE" sz="1100" dirty="0"/>
              <a:t> 3, p 77. </a:t>
            </a:r>
            <a:endParaRPr lang="en-US" sz="1100" dirty="0"/>
          </a:p>
        </p:txBody>
      </p:sp>
      <p:sp>
        <p:nvSpPr>
          <p:cNvPr id="13" name="Rounded Rectangle 5"/>
          <p:cNvSpPr/>
          <p:nvPr/>
        </p:nvSpPr>
        <p:spPr bwMode="auto">
          <a:xfrm>
            <a:off x="2268590" y="3487256"/>
            <a:ext cx="4119788" cy="768085"/>
          </a:xfrm>
          <a:prstGeom prst="roundRect">
            <a:avLst/>
          </a:prstGeom>
          <a:noFill/>
          <a:ln>
            <a:solidFill>
              <a:srgbClr val="FF66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1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14" name="Rounded Rectangle 4"/>
          <p:cNvSpPr/>
          <p:nvPr/>
        </p:nvSpPr>
        <p:spPr bwMode="auto">
          <a:xfrm>
            <a:off x="5075043" y="5168154"/>
            <a:ext cx="3397838" cy="571729"/>
          </a:xfrm>
          <a:prstGeom prst="roundRect">
            <a:avLst/>
          </a:prstGeom>
          <a:noFill/>
          <a:ln>
            <a:solidFill>
              <a:srgbClr val="FF66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10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1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59AC-B7D5-4A07-9BDA-3E6F62C84C5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EB48CE9-EB76-4A5F-A680-F91B99B44F7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Added value of Bayesian Statistics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716B9E5-0321-43F6-B591-2F3DF7C2052B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387475" y="1277938"/>
            <a:ext cx="10804525" cy="4786312"/>
          </a:xfrm>
        </p:spPr>
        <p:txBody>
          <a:bodyPr vert="horz" lIns="0" tIns="0" rIns="0" bIns="0" rtlCol="0" anchor="t">
            <a:normAutofit fontScale="92500" lnSpcReduction="20000"/>
          </a:bodyPr>
          <a:lstStyle/>
          <a:p>
            <a:pPr marL="354744" indent="-354744"/>
            <a:r>
              <a:rPr lang="en-US" dirty="0"/>
              <a:t>Use the posterior distribution to compute probability for decision making</a:t>
            </a:r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pPr marL="354744" indent="-354744"/>
            <a:endParaRPr lang="en-US" dirty="0">
              <a:cs typeface="Arial"/>
            </a:endParaRPr>
          </a:p>
          <a:p>
            <a:pPr marL="354744" indent="-354744"/>
            <a:r>
              <a:rPr lang="en-US" dirty="0"/>
              <a:t>Simulations VS predictions: Predictions take into account the </a:t>
            </a:r>
            <a:br>
              <a:rPr lang="en-US" dirty="0"/>
            </a:br>
            <a:r>
              <a:rPr lang="en-US" dirty="0"/>
              <a:t>uncertainty in estimating the model parameters.</a:t>
            </a:r>
            <a:endParaRPr lang="en-US" dirty="0">
              <a:cs typeface="Arial"/>
            </a:endParaRPr>
          </a:p>
          <a:p>
            <a:pPr marL="609585" lvl="1" indent="0">
              <a:buNone/>
            </a:pPr>
            <a:endParaRPr lang="en-US" dirty="0"/>
          </a:p>
          <a:p>
            <a:pPr marL="609585" lvl="1" indent="0">
              <a:buNone/>
            </a:pPr>
            <a:endParaRPr lang="en-US" dirty="0"/>
          </a:p>
          <a:p>
            <a:pPr marL="609585" lvl="1" indent="0">
              <a:buNone/>
            </a:pPr>
            <a:endParaRPr lang="en-US" dirty="0"/>
          </a:p>
          <a:p>
            <a:pPr marL="609585" lvl="1" indent="0">
              <a:buNone/>
            </a:pPr>
            <a:endParaRPr lang="en-US" dirty="0"/>
          </a:p>
          <a:p>
            <a:pPr marL="609585" lvl="1" indent="0">
              <a:buNone/>
            </a:pPr>
            <a:endParaRPr lang="en-US" dirty="0"/>
          </a:p>
          <a:p>
            <a:pPr marL="609585" lvl="1" indent="0">
              <a:buNone/>
            </a:pPr>
            <a:endParaRPr lang="en-US" dirty="0">
              <a:cs typeface="Arial"/>
            </a:endParaRPr>
          </a:p>
          <a:p>
            <a:pPr marL="354744" indent="-354744"/>
            <a:endParaRPr lang="en-US" dirty="0">
              <a:cs typeface="Arial"/>
            </a:endParaRPr>
          </a:p>
          <a:p>
            <a:pPr marL="354744" indent="-354744"/>
            <a:r>
              <a:rPr lang="en-US" dirty="0"/>
              <a:t>Prior knowledge is also used to make the trial design more effective</a:t>
            </a:r>
            <a:br>
              <a:rPr lang="en-US" dirty="0"/>
            </a:br>
            <a:r>
              <a:rPr lang="en-US" dirty="0"/>
              <a:t>and informative.</a:t>
            </a:r>
            <a:endParaRPr lang="en-US" dirty="0"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963535-DBF9-F54A-9EDC-9A708CA151F7}"/>
              </a:ext>
            </a:extLst>
          </p:cNvPr>
          <p:cNvSpPr/>
          <p:nvPr/>
        </p:nvSpPr>
        <p:spPr>
          <a:xfrm>
            <a:off x="736979" y="3040361"/>
            <a:ext cx="7779224" cy="208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B3104E-C905-45EB-969A-F975AD1BEAD0}"/>
              </a:ext>
            </a:extLst>
          </p:cNvPr>
          <p:cNvGrpSpPr/>
          <p:nvPr/>
        </p:nvGrpSpPr>
        <p:grpSpPr>
          <a:xfrm>
            <a:off x="1422857" y="3452968"/>
            <a:ext cx="2123371" cy="1416193"/>
            <a:chOff x="1277635" y="2031690"/>
            <a:chExt cx="2432920" cy="146337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146595C-A898-47E5-B2E3-3E22EBF812B5}"/>
                </a:ext>
              </a:extLst>
            </p:cNvPr>
            <p:cNvGrpSpPr/>
            <p:nvPr/>
          </p:nvGrpSpPr>
          <p:grpSpPr>
            <a:xfrm>
              <a:off x="1277635" y="2031690"/>
              <a:ext cx="2432920" cy="1463372"/>
              <a:chOff x="1277635" y="2031690"/>
              <a:chExt cx="2432920" cy="1463372"/>
            </a:xfrm>
          </p:grpSpPr>
          <p:sp>
            <p:nvSpPr>
              <p:cNvPr id="15" name="Freeform 27">
                <a:extLst>
                  <a:ext uri="{FF2B5EF4-FFF2-40B4-BE49-F238E27FC236}">
                    <a16:creationId xmlns:a16="http://schemas.microsoft.com/office/drawing/2014/main" id="{7069D4C8-17E3-42BE-B9DC-BE205ED2DE1C}"/>
                  </a:ext>
                </a:extLst>
              </p:cNvPr>
              <p:cNvSpPr/>
              <p:nvPr/>
            </p:nvSpPr>
            <p:spPr>
              <a:xfrm>
                <a:off x="1277635" y="2031690"/>
                <a:ext cx="2432920" cy="1443318"/>
              </a:xfrm>
              <a:custGeom>
                <a:avLst/>
                <a:gdLst>
                  <a:gd name="connsiteX0" fmla="*/ 0 w 5806773"/>
                  <a:gd name="connsiteY0" fmla="*/ 2469548 h 2476222"/>
                  <a:gd name="connsiteX1" fmla="*/ 1862172 w 5806773"/>
                  <a:gd name="connsiteY1" fmla="*/ 1822126 h 2476222"/>
                  <a:gd name="connsiteX2" fmla="*/ 2910061 w 5806773"/>
                  <a:gd name="connsiteY2" fmla="*/ 0 h 2476222"/>
                  <a:gd name="connsiteX3" fmla="*/ 3957950 w 5806773"/>
                  <a:gd name="connsiteY3" fmla="*/ 1815452 h 2476222"/>
                  <a:gd name="connsiteX4" fmla="*/ 5806773 w 5806773"/>
                  <a:gd name="connsiteY4" fmla="*/ 2476222 h 247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6773" h="2476222">
                    <a:moveTo>
                      <a:pt x="0" y="2469548"/>
                    </a:moveTo>
                    <a:cubicBezTo>
                      <a:pt x="688581" y="2351632"/>
                      <a:pt x="1377162" y="2233717"/>
                      <a:pt x="1862172" y="1822126"/>
                    </a:cubicBezTo>
                    <a:cubicBezTo>
                      <a:pt x="2347182" y="1410535"/>
                      <a:pt x="2560765" y="1112"/>
                      <a:pt x="2910061" y="0"/>
                    </a:cubicBezTo>
                    <a:cubicBezTo>
                      <a:pt x="3259357" y="-1112"/>
                      <a:pt x="3475165" y="1402748"/>
                      <a:pt x="3957950" y="1815452"/>
                    </a:cubicBezTo>
                    <a:cubicBezTo>
                      <a:pt x="4440735" y="2228156"/>
                      <a:pt x="5123754" y="2352189"/>
                      <a:pt x="5806773" y="2476222"/>
                    </a:cubicBezTo>
                  </a:path>
                </a:pathLst>
              </a:custGeom>
              <a:noFill/>
              <a:ln w="28575">
                <a:solidFill>
                  <a:srgbClr val="F581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dirty="0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0AE5ACF2-98FC-4BDE-9264-235AC0655C06}"/>
                  </a:ext>
                </a:extLst>
              </p:cNvPr>
              <p:cNvCxnSpPr>
                <a:stCxn id="15" idx="2"/>
              </p:cNvCxnSpPr>
              <p:nvPr/>
            </p:nvCxnSpPr>
            <p:spPr>
              <a:xfrm>
                <a:off x="2496891" y="2031690"/>
                <a:ext cx="4879" cy="1463372"/>
              </a:xfrm>
              <a:prstGeom prst="straightConnector1">
                <a:avLst/>
              </a:prstGeom>
              <a:ln w="12700">
                <a:solidFill>
                  <a:srgbClr val="21303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C0A2901-2131-49C6-B7A1-31A26538B9FB}"/>
                  </a:ext>
                </a:extLst>
              </p:cNvPr>
              <p:cNvCxnSpPr>
                <a:stCxn id="15" idx="1"/>
                <a:endCxn id="15" idx="3"/>
              </p:cNvCxnSpPr>
              <p:nvPr/>
            </p:nvCxnSpPr>
            <p:spPr>
              <a:xfrm flipV="1">
                <a:off x="2057847" y="3089864"/>
                <a:ext cx="878089" cy="3890"/>
              </a:xfrm>
              <a:prstGeom prst="straightConnector1">
                <a:avLst/>
              </a:prstGeom>
              <a:ln w="12700">
                <a:solidFill>
                  <a:srgbClr val="21303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7B35F03-6378-42A8-B7A8-F640E15FAD9E}"/>
                </a:ext>
              </a:extLst>
            </p:cNvPr>
            <p:cNvCxnSpPr>
              <a:stCxn id="15" idx="0"/>
              <a:endCxn id="15" idx="4"/>
            </p:cNvCxnSpPr>
            <p:nvPr/>
          </p:nvCxnSpPr>
          <p:spPr>
            <a:xfrm>
              <a:off x="1277635" y="3471118"/>
              <a:ext cx="2432920" cy="38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336AAB-D5D7-4656-93B1-E9BDE0C3BAAD}"/>
              </a:ext>
            </a:extLst>
          </p:cNvPr>
          <p:cNvGrpSpPr/>
          <p:nvPr/>
        </p:nvGrpSpPr>
        <p:grpSpPr>
          <a:xfrm>
            <a:off x="4427901" y="3429988"/>
            <a:ext cx="3012860" cy="1416000"/>
            <a:chOff x="4897207" y="1544747"/>
            <a:chExt cx="3249806" cy="1837808"/>
          </a:xfrm>
        </p:grpSpPr>
        <p:sp>
          <p:nvSpPr>
            <p:cNvPr id="19" name="Freeform 40">
              <a:extLst>
                <a:ext uri="{FF2B5EF4-FFF2-40B4-BE49-F238E27FC236}">
                  <a16:creationId xmlns:a16="http://schemas.microsoft.com/office/drawing/2014/main" id="{5750FF1D-E86E-43B1-AE82-59FE9548EE2C}"/>
                </a:ext>
              </a:extLst>
            </p:cNvPr>
            <p:cNvSpPr/>
            <p:nvPr/>
          </p:nvSpPr>
          <p:spPr>
            <a:xfrm>
              <a:off x="5005099" y="2021196"/>
              <a:ext cx="2432920" cy="1361359"/>
            </a:xfrm>
            <a:custGeom>
              <a:avLst/>
              <a:gdLst>
                <a:gd name="connsiteX0" fmla="*/ 0 w 5806773"/>
                <a:gd name="connsiteY0" fmla="*/ 2469548 h 2476222"/>
                <a:gd name="connsiteX1" fmla="*/ 1862172 w 5806773"/>
                <a:gd name="connsiteY1" fmla="*/ 1822126 h 2476222"/>
                <a:gd name="connsiteX2" fmla="*/ 2910061 w 5806773"/>
                <a:gd name="connsiteY2" fmla="*/ 0 h 2476222"/>
                <a:gd name="connsiteX3" fmla="*/ 3957950 w 5806773"/>
                <a:gd name="connsiteY3" fmla="*/ 1815452 h 2476222"/>
                <a:gd name="connsiteX4" fmla="*/ 5806773 w 5806773"/>
                <a:gd name="connsiteY4" fmla="*/ 2476222 h 247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6773" h="2476222">
                  <a:moveTo>
                    <a:pt x="0" y="2469548"/>
                  </a:moveTo>
                  <a:cubicBezTo>
                    <a:pt x="688581" y="2351632"/>
                    <a:pt x="1377162" y="2233717"/>
                    <a:pt x="1862172" y="1822126"/>
                  </a:cubicBezTo>
                  <a:cubicBezTo>
                    <a:pt x="2347182" y="1410535"/>
                    <a:pt x="2560765" y="1112"/>
                    <a:pt x="2910061" y="0"/>
                  </a:cubicBezTo>
                  <a:cubicBezTo>
                    <a:pt x="3259357" y="-1112"/>
                    <a:pt x="3475165" y="1402748"/>
                    <a:pt x="3957950" y="1815452"/>
                  </a:cubicBezTo>
                  <a:cubicBezTo>
                    <a:pt x="4440735" y="2228156"/>
                    <a:pt x="5123754" y="2352189"/>
                    <a:pt x="5806773" y="2476222"/>
                  </a:cubicBezTo>
                </a:path>
              </a:pathLst>
            </a:custGeom>
            <a:noFill/>
            <a:ln w="28575">
              <a:solidFill>
                <a:srgbClr val="F5812A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0288271C-342C-46C4-9276-537FF4724E6C}"/>
                </a:ext>
              </a:extLst>
            </p:cNvPr>
            <p:cNvSpPr/>
            <p:nvPr/>
          </p:nvSpPr>
          <p:spPr>
            <a:xfrm>
              <a:off x="4897207" y="2347439"/>
              <a:ext cx="3249806" cy="1035116"/>
            </a:xfrm>
            <a:custGeom>
              <a:avLst/>
              <a:gdLst>
                <a:gd name="connsiteX0" fmla="*/ 0 w 5806773"/>
                <a:gd name="connsiteY0" fmla="*/ 2469548 h 2476222"/>
                <a:gd name="connsiteX1" fmla="*/ 1862172 w 5806773"/>
                <a:gd name="connsiteY1" fmla="*/ 1822126 h 2476222"/>
                <a:gd name="connsiteX2" fmla="*/ 2910061 w 5806773"/>
                <a:gd name="connsiteY2" fmla="*/ 0 h 2476222"/>
                <a:gd name="connsiteX3" fmla="*/ 3957950 w 5806773"/>
                <a:gd name="connsiteY3" fmla="*/ 1815452 h 2476222"/>
                <a:gd name="connsiteX4" fmla="*/ 5806773 w 5806773"/>
                <a:gd name="connsiteY4" fmla="*/ 2476222 h 247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6773" h="2476222">
                  <a:moveTo>
                    <a:pt x="0" y="2469548"/>
                  </a:moveTo>
                  <a:cubicBezTo>
                    <a:pt x="688581" y="2351632"/>
                    <a:pt x="1377162" y="2233717"/>
                    <a:pt x="1862172" y="1822126"/>
                  </a:cubicBezTo>
                  <a:cubicBezTo>
                    <a:pt x="2347182" y="1410535"/>
                    <a:pt x="2560765" y="1112"/>
                    <a:pt x="2910061" y="0"/>
                  </a:cubicBezTo>
                  <a:cubicBezTo>
                    <a:pt x="3259357" y="-1112"/>
                    <a:pt x="3475165" y="1402748"/>
                    <a:pt x="3957950" y="1815452"/>
                  </a:cubicBezTo>
                  <a:cubicBezTo>
                    <a:pt x="4440735" y="2228156"/>
                    <a:pt x="5123754" y="2352189"/>
                    <a:pt x="5806773" y="2476222"/>
                  </a:cubicBezTo>
                </a:path>
              </a:pathLst>
            </a:custGeom>
            <a:noFill/>
            <a:ln w="28575">
              <a:solidFill>
                <a:srgbClr val="F5812A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21" name="Freeform 56">
              <a:extLst>
                <a:ext uri="{FF2B5EF4-FFF2-40B4-BE49-F238E27FC236}">
                  <a16:creationId xmlns:a16="http://schemas.microsoft.com/office/drawing/2014/main" id="{064A9E55-41BB-44FC-B88A-BFEA12F92936}"/>
                </a:ext>
              </a:extLst>
            </p:cNvPr>
            <p:cNvSpPr/>
            <p:nvPr/>
          </p:nvSpPr>
          <p:spPr>
            <a:xfrm>
              <a:off x="5448893" y="1544747"/>
              <a:ext cx="1709087" cy="1837808"/>
            </a:xfrm>
            <a:custGeom>
              <a:avLst/>
              <a:gdLst>
                <a:gd name="connsiteX0" fmla="*/ 0 w 5806773"/>
                <a:gd name="connsiteY0" fmla="*/ 2469548 h 2476222"/>
                <a:gd name="connsiteX1" fmla="*/ 1862172 w 5806773"/>
                <a:gd name="connsiteY1" fmla="*/ 1822126 h 2476222"/>
                <a:gd name="connsiteX2" fmla="*/ 2910061 w 5806773"/>
                <a:gd name="connsiteY2" fmla="*/ 0 h 2476222"/>
                <a:gd name="connsiteX3" fmla="*/ 3957950 w 5806773"/>
                <a:gd name="connsiteY3" fmla="*/ 1815452 h 2476222"/>
                <a:gd name="connsiteX4" fmla="*/ 5806773 w 5806773"/>
                <a:gd name="connsiteY4" fmla="*/ 2476222 h 247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6773" h="2476222">
                  <a:moveTo>
                    <a:pt x="0" y="2469548"/>
                  </a:moveTo>
                  <a:cubicBezTo>
                    <a:pt x="688581" y="2351632"/>
                    <a:pt x="1377162" y="2233717"/>
                    <a:pt x="1862172" y="1822126"/>
                  </a:cubicBezTo>
                  <a:cubicBezTo>
                    <a:pt x="2347182" y="1410535"/>
                    <a:pt x="2560765" y="1112"/>
                    <a:pt x="2910061" y="0"/>
                  </a:cubicBezTo>
                  <a:cubicBezTo>
                    <a:pt x="3259357" y="-1112"/>
                    <a:pt x="3475165" y="1402748"/>
                    <a:pt x="3957950" y="1815452"/>
                  </a:cubicBezTo>
                  <a:cubicBezTo>
                    <a:pt x="4440735" y="2228156"/>
                    <a:pt x="5123754" y="2352189"/>
                    <a:pt x="5806773" y="2476222"/>
                  </a:cubicBezTo>
                </a:path>
              </a:pathLst>
            </a:custGeom>
            <a:noFill/>
            <a:ln w="28575">
              <a:solidFill>
                <a:srgbClr val="F5812A">
                  <a:alpha val="74902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BE0DED-BE0A-402E-A070-2F5CF5E8EB9F}"/>
                </a:ext>
              </a:extLst>
            </p:cNvPr>
            <p:cNvCxnSpPr/>
            <p:nvPr/>
          </p:nvCxnSpPr>
          <p:spPr>
            <a:xfrm>
              <a:off x="4940245" y="3382208"/>
              <a:ext cx="3206768" cy="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5FE5DF5-AB58-4420-AD77-8FC8CB2F616A}"/>
                </a:ext>
              </a:extLst>
            </p:cNvPr>
            <p:cNvCxnSpPr>
              <a:stCxn id="21" idx="2"/>
            </p:cNvCxnSpPr>
            <p:nvPr/>
          </p:nvCxnSpPr>
          <p:spPr>
            <a:xfrm>
              <a:off x="6305401" y="1544747"/>
              <a:ext cx="91434" cy="1837461"/>
            </a:xfrm>
            <a:prstGeom prst="straightConnector1">
              <a:avLst/>
            </a:prstGeom>
            <a:ln w="12700">
              <a:solidFill>
                <a:srgbClr val="21303C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02831A1-253C-42E7-B063-3CDB912C18BF}"/>
                </a:ext>
              </a:extLst>
            </p:cNvPr>
            <p:cNvCxnSpPr>
              <a:stCxn id="20" idx="2"/>
            </p:cNvCxnSpPr>
            <p:nvPr/>
          </p:nvCxnSpPr>
          <p:spPr>
            <a:xfrm>
              <a:off x="6525845" y="2347439"/>
              <a:ext cx="36547" cy="1035116"/>
            </a:xfrm>
            <a:prstGeom prst="straightConnector1">
              <a:avLst/>
            </a:prstGeom>
            <a:ln w="12700">
              <a:solidFill>
                <a:srgbClr val="21303C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3F1F6EB-328F-482E-8EE3-E67E1A305EA9}"/>
                </a:ext>
              </a:extLst>
            </p:cNvPr>
            <p:cNvCxnSpPr>
              <a:stCxn id="19" idx="2"/>
            </p:cNvCxnSpPr>
            <p:nvPr/>
          </p:nvCxnSpPr>
          <p:spPr>
            <a:xfrm>
              <a:off x="6224355" y="2021196"/>
              <a:ext cx="0" cy="1361359"/>
            </a:xfrm>
            <a:prstGeom prst="straightConnector1">
              <a:avLst/>
            </a:prstGeom>
            <a:ln w="12700">
              <a:solidFill>
                <a:srgbClr val="21303C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78C1206-737E-4F6A-A880-6D2E9032A7C4}"/>
                </a:ext>
              </a:extLst>
            </p:cNvPr>
            <p:cNvCxnSpPr>
              <a:stCxn id="19" idx="1"/>
              <a:endCxn id="19" idx="3"/>
            </p:cNvCxnSpPr>
            <p:nvPr/>
          </p:nvCxnSpPr>
          <p:spPr>
            <a:xfrm flipV="1">
              <a:off x="5785311" y="3019282"/>
              <a:ext cx="878089" cy="3669"/>
            </a:xfrm>
            <a:prstGeom prst="straightConnector1">
              <a:avLst/>
            </a:prstGeom>
            <a:ln w="12700">
              <a:solidFill>
                <a:srgbClr val="21303C">
                  <a:alpha val="50196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1F1EF42-D7EC-49A9-91A1-B6A587FBEFA4}"/>
                </a:ext>
              </a:extLst>
            </p:cNvPr>
            <p:cNvCxnSpPr>
              <a:stCxn id="20" idx="1"/>
              <a:endCxn id="20" idx="3"/>
            </p:cNvCxnSpPr>
            <p:nvPr/>
          </p:nvCxnSpPr>
          <p:spPr>
            <a:xfrm flipV="1">
              <a:off x="5939386" y="3106338"/>
              <a:ext cx="1172919" cy="2790"/>
            </a:xfrm>
            <a:prstGeom prst="straightConnector1">
              <a:avLst/>
            </a:prstGeom>
            <a:ln w="12700">
              <a:solidFill>
                <a:srgbClr val="21303C">
                  <a:alpha val="50196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EE2BC6A-02CA-4633-B957-825E45C7F156}"/>
                </a:ext>
              </a:extLst>
            </p:cNvPr>
            <p:cNvCxnSpPr>
              <a:stCxn id="21" idx="1"/>
              <a:endCxn id="21" idx="3"/>
            </p:cNvCxnSpPr>
            <p:nvPr/>
          </p:nvCxnSpPr>
          <p:spPr>
            <a:xfrm flipV="1">
              <a:off x="5996980" y="2892143"/>
              <a:ext cx="616843" cy="4954"/>
            </a:xfrm>
            <a:prstGeom prst="straightConnector1">
              <a:avLst/>
            </a:prstGeom>
            <a:ln w="12700">
              <a:solidFill>
                <a:srgbClr val="21303C">
                  <a:alpha val="50196"/>
                </a:srgb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9D6FEAC-C6CD-435A-BD5E-698C3834BCC7}"/>
              </a:ext>
            </a:extLst>
          </p:cNvPr>
          <p:cNvSpPr txBox="1">
            <a:spLocks/>
          </p:cNvSpPr>
          <p:nvPr/>
        </p:nvSpPr>
        <p:spPr>
          <a:xfrm>
            <a:off x="1898972" y="3040360"/>
            <a:ext cx="1882552" cy="388640"/>
          </a:xfrm>
          <a:prstGeom prst="rect">
            <a:avLst/>
          </a:prstGeom>
        </p:spPr>
        <p:txBody>
          <a:bodyPr>
            <a:normAutofit/>
          </a:bodyPr>
          <a:lstStyle>
            <a:lvl1pPr marL="266400" indent="-266400" algn="l" defTabSz="685800" rtl="0" eaLnBrk="1" latinLnBrk="0" hangingPunct="1">
              <a:lnSpc>
                <a:spcPct val="100000"/>
              </a:lnSpc>
              <a:spcBef>
                <a:spcPts val="384"/>
              </a:spcBef>
              <a:buFontTx/>
              <a:buBlip>
                <a:blip r:embed="rId2"/>
              </a:buBlip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1600" indent="-284400" algn="l" defTabSz="685800" rtl="0" eaLnBrk="1" latinLnBrk="0" hangingPunct="1">
              <a:lnSpc>
                <a:spcPct val="100000"/>
              </a:lnSpc>
              <a:spcBef>
                <a:spcPts val="336"/>
              </a:spcBef>
              <a:buClr>
                <a:schemeClr val="bg2"/>
              </a:buClr>
              <a:buFont typeface=".HelveticaNeueDeskInterface-Regular" charset="-120"/>
              <a:buChar char="−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685800" rtl="0" eaLnBrk="1" latinLnBrk="0" hangingPunct="1">
              <a:lnSpc>
                <a:spcPct val="100000"/>
              </a:lnSpc>
              <a:spcBef>
                <a:spcPts val="266"/>
              </a:spcBef>
              <a:buClr>
                <a:schemeClr val="bg2"/>
              </a:buClr>
              <a:buFont typeface="Arial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98400" indent="-230400" algn="l" defTabSz="685800" rtl="0" eaLnBrk="1" latinLnBrk="0" hangingPunct="1">
              <a:lnSpc>
                <a:spcPct val="100000"/>
              </a:lnSpc>
              <a:spcBef>
                <a:spcPts val="240"/>
              </a:spcBef>
              <a:buClr>
                <a:schemeClr val="bg2"/>
              </a:buClr>
              <a:buFont typeface=".HelveticaNeueDeskInterface-Regular" charset="-12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u="sng" dirty="0">
                <a:solidFill>
                  <a:srgbClr val="FFFFFF"/>
                </a:solidFill>
                <a:ea typeface="ＭＳ Ｐゴシック" pitchFamily="34" charset="-128"/>
              </a:rPr>
              <a:t>simulations</a:t>
            </a:r>
          </a:p>
          <a:p>
            <a:pPr>
              <a:buFont typeface="Arial" charset="0"/>
              <a:buNone/>
              <a:defRPr/>
            </a:pPr>
            <a:endParaRPr lang="en-US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30" name="Content Placeholder 4">
            <a:extLst>
              <a:ext uri="{FF2B5EF4-FFF2-40B4-BE49-F238E27FC236}">
                <a16:creationId xmlns:a16="http://schemas.microsoft.com/office/drawing/2014/main" id="{FDD6983B-E2D0-46C9-B7AB-3FD5A464426D}"/>
              </a:ext>
            </a:extLst>
          </p:cNvPr>
          <p:cNvSpPr txBox="1">
            <a:spLocks/>
          </p:cNvSpPr>
          <p:nvPr/>
        </p:nvSpPr>
        <p:spPr>
          <a:xfrm>
            <a:off x="5193785" y="2988563"/>
            <a:ext cx="1800200" cy="432048"/>
          </a:xfrm>
          <a:prstGeom prst="rect">
            <a:avLst/>
          </a:prstGeom>
        </p:spPr>
        <p:txBody>
          <a:bodyPr>
            <a:normAutofit/>
          </a:bodyPr>
          <a:lstStyle>
            <a:lvl1pPr marL="266400" indent="-266400" algn="l" defTabSz="685800" rtl="0" eaLnBrk="1" latinLnBrk="0" hangingPunct="1">
              <a:lnSpc>
                <a:spcPct val="100000"/>
              </a:lnSpc>
              <a:spcBef>
                <a:spcPts val="384"/>
              </a:spcBef>
              <a:buFontTx/>
              <a:buBlip>
                <a:blip r:embed="rId2"/>
              </a:buBlip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1600" indent="-284400" algn="l" defTabSz="685800" rtl="0" eaLnBrk="1" latinLnBrk="0" hangingPunct="1">
              <a:lnSpc>
                <a:spcPct val="100000"/>
              </a:lnSpc>
              <a:spcBef>
                <a:spcPts val="336"/>
              </a:spcBef>
              <a:buClr>
                <a:schemeClr val="bg2"/>
              </a:buClr>
              <a:buFont typeface=".HelveticaNeueDeskInterface-Regular" charset="-120"/>
              <a:buChar char="−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685800" rtl="0" eaLnBrk="1" latinLnBrk="0" hangingPunct="1">
              <a:lnSpc>
                <a:spcPct val="100000"/>
              </a:lnSpc>
              <a:spcBef>
                <a:spcPts val="266"/>
              </a:spcBef>
              <a:buClr>
                <a:schemeClr val="bg2"/>
              </a:buClr>
              <a:buFont typeface="Arial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98400" indent="-230400" algn="l" defTabSz="685800" rtl="0" eaLnBrk="1" latinLnBrk="0" hangingPunct="1">
              <a:lnSpc>
                <a:spcPct val="100000"/>
              </a:lnSpc>
              <a:spcBef>
                <a:spcPts val="240"/>
              </a:spcBef>
              <a:buClr>
                <a:schemeClr val="bg2"/>
              </a:buClr>
              <a:buFont typeface=".HelveticaNeueDeskInterface-Regular" charset="-12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867" u="sng" dirty="0">
                <a:solidFill>
                  <a:srgbClr val="FFFFFF"/>
                </a:solidFill>
                <a:ea typeface="ＭＳ Ｐゴシック" pitchFamily="34" charset="-128"/>
              </a:rPr>
              <a:t>predictions</a:t>
            </a:r>
          </a:p>
          <a:p>
            <a:pPr>
              <a:buFont typeface="Arial" charset="0"/>
              <a:buNone/>
              <a:defRPr/>
            </a:pPr>
            <a:endParaRPr lang="en-US" sz="1867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0D65669A-3076-4F07-8A28-15179740ADE9}"/>
              </a:ext>
            </a:extLst>
          </p:cNvPr>
          <p:cNvGraphicFramePr/>
          <p:nvPr/>
        </p:nvGraphicFramePr>
        <p:xfrm>
          <a:off x="8970934" y="4168209"/>
          <a:ext cx="2359213" cy="1993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682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DE82-106A-484E-A11F-18214C9E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50465-FC9E-4514-925C-297E9DBCB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1045" lvl="1" indent="-283845"/>
            <a:r>
              <a:rPr lang="en-US" dirty="0"/>
              <a:t>Bayesian Principles</a:t>
            </a:r>
            <a:endParaRPr lang="en-US" dirty="0">
              <a:cs typeface="Arial"/>
            </a:endParaRPr>
          </a:p>
          <a:p>
            <a:pPr marL="741045" lvl="1" indent="-283845"/>
            <a:r>
              <a:rPr lang="en-US" dirty="0"/>
              <a:t>Prior Distribution</a:t>
            </a:r>
            <a:endParaRPr lang="en-US" dirty="0">
              <a:cs typeface="Arial"/>
            </a:endParaRPr>
          </a:p>
          <a:p>
            <a:pPr marL="741045" lvl="1" indent="-283845"/>
            <a:r>
              <a:rPr lang="en-US" dirty="0"/>
              <a:t>Posterior Computation</a:t>
            </a:r>
            <a:endParaRPr lang="en-US" dirty="0">
              <a:cs typeface="Arial"/>
            </a:endParaRPr>
          </a:p>
          <a:p>
            <a:pPr marL="741045" lvl="1" indent="-283845"/>
            <a:r>
              <a:rPr lang="en-US" dirty="0"/>
              <a:t>Predictive Distribution</a:t>
            </a:r>
            <a:endParaRPr lang="en-US" dirty="0">
              <a:cs typeface="Arial"/>
            </a:endParaRPr>
          </a:p>
          <a:p>
            <a:pPr marL="741045" lvl="1" indent="-283845"/>
            <a:r>
              <a:rPr lang="en-US" dirty="0"/>
              <a:t>Comparison Bayesian-Frequentist</a:t>
            </a:r>
            <a:endParaRPr lang="en-US" dirty="0">
              <a:cs typeface="Arial"/>
            </a:endParaRPr>
          </a:p>
          <a:p>
            <a:pPr marL="741045" lvl="1" indent="-283845"/>
            <a:r>
              <a:rPr lang="en-US" dirty="0">
                <a:solidFill>
                  <a:srgbClr val="FF0000"/>
                </a:solidFill>
              </a:rPr>
              <a:t>What you will need for use cases</a:t>
            </a:r>
            <a:endParaRPr lang="en-US" dirty="0">
              <a:solidFill>
                <a:srgbClr val="FF0000"/>
              </a:solidFill>
              <a:cs typeface="Arial"/>
            </a:endParaRPr>
          </a:p>
          <a:p>
            <a:pPr marL="266065" indent="-266065"/>
            <a:r>
              <a:rPr lang="en-US" dirty="0">
                <a:solidFill>
                  <a:srgbClr val="FF0000"/>
                </a:solidFill>
              </a:rPr>
              <a:t>Second session</a:t>
            </a:r>
            <a:endParaRPr lang="en-US" dirty="0">
              <a:solidFill>
                <a:srgbClr val="FF0000"/>
              </a:solidFill>
              <a:cs typeface="Arial"/>
            </a:endParaRPr>
          </a:p>
          <a:p>
            <a:pPr lvl="1" fontAlgn="base"/>
            <a:r>
              <a:rPr lang="en-US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MCMC sampling (Metropolis, Gibbs, NUTS etc.)</a:t>
            </a:r>
            <a:r>
              <a:rPr lang="en-US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  <a:p>
            <a:pPr lvl="1" fontAlgn="base"/>
            <a:r>
              <a:rPr lang="en-US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Convergence check</a:t>
            </a:r>
            <a:r>
              <a:rPr lang="en-US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890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59AC-B7D5-4A07-9BDA-3E6F62C84C5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Why now and not before?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EF1D4E-47FC-794F-870B-E13DD9E15ABA}"/>
              </a:ext>
            </a:extLst>
          </p:cNvPr>
          <p:cNvSpPr/>
          <p:nvPr/>
        </p:nvSpPr>
        <p:spPr>
          <a:xfrm>
            <a:off x="5349923" y="1765111"/>
            <a:ext cx="2629468" cy="1473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9696400" y="652534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16 / 18</a:t>
            </a:r>
          </a:p>
        </p:txBody>
      </p:sp>
      <p:pic>
        <p:nvPicPr>
          <p:cNvPr id="5" name="Picture 2" descr="Image result for bayesian theor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35" y="1501279"/>
            <a:ext cx="3595259" cy="385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ignature de Thomas Bay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035" y="2144353"/>
            <a:ext cx="2095500" cy="46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96559" y="2714037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1702 - 1761</a:t>
            </a:r>
          </a:p>
        </p:txBody>
      </p:sp>
    </p:spTree>
    <p:extLst>
      <p:ext uri="{BB962C8B-B14F-4D97-AF65-F5344CB8AC3E}">
        <p14:creationId xmlns:p14="http://schemas.microsoft.com/office/powerpoint/2010/main" val="889348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09A31-1010-344C-A6F0-B0AE53732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800"/>
              <a:t>© PharmaLex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DB100-045A-0C47-A801-D7CAF8174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CAFA-5080-964E-919D-B362F27C9D1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0540A-46B9-D04F-BC50-BADA90A813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GB" dirty="0"/>
              <a:t>Why now and not before?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49D1BC-DF72-F446-AC21-744549488CF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387475" y="1277938"/>
            <a:ext cx="10804525" cy="4786312"/>
          </a:xfrm>
        </p:spPr>
        <p:txBody>
          <a:bodyPr>
            <a:normAutofit fontScale="92500" lnSpcReduction="20000"/>
          </a:bodyPr>
          <a:lstStyle/>
          <a:p>
            <a:pPr marL="681583" lvl="1" indent="0">
              <a:buNone/>
            </a:pPr>
            <a:r>
              <a:rPr lang="en-US" dirty="0"/>
              <a:t>In principle, there are two main equations to compute: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121917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Analytical derivation</a:t>
            </a:r>
          </a:p>
          <a:p>
            <a:pPr lvl="3"/>
            <a:r>
              <a:rPr lang="en-US" dirty="0"/>
              <a:t>Get closed-form formulae for posterior distribution of parameters and predictive distribution of responses…</a:t>
            </a:r>
          </a:p>
          <a:p>
            <a:pPr lvl="2"/>
            <a:r>
              <a:rPr lang="en-US" dirty="0"/>
              <a:t>MCMC</a:t>
            </a:r>
          </a:p>
          <a:p>
            <a:pPr lvl="3"/>
            <a:r>
              <a:rPr lang="en-US" dirty="0"/>
              <a:t>Often, the mathematics become intractable, then, need to rely on computer simulation to instead get  some samples of the posterior and the predictive</a:t>
            </a:r>
          </a:p>
          <a:p>
            <a:pPr lvl="3"/>
            <a:r>
              <a:rPr lang="en-US" dirty="0"/>
              <a:t>Examples:</a:t>
            </a:r>
          </a:p>
          <a:p>
            <a:pPr lvl="5"/>
            <a:r>
              <a:rPr lang="en-US" dirty="0"/>
              <a:t>Metropolis-Hastings algorithm</a:t>
            </a:r>
          </a:p>
          <a:p>
            <a:pPr lvl="5"/>
            <a:r>
              <a:rPr lang="en-US" dirty="0"/>
              <a:t>Gibbs sampling</a:t>
            </a:r>
          </a:p>
          <a:p>
            <a:pPr lvl="5"/>
            <a:r>
              <a:rPr lang="en-US" dirty="0"/>
              <a:t>…</a:t>
            </a:r>
          </a:p>
          <a:p>
            <a:pPr lvl="5"/>
            <a:r>
              <a:rPr lang="en-US" dirty="0"/>
              <a:t>Hamiltonian Monte-Carlo (HMC) </a:t>
            </a:r>
          </a:p>
          <a:p>
            <a:pPr lvl="6"/>
            <a:r>
              <a:rPr lang="en-US" dirty="0"/>
              <a:t>No U-turn Sampler (NUTS part of </a:t>
            </a:r>
            <a:r>
              <a:rPr lang="en-US" dirty="0">
                <a:solidFill>
                  <a:schemeClr val="bg1"/>
                </a:solidFill>
              </a:rPr>
              <a:t>HMC)</a:t>
            </a:r>
          </a:p>
          <a:p>
            <a:pPr lvl="2"/>
            <a:r>
              <a:rPr lang="en-US" dirty="0"/>
              <a:t>Some methodologies in between (e.g. INLA)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65C4E2-00E3-2746-967C-185E282E7F2A}"/>
                  </a:ext>
                </a:extLst>
              </p:cNvPr>
              <p:cNvSpPr txBox="1"/>
              <p:nvPr/>
            </p:nvSpPr>
            <p:spPr>
              <a:xfrm>
                <a:off x="5464209" y="1545973"/>
                <a:ext cx="6096000" cy="1174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fr-B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fr-B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BE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fr-BE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r-BE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BE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BE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ctrlPr>
                            <a:rPr lang="fr-B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BE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BE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fr-B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fr-BE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BE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fr-BE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fr-BE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fr-BE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endChr m:val="|"/>
                                  <m:ctrlPr>
                                    <a:rPr lang="fr-B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fr-B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BE" sz="24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fr-BE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fr-BE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BE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fr-BE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BE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fr-BE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fr-BE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endChr m:val="|"/>
                                  <m:ctrlPr>
                                    <a:rPr lang="fr-B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BE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fr-BE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fr-BE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fr-BE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fr-BE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BE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fr-BE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m:rPr>
                                  <m:sty m:val="p"/>
                                </m:rPr>
                                <a:rPr lang="fr-BE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fr-BE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fr-BE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fr-BE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fr-BE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65C4E2-00E3-2746-967C-185E282E7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09" y="1545973"/>
                <a:ext cx="6096000" cy="11740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F29658-9EFF-FC4E-8075-9D2E4DA06070}"/>
                  </a:ext>
                </a:extLst>
              </p:cNvPr>
              <p:cNvSpPr txBox="1"/>
              <p:nvPr/>
            </p:nvSpPr>
            <p:spPr>
              <a:xfrm>
                <a:off x="-91711" y="1748936"/>
                <a:ext cx="6096000" cy="700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1867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BE" sz="1867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1867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fr-BE" sz="1867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BE" sz="1867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sz="1867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1867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r-BE" sz="1867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sz="1867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fr-BE" sz="1867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r-BE" sz="1867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sz="1867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fr-BE" sz="1867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fr-BE" sz="1867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BE" sz="1867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sz="1867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BE" sz="1867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F29658-9EFF-FC4E-8075-9D2E4DA0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711" y="1748936"/>
                <a:ext cx="6096000" cy="7003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50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371" y="3909055"/>
            <a:ext cx="11760628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867" dirty="0"/>
              <a:t>Comparison Bayesian-Frequentist</a:t>
            </a:r>
            <a:endParaRPr lang="en-US" sz="4267" b="1" dirty="0"/>
          </a:p>
        </p:txBody>
      </p:sp>
    </p:spTree>
    <p:extLst>
      <p:ext uri="{BB962C8B-B14F-4D97-AF65-F5344CB8AC3E}">
        <p14:creationId xmlns:p14="http://schemas.microsoft.com/office/powerpoint/2010/main" val="255297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664F1-283E-2144-BE6E-115A9E9A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800"/>
              <a:t>© PharmaLex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15ACA-C2DC-6F42-B168-446685F5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CAFA-5080-964E-919D-B362F27C9D1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A47CFE-5426-3047-9749-1DD1A690975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Comparison Bayesian-Frequentist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315399-8650-D044-AF33-BDC71669D659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387475" y="1277938"/>
            <a:ext cx="10804525" cy="4786312"/>
          </a:xfrm>
        </p:spPr>
        <p:txBody>
          <a:bodyPr/>
          <a:lstStyle/>
          <a:p>
            <a:r>
              <a:rPr lang="en-US" dirty="0"/>
              <a:t>Distribution vs. fixed value</a:t>
            </a:r>
          </a:p>
          <a:p>
            <a:pPr lvl="1"/>
            <a:r>
              <a:rPr lang="en-US" dirty="0"/>
              <a:t>Bayesian: probability of parameters given observed data</a:t>
            </a:r>
          </a:p>
          <a:p>
            <a:pPr lvl="1"/>
            <a:r>
              <a:rPr lang="en-US" dirty="0"/>
              <a:t>Frequentist: probability of observed data given parameters</a:t>
            </a:r>
          </a:p>
          <a:p>
            <a:pPr lvl="1"/>
            <a:endParaRPr lang="en-US" dirty="0"/>
          </a:p>
          <a:p>
            <a:r>
              <a:rPr lang="en-US" dirty="0"/>
              <a:t>Evidence used (in the analysis)</a:t>
            </a:r>
          </a:p>
          <a:p>
            <a:pPr lvl="1"/>
            <a:r>
              <a:rPr lang="en-US" dirty="0"/>
              <a:t>Bayesian: all available (relevant) information/knowledge</a:t>
            </a:r>
          </a:p>
          <a:p>
            <a:pPr lvl="1"/>
            <a:r>
              <a:rPr lang="en-US" dirty="0"/>
              <a:t>Frequentist: specific to experiment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1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215EA-BB63-774A-A5DD-FA7AFC1A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CAFA-5080-964E-919D-B362F27C9D1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51D4A-D914-F84E-BD8D-B51BD51BAC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Comparison Bayesian-Frequentist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58C69A-83D4-0149-872B-A534213651DE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387475" y="1277938"/>
            <a:ext cx="10804525" cy="47863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Inference</a:t>
            </a:r>
          </a:p>
          <a:p>
            <a:pPr lvl="1"/>
            <a:r>
              <a:rPr lang="en-US" dirty="0"/>
              <a:t>Bayesian : examine the probability of </a:t>
            </a:r>
            <a:r>
              <a:rPr lang="fr-BE" dirty="0">
                <a:sym typeface="Symbol" pitchFamily="18" charset="2"/>
              </a:rPr>
              <a:t></a:t>
            </a:r>
            <a:r>
              <a:rPr lang="en-US" dirty="0"/>
              <a:t> given the data.</a:t>
            </a:r>
          </a:p>
          <a:p>
            <a:pPr lvl="1"/>
            <a:r>
              <a:rPr lang="en-US" dirty="0"/>
              <a:t>Frequentist: test of significance are performed by supposing that  a hypothesis is true (the null hypothesis) and then computing the probability of observing a statistic at least as extreme as the one actually observed during hypothetical future repeated trials. (This is the P-value).</a:t>
            </a:r>
          </a:p>
          <a:p>
            <a:pPr lvl="1"/>
            <a:endParaRPr lang="en-US" dirty="0"/>
          </a:p>
          <a:p>
            <a:pPr marL="609585" lvl="1" indent="0">
              <a:buNone/>
            </a:pPr>
            <a:endParaRPr lang="en-US" dirty="0"/>
          </a:p>
          <a:p>
            <a:r>
              <a:rPr lang="en-US" dirty="0"/>
              <a:t>Intervals</a:t>
            </a:r>
          </a:p>
          <a:p>
            <a:pPr lvl="1"/>
            <a:r>
              <a:rPr lang="en-US" dirty="0"/>
              <a:t>Bayesian : credible interval : 95% most plausible/credible values </a:t>
            </a:r>
          </a:p>
          <a:p>
            <a:pPr lvl="1"/>
            <a:r>
              <a:rPr lang="en-US" dirty="0"/>
              <a:t>Frequentist : Confidence interval: “If we repeat the same experiment a large number of times, the confidence interval will contain the true value in 95% of the cases.”</a:t>
            </a:r>
          </a:p>
          <a:p>
            <a:pPr marL="609585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93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041E17-1E8E-364A-B69E-AD54A1DE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800"/>
              <a:t>© PharmaLex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92BF7-4025-F94C-805E-40CAA9C6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CAFA-5080-964E-919D-B362F27C9D1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26650-EEAB-C140-9314-F252B364EC7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Comparison Bayesian-Frequentist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B01251-8261-7F4B-B424-D4789DD41994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387475" y="1277938"/>
            <a:ext cx="10804525" cy="4786312"/>
          </a:xfrm>
        </p:spPr>
        <p:txBody>
          <a:bodyPr vert="horz" lIns="0" tIns="0" rIns="0" bIns="0" rtlCol="0" anchor="t">
            <a:noAutofit/>
          </a:bodyPr>
          <a:lstStyle/>
          <a:p>
            <a:pPr marL="354744" indent="-354744"/>
            <a:r>
              <a:rPr lang="en-US" dirty="0"/>
              <a:t>Design flexibility</a:t>
            </a:r>
            <a:endParaRPr lang="en-US"/>
          </a:p>
          <a:p>
            <a:pPr marL="988035" lvl="1" indent="-378451"/>
            <a:r>
              <a:rPr lang="en-US" dirty="0"/>
              <a:t>Bayesian : May adapt trial design as evidence accumulates</a:t>
            </a:r>
            <a:endParaRPr lang="en-US" dirty="0">
              <a:cs typeface="Arial"/>
            </a:endParaRPr>
          </a:p>
          <a:p>
            <a:pPr marL="1525655" lvl="2" indent="-306486"/>
            <a:r>
              <a:rPr lang="en-US" dirty="0"/>
              <a:t>Sample size does NOT need to be pre-specified</a:t>
            </a:r>
            <a:endParaRPr lang="en-US" dirty="0">
              <a:cs typeface="Arial"/>
            </a:endParaRPr>
          </a:p>
          <a:p>
            <a:pPr marL="1525655" lvl="2" indent="-306486"/>
            <a:r>
              <a:rPr lang="en-US" dirty="0"/>
              <a:t>Interim analysis may be conducted anytime and at any frequency</a:t>
            </a:r>
            <a:endParaRPr lang="en-US" dirty="0">
              <a:cs typeface="Arial"/>
            </a:endParaRPr>
          </a:p>
          <a:p>
            <a:pPr marL="354744" indent="-354744"/>
            <a:endParaRPr lang="en-US" dirty="0">
              <a:cs typeface="Arial"/>
            </a:endParaRPr>
          </a:p>
          <a:p>
            <a:pPr marL="988035" lvl="1" indent="-378451"/>
            <a:r>
              <a:rPr lang="en-US" dirty="0"/>
              <a:t>Frequentist: Interim analyses possible, but restricted</a:t>
            </a:r>
            <a:endParaRPr lang="en-US" dirty="0">
              <a:cs typeface="Arial"/>
            </a:endParaRPr>
          </a:p>
          <a:p>
            <a:pPr marL="1525655" lvl="2" indent="-306486"/>
            <a:r>
              <a:rPr lang="en-US" dirty="0"/>
              <a:t>Must be pre-specified</a:t>
            </a:r>
            <a:endParaRPr lang="en-US" dirty="0">
              <a:cs typeface="Arial"/>
            </a:endParaRPr>
          </a:p>
          <a:p>
            <a:pPr marL="1525655" lvl="2" indent="-306486"/>
            <a:r>
              <a:rPr lang="en-US" dirty="0"/>
              <a:t>Number and timing affect the analyses</a:t>
            </a:r>
            <a:endParaRPr lang="en-US" dirty="0">
              <a:cs typeface="Arial"/>
            </a:endParaRPr>
          </a:p>
          <a:p>
            <a:pPr marL="354744" indent="-354744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5790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3052E-2B06-A24A-A51C-E95F4DC6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800"/>
              <a:t>© PharmaLex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AAEDC-160E-6D47-93DD-0F3BE8F6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CAFA-5080-964E-919D-B362F27C9D1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5E4D6-1288-5D41-B7E6-D5DBA133489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Confidence interval versus credible interval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02DFAC-856B-DE45-B0A2-371E7DDEAA9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387475" y="1277938"/>
            <a:ext cx="10804525" cy="4786312"/>
          </a:xfrm>
        </p:spPr>
        <p:txBody>
          <a:bodyPr vert="horz" lIns="0" tIns="0" rIns="0" bIns="0" rtlCol="0" anchor="t">
            <a:noAutofit/>
          </a:bodyPr>
          <a:lstStyle/>
          <a:p>
            <a:pPr marL="354744" indent="-354744"/>
            <a:r>
              <a:rPr lang="en-US" dirty="0"/>
              <a:t>Strictly speaking, a confidence interval does not state that the true value of the parameter has a certain probability of being in the confidence interval, given the observed data. </a:t>
            </a:r>
          </a:p>
          <a:p>
            <a:pPr marL="354744" indent="-354744"/>
            <a:endParaRPr lang="en-US" dirty="0">
              <a:cs typeface="Arial"/>
            </a:endParaRPr>
          </a:p>
          <a:p>
            <a:pPr marL="354744" indent="-354744"/>
            <a:r>
              <a:rPr lang="en-US" dirty="0"/>
              <a:t>In fact, the unknown population parameter does not vary (Frequentist perspective).</a:t>
            </a:r>
            <a:endParaRPr lang="en-US" dirty="0">
              <a:cs typeface="Arial"/>
            </a:endParaRPr>
          </a:p>
          <a:p>
            <a:pPr marL="354744" indent="-354744"/>
            <a:endParaRPr lang="en-US" dirty="0">
              <a:cs typeface="Arial"/>
            </a:endParaRPr>
          </a:p>
          <a:p>
            <a:pPr marL="354744" indent="-354744"/>
            <a:r>
              <a:rPr lang="en-US" dirty="0"/>
              <a:t>Intervals with this property are called </a:t>
            </a:r>
            <a:r>
              <a:rPr lang="en-US" dirty="0">
                <a:solidFill>
                  <a:srgbClr val="0070C0"/>
                </a:solidFill>
              </a:rPr>
              <a:t>credible intervals</a:t>
            </a:r>
            <a:endParaRPr lang="en-US" dirty="0">
              <a:solidFill>
                <a:srgbClr val="0070C0"/>
              </a:solidFill>
              <a:cs typeface="Arial"/>
            </a:endParaRPr>
          </a:p>
          <a:p>
            <a:pPr marL="0" indent="0">
              <a:buNone/>
            </a:pPr>
            <a:endParaRPr lang="en-US" dirty="0">
              <a:solidFill>
                <a:srgbClr val="FF6600"/>
              </a:solidFill>
            </a:endParaRPr>
          </a:p>
          <a:p>
            <a:pPr marL="354744" indent="-354744"/>
            <a:r>
              <a:rPr lang="en-US" dirty="0"/>
              <a:t>Credible intervals only exist in the </a:t>
            </a:r>
            <a:r>
              <a:rPr lang="en-US" dirty="0">
                <a:solidFill>
                  <a:srgbClr val="0070C0"/>
                </a:solidFill>
              </a:rPr>
              <a:t>Bayesian paradigm</a:t>
            </a:r>
            <a:endParaRPr lang="en-US" dirty="0">
              <a:solidFill>
                <a:srgbClr val="0070C0"/>
              </a:solidFill>
              <a:cs typeface="Arial"/>
            </a:endParaRPr>
          </a:p>
          <a:p>
            <a:pPr marL="0" indent="0">
              <a:buNone/>
            </a:pPr>
            <a:endParaRPr lang="en-US" dirty="0"/>
          </a:p>
          <a:p>
            <a:pPr marL="354744" indent="-354744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9254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B3DE5-FC89-9F4C-8C95-4BF2D0488E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Comparison of two analytical methods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FB39F91-141A-7A41-8D98-FDC0B2FD88E7}"/>
              </a:ext>
            </a:extLst>
          </p:cNvPr>
          <p:cNvSpPr txBox="1">
            <a:spLocks/>
          </p:cNvSpPr>
          <p:nvPr/>
        </p:nvSpPr>
        <p:spPr>
          <a:xfrm>
            <a:off x="931334" y="1278086"/>
            <a:ext cx="5401733" cy="478578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66400" marR="0" indent="-266400" algn="l" defTabSz="685800" rtl="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Blip>
                <a:blip r:embed="rId2"/>
              </a:buBlip>
              <a:tabLst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1600" marR="0" indent="-284400" algn="l" defTabSz="685800" rtl="0" eaLnBrk="1" fontAlgn="auto" latinLnBrk="0" hangingPunct="1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chemeClr val="bg2"/>
              </a:buClr>
              <a:buSzTx/>
              <a:buFont typeface=".HelveticaNeueDeskInterface-Regular" charset="-120"/>
              <a:buChar char="−"/>
              <a:tabLst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4800" marR="0" indent="-230400" algn="l" defTabSz="685800" rtl="0" eaLnBrk="1" fontAlgn="auto" latinLnBrk="0" hangingPunct="1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Clr>
                <a:schemeClr val="bg2"/>
              </a:buClr>
              <a:buSzTx/>
              <a:buFont typeface="Arial" charset="0"/>
              <a:buChar char="•"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598400" marR="0" indent="-230400" algn="l" defTabSz="685800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bg2"/>
              </a:buClr>
              <a:buSzTx/>
              <a:buFont typeface=".HelveticaNeueDeskInterface-Regular" charset="-120"/>
              <a:buChar char="-"/>
              <a:tabLst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67" dirty="0"/>
              <a:t>6 </a:t>
            </a:r>
            <a:r>
              <a:rPr lang="en-US" sz="1867" dirty="0">
                <a:solidFill>
                  <a:schemeClr val="tx1"/>
                </a:solidFill>
              </a:rPr>
              <a:t>vials are selected from a lot of drug product</a:t>
            </a:r>
          </a:p>
          <a:p>
            <a:endParaRPr lang="en-US" sz="1867" dirty="0">
              <a:solidFill>
                <a:schemeClr val="tx1"/>
              </a:solidFill>
            </a:endParaRPr>
          </a:p>
          <a:p>
            <a:r>
              <a:rPr lang="en-US" sz="1867" dirty="0">
                <a:solidFill>
                  <a:schemeClr val="tx1"/>
                </a:solidFill>
              </a:rPr>
              <a:t>Each vial is split into half, and each half is measured using a different analytical method (paired design)</a:t>
            </a:r>
          </a:p>
          <a:p>
            <a:endParaRPr lang="en-US" sz="1867" dirty="0">
              <a:solidFill>
                <a:schemeClr val="tx1"/>
              </a:solidFill>
            </a:endParaRPr>
          </a:p>
          <a:p>
            <a:r>
              <a:rPr lang="en-US" sz="1867" dirty="0">
                <a:solidFill>
                  <a:schemeClr val="tx1"/>
                </a:solidFill>
              </a:rPr>
              <a:t>The two methods are considered equivalent if the true difference in mean concentration is not greater than 0.02 mg/mL</a:t>
            </a:r>
          </a:p>
          <a:p>
            <a:endParaRPr lang="en-US" sz="1867" dirty="0">
              <a:solidFill>
                <a:schemeClr val="tx1"/>
              </a:solidFill>
            </a:endParaRPr>
          </a:p>
          <a:p>
            <a:r>
              <a:rPr lang="en-US" sz="1867" dirty="0">
                <a:solidFill>
                  <a:schemeClr val="tx1"/>
                </a:solidFill>
              </a:rPr>
              <a:t>PASS/FAIL vs continuous answer</a:t>
            </a:r>
          </a:p>
          <a:p>
            <a:pPr marL="0" indent="0">
              <a:buNone/>
            </a:pPr>
            <a:endParaRPr lang="fr-BE" sz="1867" dirty="0">
              <a:solidFill>
                <a:schemeClr val="tx1"/>
              </a:solidFill>
            </a:endParaRPr>
          </a:p>
          <a:p>
            <a:endParaRPr lang="fr-BE" sz="1867" dirty="0">
              <a:solidFill>
                <a:schemeClr val="tx1"/>
              </a:solidFill>
            </a:endParaRPr>
          </a:p>
          <a:p>
            <a:endParaRPr lang="aa-ET" sz="1867" dirty="0"/>
          </a:p>
        </p:txBody>
      </p:sp>
      <p:pic>
        <p:nvPicPr>
          <p:cNvPr id="7" name="Content Placeholder 24">
            <a:extLst>
              <a:ext uri="{FF2B5EF4-FFF2-40B4-BE49-F238E27FC236}">
                <a16:creationId xmlns:a16="http://schemas.microsoft.com/office/drawing/2014/main" id="{3FD2779F-59BA-4040-8E35-660312EB54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267" y="1509185"/>
            <a:ext cx="5401733" cy="36025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54DC6F-AF5F-F345-ACB7-BA34BF77DCA4}"/>
              </a:ext>
            </a:extLst>
          </p:cNvPr>
          <p:cNvSpPr txBox="1"/>
          <p:nvPr/>
        </p:nvSpPr>
        <p:spPr>
          <a:xfrm>
            <a:off x="635248" y="5680479"/>
            <a:ext cx="10921504" cy="68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67" dirty="0" err="1"/>
              <a:t>Burdick</a:t>
            </a:r>
            <a:r>
              <a:rPr lang="fr-BE" sz="1467" dirty="0"/>
              <a:t>, R. K., </a:t>
            </a:r>
            <a:r>
              <a:rPr lang="fr-BE" sz="1467" dirty="0" err="1"/>
              <a:t>LeBlond</a:t>
            </a:r>
            <a:r>
              <a:rPr lang="fr-BE" sz="1467" dirty="0"/>
              <a:t>, D. J., </a:t>
            </a:r>
            <a:r>
              <a:rPr lang="fr-BE" sz="1467" dirty="0" err="1"/>
              <a:t>Pfahler</a:t>
            </a:r>
            <a:r>
              <a:rPr lang="fr-BE" sz="1467" dirty="0"/>
              <a:t>, L. B., </a:t>
            </a:r>
            <a:r>
              <a:rPr lang="fr-BE" sz="1467" dirty="0" err="1"/>
              <a:t>Quiroz</a:t>
            </a:r>
            <a:r>
              <a:rPr lang="fr-BE" sz="1467" dirty="0"/>
              <a:t>, J., </a:t>
            </a:r>
            <a:r>
              <a:rPr lang="fr-BE" sz="1467" dirty="0" err="1"/>
              <a:t>Sidor</a:t>
            </a:r>
            <a:r>
              <a:rPr lang="fr-BE" sz="1467" dirty="0"/>
              <a:t>, L., </a:t>
            </a:r>
            <a:r>
              <a:rPr lang="fr-BE" sz="1467" dirty="0" err="1"/>
              <a:t>Vukovinsky</a:t>
            </a:r>
            <a:r>
              <a:rPr lang="fr-BE" sz="1467" dirty="0"/>
              <a:t>, K. &amp; Zhang, L.</a:t>
            </a:r>
            <a:r>
              <a:rPr lang="fr-BE" sz="2400" dirty="0"/>
              <a:t> </a:t>
            </a:r>
            <a:r>
              <a:rPr lang="fr-BE" sz="1467" dirty="0"/>
              <a:t>(2017). </a:t>
            </a:r>
            <a:r>
              <a:rPr lang="fr-BE" sz="1467" dirty="0" err="1"/>
              <a:t>Statistical</a:t>
            </a:r>
            <a:r>
              <a:rPr lang="fr-BE" sz="1467" dirty="0"/>
              <a:t> Applications for Chemistry, </a:t>
            </a:r>
            <a:r>
              <a:rPr lang="fr-BE" sz="1467" dirty="0" err="1"/>
              <a:t>Manufacturing</a:t>
            </a:r>
            <a:r>
              <a:rPr lang="fr-BE" sz="1467" dirty="0"/>
              <a:t> and Controls (CMC) in the Pharmaceutical </a:t>
            </a:r>
            <a:r>
              <a:rPr lang="fr-BE" sz="1467" dirty="0" err="1"/>
              <a:t>Industry</a:t>
            </a:r>
            <a:r>
              <a:rPr lang="fr-BE" sz="1467" dirty="0"/>
              <a:t>. Springer.</a:t>
            </a:r>
            <a:endParaRPr lang="aa-ET" sz="1467" dirty="0"/>
          </a:p>
        </p:txBody>
      </p:sp>
    </p:spTree>
    <p:extLst>
      <p:ext uri="{BB962C8B-B14F-4D97-AF65-F5344CB8AC3E}">
        <p14:creationId xmlns:p14="http://schemas.microsoft.com/office/powerpoint/2010/main" val="4030374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59E9E3D-FA18-ED40-8C8A-B3E25C2D377F}"/>
              </a:ext>
            </a:extLst>
          </p:cNvPr>
          <p:cNvSpPr/>
          <p:nvPr/>
        </p:nvSpPr>
        <p:spPr>
          <a:xfrm>
            <a:off x="460076" y="3024743"/>
            <a:ext cx="4800600" cy="33416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5961A9-18E9-7A45-86F1-CDAF7B108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800"/>
              <a:t>© PharmaLex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8238F-7229-EF4B-B8AE-D61ACEEC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CAFA-5080-964E-919D-B362F27C9D1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2228D-6FDD-2C41-BA64-436A0050283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Comparison of two analytical methods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1FA7F1-0DA7-1F4D-8289-8E439062AC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642" y="2036791"/>
            <a:ext cx="6437533" cy="4329623"/>
          </a:xfrm>
          <a:prstGeom prst="rect">
            <a:avLst/>
          </a:prstGeom>
        </p:spPr>
      </p:pic>
      <p:pic>
        <p:nvPicPr>
          <p:cNvPr id="7" name="Content Placeholder 46">
            <a:extLst>
              <a:ext uri="{FF2B5EF4-FFF2-40B4-BE49-F238E27FC236}">
                <a16:creationId xmlns:a16="http://schemas.microsoft.com/office/drawing/2014/main" id="{D11CE3B0-DC43-8949-AEA9-E2BC39DC99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76" y="2036791"/>
            <a:ext cx="4800600" cy="3837517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B11B582-0789-884C-89B8-636F73118F02}"/>
              </a:ext>
            </a:extLst>
          </p:cNvPr>
          <p:cNvSpPr txBox="1">
            <a:spLocks/>
          </p:cNvSpPr>
          <p:nvPr/>
        </p:nvSpPr>
        <p:spPr>
          <a:xfrm>
            <a:off x="6790267" y="980017"/>
            <a:ext cx="5401733" cy="50884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400" marR="0" indent="-266400" algn="l" defTabSz="685800" rtl="0" eaLnBrk="1" fontAlgn="auto" latinLnBrk="0" hangingPunct="1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Blip>
                <a:blip r:embed="rId4"/>
              </a:buBlip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1600" marR="0" indent="-284400" algn="l" defTabSz="685800" rtl="0" eaLnBrk="1" fontAlgn="auto" latinLnBrk="0" hangingPunct="1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chemeClr val="bg2"/>
              </a:buClr>
              <a:buSzTx/>
              <a:buFont typeface=".HelveticaNeueDeskInterface-Regular" charset="-120"/>
              <a:buChar char="−"/>
              <a:tabLst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4800" marR="0" indent="-230400" algn="l" defTabSz="685800" rtl="0" eaLnBrk="1" fontAlgn="auto" latinLnBrk="0" hangingPunct="1">
              <a:lnSpc>
                <a:spcPct val="100000"/>
              </a:lnSpc>
              <a:spcBef>
                <a:spcPts val="266"/>
              </a:spcBef>
              <a:spcAft>
                <a:spcPts val="0"/>
              </a:spcAft>
              <a:buClr>
                <a:schemeClr val="bg2"/>
              </a:buClr>
              <a:buSzTx/>
              <a:buFont typeface="Arial" charset="0"/>
              <a:buChar char="•"/>
              <a:tabLst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98400" marR="0" indent="-230400" algn="l" defTabSz="685800" rtl="0" eaLnBrk="1" fontAlgn="auto" latinLnBrk="0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bg2"/>
              </a:buClr>
              <a:buSzTx/>
              <a:buFont typeface=".HelveticaNeueDeskInterface-Regular" charset="-120"/>
              <a:buChar char="-"/>
              <a:tabLst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BE" sz="1867" dirty="0"/>
          </a:p>
          <a:p>
            <a:endParaRPr lang="fr-BE" sz="1867" dirty="0"/>
          </a:p>
          <a:p>
            <a:endParaRPr lang="fr-BE" sz="1867" dirty="0"/>
          </a:p>
          <a:p>
            <a:endParaRPr lang="aa-ET" sz="1867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7A1EDC-7505-114B-9601-F8C6B93EBAD9}"/>
              </a:ext>
            </a:extLst>
          </p:cNvPr>
          <p:cNvGrpSpPr/>
          <p:nvPr/>
        </p:nvGrpSpPr>
        <p:grpSpPr>
          <a:xfrm>
            <a:off x="789144" y="1326904"/>
            <a:ext cx="4200467" cy="512933"/>
            <a:chOff x="116505" y="731411"/>
            <a:chExt cx="3150350" cy="384700"/>
          </a:xfrm>
        </p:grpSpPr>
        <p:sp>
          <p:nvSpPr>
            <p:cNvPr id="10" name="Rectangle: Rounded Corners 29">
              <a:extLst>
                <a:ext uri="{FF2B5EF4-FFF2-40B4-BE49-F238E27FC236}">
                  <a16:creationId xmlns:a16="http://schemas.microsoft.com/office/drawing/2014/main" id="{FAAA3DF3-D7FE-E24B-99FE-A8D77E16476C}"/>
                </a:ext>
              </a:extLst>
            </p:cNvPr>
            <p:cNvSpPr/>
            <p:nvPr/>
          </p:nvSpPr>
          <p:spPr>
            <a:xfrm>
              <a:off x="116505" y="735013"/>
              <a:ext cx="3150350" cy="381098"/>
            </a:xfrm>
            <a:prstGeom prst="roundRect">
              <a:avLst/>
            </a:prstGeom>
            <a:solidFill>
              <a:srgbClr val="039AA6"/>
            </a:solidFill>
            <a:ln w="19050">
              <a:solidFill>
                <a:srgbClr val="233C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 sz="24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6932BC-2EE3-9D46-897D-207D46B24C1F}"/>
                </a:ext>
              </a:extLst>
            </p:cNvPr>
            <p:cNvSpPr txBox="1"/>
            <p:nvPr/>
          </p:nvSpPr>
          <p:spPr>
            <a:xfrm>
              <a:off x="161510" y="731411"/>
              <a:ext cx="3105345" cy="369332"/>
            </a:xfrm>
            <a:prstGeom prst="rect">
              <a:avLst/>
            </a:prstGeom>
            <a:noFill/>
          </p:spPr>
          <p:txBody>
            <a:bodyPr wrap="square" lIns="121920" tIns="60960" rIns="121920" bIns="60960" rtlCol="0" anchor="t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Frequentist approach (TOST)</a:t>
              </a:r>
              <a:endParaRPr lang="en-US" sz="2400" dirty="0">
                <a:solidFill>
                  <a:schemeClr val="bg1"/>
                </a:solidFill>
                <a:cs typeface="Arial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395214-B46E-6245-8A58-97189449B8AD}"/>
              </a:ext>
            </a:extLst>
          </p:cNvPr>
          <p:cNvGrpSpPr/>
          <p:nvPr/>
        </p:nvGrpSpPr>
        <p:grpSpPr>
          <a:xfrm>
            <a:off x="6756073" y="1300690"/>
            <a:ext cx="4200467" cy="533648"/>
            <a:chOff x="116505" y="735013"/>
            <a:chExt cx="3150350" cy="400236"/>
          </a:xfrm>
        </p:grpSpPr>
        <p:sp>
          <p:nvSpPr>
            <p:cNvPr id="13" name="Rectangle: Rounded Corners 32">
              <a:extLst>
                <a:ext uri="{FF2B5EF4-FFF2-40B4-BE49-F238E27FC236}">
                  <a16:creationId xmlns:a16="http://schemas.microsoft.com/office/drawing/2014/main" id="{BA61FAA1-28E8-CA45-A1BB-776596239A4A}"/>
                </a:ext>
              </a:extLst>
            </p:cNvPr>
            <p:cNvSpPr/>
            <p:nvPr/>
          </p:nvSpPr>
          <p:spPr>
            <a:xfrm>
              <a:off x="116505" y="735013"/>
              <a:ext cx="3150350" cy="381098"/>
            </a:xfrm>
            <a:prstGeom prst="roundRect">
              <a:avLst/>
            </a:prstGeom>
            <a:solidFill>
              <a:srgbClr val="039AA6"/>
            </a:solidFill>
            <a:ln w="19050">
              <a:solidFill>
                <a:srgbClr val="233C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 sz="24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B6A6A8-2051-E743-941C-7058FEA57275}"/>
                </a:ext>
              </a:extLst>
            </p:cNvPr>
            <p:cNvSpPr txBox="1"/>
            <p:nvPr/>
          </p:nvSpPr>
          <p:spPr>
            <a:xfrm>
              <a:off x="139007" y="765917"/>
              <a:ext cx="3105345" cy="369332"/>
            </a:xfrm>
            <a:prstGeom prst="rect">
              <a:avLst/>
            </a:prstGeom>
            <a:noFill/>
          </p:spPr>
          <p:txBody>
            <a:bodyPr wrap="square" lIns="121920" tIns="60960" rIns="121920" bIns="60960" rtlCol="0" anchor="t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Bayesian approach</a:t>
              </a:r>
              <a:endParaRPr lang="en-US" sz="2400" dirty="0">
                <a:solidFill>
                  <a:schemeClr val="bg1"/>
                </a:solidFill>
                <a:cs typeface="Arial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A202541-9B7E-ED4A-B050-6B36F6A754D6}"/>
              </a:ext>
            </a:extLst>
          </p:cNvPr>
          <p:cNvSpPr txBox="1"/>
          <p:nvPr/>
        </p:nvSpPr>
        <p:spPr>
          <a:xfrm>
            <a:off x="1749251" y="2811327"/>
            <a:ext cx="114012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867" dirty="0">
                <a:solidFill>
                  <a:srgbClr val="233C4C"/>
                </a:solidFill>
              </a:rPr>
              <a:t>90% CI</a:t>
            </a:r>
            <a:endParaRPr lang="aa-ET" sz="1867" dirty="0">
              <a:solidFill>
                <a:srgbClr val="233C4C"/>
              </a:solidFill>
            </a:endParaRPr>
          </a:p>
        </p:txBody>
      </p:sp>
      <p:cxnSp>
        <p:nvCxnSpPr>
          <p:cNvPr id="16" name="Connector: Curved 36">
            <a:extLst>
              <a:ext uri="{FF2B5EF4-FFF2-40B4-BE49-F238E27FC236}">
                <a16:creationId xmlns:a16="http://schemas.microsoft.com/office/drawing/2014/main" id="{DB6DCB31-8BAF-654D-BE3A-9F8E62ADCD77}"/>
              </a:ext>
            </a:extLst>
          </p:cNvPr>
          <p:cNvCxnSpPr>
            <a:cxnSpLocks/>
          </p:cNvCxnSpPr>
          <p:nvPr/>
        </p:nvCxnSpPr>
        <p:spPr>
          <a:xfrm flipV="1">
            <a:off x="2709033" y="2657919"/>
            <a:ext cx="539639" cy="366824"/>
          </a:xfrm>
          <a:prstGeom prst="curvedConnector3">
            <a:avLst/>
          </a:prstGeom>
          <a:ln w="12700">
            <a:solidFill>
              <a:srgbClr val="233C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20EC6E-ADC2-5A4A-9CD1-1C08B6DFF8CE}"/>
                  </a:ext>
                </a:extLst>
              </p:cNvPr>
              <p:cNvSpPr txBox="1"/>
              <p:nvPr/>
            </p:nvSpPr>
            <p:spPr>
              <a:xfrm>
                <a:off x="6576054" y="3144215"/>
                <a:ext cx="3360373" cy="359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BE" sz="1733" i="1">
                              <a:solidFill>
                                <a:srgbClr val="233C4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BE" sz="1733">
                              <a:solidFill>
                                <a:srgbClr val="233C4C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fr-BE" sz="1733" i="1">
                                  <a:solidFill>
                                    <a:srgbClr val="233C4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BE" sz="1733">
                                  <a:solidFill>
                                    <a:srgbClr val="233C4C"/>
                                  </a:solidFill>
                                  <a:latin typeface="Cambria Math" panose="02040503050406030204" pitchFamily="18" charset="0"/>
                                </a:rPr>
                                <m:t>within</m:t>
                              </m:r>
                              <m:r>
                                <a:rPr lang="fr-BE" sz="1733">
                                  <a:solidFill>
                                    <a:srgbClr val="233C4C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fr-BE" sz="1733">
                                  <a:solidFill>
                                    <a:srgbClr val="233C4C"/>
                                  </a:solidFill>
                                  <a:latin typeface="Cambria Math" panose="02040503050406030204" pitchFamily="18" charset="0"/>
                                </a:rPr>
                                <m:t>margins</m:t>
                              </m:r>
                            </m:e>
                          </m:d>
                        </m:e>
                      </m:func>
                      <m:r>
                        <a:rPr lang="fr-BE" sz="1733">
                          <a:solidFill>
                            <a:srgbClr val="233C4C"/>
                          </a:solidFill>
                          <a:latin typeface="Cambria Math" panose="02040503050406030204" pitchFamily="18" charset="0"/>
                        </a:rPr>
                        <m:t>=0.83</m:t>
                      </m:r>
                    </m:oMath>
                  </m:oMathPara>
                </a14:m>
                <a:endParaRPr lang="aa-ET" sz="1733" dirty="0">
                  <a:solidFill>
                    <a:srgbClr val="233C4C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20EC6E-ADC2-5A4A-9CD1-1C08B6DFF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054" y="3144215"/>
                <a:ext cx="3360373" cy="359009"/>
              </a:xfrm>
              <a:prstGeom prst="rect">
                <a:avLst/>
              </a:prstGeom>
              <a:blipFill>
                <a:blip r:embed="rId5"/>
                <a:stretch>
                  <a:fillRect b="-1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or: Curved 56">
            <a:extLst>
              <a:ext uri="{FF2B5EF4-FFF2-40B4-BE49-F238E27FC236}">
                <a16:creationId xmlns:a16="http://schemas.microsoft.com/office/drawing/2014/main" id="{40F96207-184A-B742-B9E5-BBA3C09E3C7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97252" y="3557661"/>
            <a:ext cx="617937" cy="540336"/>
          </a:xfrm>
          <a:prstGeom prst="curvedConnector3">
            <a:avLst/>
          </a:prstGeom>
          <a:ln w="12700">
            <a:solidFill>
              <a:srgbClr val="233C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4549DB-4250-264A-9FCC-96D242409D61}"/>
              </a:ext>
            </a:extLst>
          </p:cNvPr>
          <p:cNvSpPr txBox="1"/>
          <p:nvPr/>
        </p:nvSpPr>
        <p:spPr>
          <a:xfrm>
            <a:off x="2239245" y="4024470"/>
            <a:ext cx="857168" cy="33855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Failed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D3FCF9-F3BB-3E4D-B1B1-0B693AD904EC}"/>
              </a:ext>
            </a:extLst>
          </p:cNvPr>
          <p:cNvSpPr txBox="1"/>
          <p:nvPr/>
        </p:nvSpPr>
        <p:spPr>
          <a:xfrm>
            <a:off x="6967303" y="3998462"/>
            <a:ext cx="2262493" cy="58477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Distribution and probability available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681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3699C-AA70-5B4A-8A9B-B9A8DDB2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800"/>
              <a:t>© PharmaLex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0EED2-E644-9F49-BFA0-69796E9C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CAFA-5080-964E-919D-B362F27C9D1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2956-9A5E-BE44-A1DC-C86D96F83F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Comparison Bayesian-Frequentist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04A6D0-E421-6F41-82CA-2C435EA09D5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387475" y="1277938"/>
            <a:ext cx="10804525" cy="4786312"/>
          </a:xfrm>
        </p:spPr>
        <p:txBody>
          <a:bodyPr vert="horz" lIns="0" tIns="0" rIns="0" bIns="0" rtlCol="0" anchor="t">
            <a:noAutofit/>
          </a:bodyPr>
          <a:lstStyle/>
          <a:p>
            <a:pPr marL="354744" indent="-354744"/>
            <a:r>
              <a:rPr lang="en-US" sz="2000" dirty="0"/>
              <a:t>In Bayesian analytical derivation, under non-informative (e.g. Jeffrey) prior, one often discovers that the width of the posterior is driven directly by what is called the standard error in Frequentist</a:t>
            </a:r>
          </a:p>
          <a:p>
            <a:pPr marL="988035" lvl="1" indent="-378451"/>
            <a:r>
              <a:rPr lang="en-US" sz="2000" dirty="0"/>
              <a:t>It just happens in the computation</a:t>
            </a:r>
            <a:endParaRPr lang="en-US" sz="2000" dirty="0">
              <a:cs typeface="Arial"/>
            </a:endParaRPr>
          </a:p>
          <a:p>
            <a:pPr marL="988035" lvl="1" indent="-378451"/>
            <a:r>
              <a:rPr lang="en-US" sz="2000" dirty="0"/>
              <a:t>Quite logically, as in “non”-informative situation, only the likelihood is non-constant. Hence, going over it, integrating it is exactly what Frequentists do</a:t>
            </a:r>
            <a:endParaRPr lang="en-US" sz="2000" dirty="0">
              <a:cs typeface="Arial"/>
            </a:endParaRPr>
          </a:p>
          <a:p>
            <a:pPr marL="988035" lvl="1" indent="-378451"/>
            <a:endParaRPr lang="en-US" sz="2000" dirty="0">
              <a:cs typeface="Arial"/>
            </a:endParaRPr>
          </a:p>
          <a:p>
            <a:pPr marL="354744" indent="-354744"/>
            <a:r>
              <a:rPr lang="en-US" sz="2000" dirty="0"/>
              <a:t>However, interpretation remains different</a:t>
            </a:r>
            <a:endParaRPr lang="en-US" sz="2000" dirty="0">
              <a:cs typeface="Arial"/>
            </a:endParaRPr>
          </a:p>
          <a:p>
            <a:pPr marL="988035" lvl="1" indent="-378451"/>
            <a:r>
              <a:rPr lang="en-US" sz="2000" dirty="0"/>
              <a:t>Confidence vs. coverage</a:t>
            </a:r>
            <a:endParaRPr lang="en-US" sz="2000" dirty="0">
              <a:cs typeface="Arial"/>
            </a:endParaRPr>
          </a:p>
          <a:p>
            <a:pPr marL="988035" lvl="1" indent="-378451"/>
            <a:r>
              <a:rPr lang="en-US" sz="2000" dirty="0"/>
              <a:t>Posterior uncertainty vs standard error (In Frequentist, parameters should be fixed, so anyway, what’s a standard error if nothing else than the data sampling variability propagated/imputed around a fixed value ?)</a:t>
            </a:r>
            <a:endParaRPr lang="en-US" sz="2000" dirty="0">
              <a:cs typeface="Arial"/>
            </a:endParaRPr>
          </a:p>
          <a:p>
            <a:pPr marL="988035" lvl="1" indent="-378451"/>
            <a:r>
              <a:rPr lang="en-US" sz="2000" dirty="0"/>
              <a:t>And conversely, in the Bayesian, what’s a standard error if only the knowledge (or lack of) about a parameter value, after having observed the data (and the prior) ? (but what if you have a bimodality ?)</a:t>
            </a:r>
            <a:endParaRPr lang="en-US" sz="2000" dirty="0">
              <a:cs typeface="Arial"/>
            </a:endParaRPr>
          </a:p>
          <a:p>
            <a:pPr marL="354744" indent="-354744"/>
            <a:r>
              <a:rPr lang="en-US" sz="2000" dirty="0"/>
              <a:t>All of that always remains very confusing, but at the end, if it’s the same…</a:t>
            </a:r>
            <a:endParaRPr lang="en-US" sz="2000" dirty="0">
              <a:cs typeface="Arial"/>
            </a:endParaRPr>
          </a:p>
          <a:p>
            <a:pPr marL="988035" lvl="1" indent="-378451"/>
            <a:endParaRPr lang="en-US" dirty="0">
              <a:cs typeface="Arial"/>
            </a:endParaRPr>
          </a:p>
          <a:p>
            <a:pPr marL="354744" indent="-354744"/>
            <a:endParaRPr lang="en-US" dirty="0">
              <a:cs typeface="Arial"/>
            </a:endParaRPr>
          </a:p>
          <a:p>
            <a:pPr marL="988035" lvl="1" indent="-378451"/>
            <a:endParaRPr lang="en-US" dirty="0">
              <a:cs typeface="Arial"/>
            </a:endParaRPr>
          </a:p>
          <a:p>
            <a:pPr marL="354744" indent="-354744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75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393E-E584-4CC6-AD1F-073372B3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methods: 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DB9AF-56E5-4458-9207-FCF565DEC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66065" indent="-266065"/>
            <a:r>
              <a:rPr lang="en-US" dirty="0"/>
              <a:t>Example: clinical trial to collect evidence of an unknown treatment effect</a:t>
            </a:r>
          </a:p>
          <a:p>
            <a:pPr marL="741045" lvl="1" indent="-283845"/>
            <a:r>
              <a:rPr lang="en-US" dirty="0"/>
              <a:t>Frequentist analysis:</a:t>
            </a:r>
            <a:endParaRPr lang="en-US" dirty="0">
              <a:cs typeface="Arial"/>
            </a:endParaRPr>
          </a:p>
          <a:p>
            <a:pPr marL="1144270" lvl="2" indent="-229870"/>
            <a:r>
              <a:rPr lang="en-US" dirty="0"/>
              <a:t>point estimate and confidence intervals as summaries of size of treatment effect</a:t>
            </a:r>
            <a:endParaRPr lang="en-US" dirty="0">
              <a:cs typeface="Arial"/>
            </a:endParaRPr>
          </a:p>
          <a:p>
            <a:pPr marL="1144270" lvl="2" indent="-229870"/>
            <a:r>
              <a:rPr lang="en-US" dirty="0"/>
              <a:t>Asks: what this trial tells us about the treatment effect</a:t>
            </a:r>
            <a:endParaRPr lang="en-US" dirty="0">
              <a:cs typeface="Arial"/>
            </a:endParaRPr>
          </a:p>
          <a:p>
            <a:pPr marL="1144270" lvl="2" indent="-229870"/>
            <a:endParaRPr lang="en-US" dirty="0">
              <a:cs typeface="Arial"/>
            </a:endParaRPr>
          </a:p>
          <a:p>
            <a:pPr marL="741045" lvl="1" indent="-283845"/>
            <a:r>
              <a:rPr lang="en-US" dirty="0"/>
              <a:t>Bayesian analysis:</a:t>
            </a:r>
            <a:endParaRPr lang="en-US" dirty="0">
              <a:cs typeface="Arial"/>
            </a:endParaRPr>
          </a:p>
          <a:p>
            <a:pPr marL="1144270" lvl="2" indent="-229870"/>
            <a:r>
              <a:rPr lang="en-US" dirty="0"/>
              <a:t>Before the trial: a priori opinion on the treatment effect</a:t>
            </a:r>
            <a:endParaRPr lang="en-US" dirty="0">
              <a:cs typeface="Arial"/>
            </a:endParaRPr>
          </a:p>
          <a:p>
            <a:pPr marL="1144270" lvl="2" indent="-229870"/>
            <a:r>
              <a:rPr lang="en-US" dirty="0"/>
              <a:t>Asks: how should this trial change our opinion about the treatment effect?</a:t>
            </a:r>
            <a:endParaRPr lang="en-US" dirty="0">
              <a:cs typeface="Arial"/>
            </a:endParaRPr>
          </a:p>
          <a:p>
            <a:pPr marL="914400" lvl="2" indent="0">
              <a:buNone/>
            </a:pPr>
            <a:endParaRPr lang="en-US" dirty="0">
              <a:cs typeface="Arial"/>
            </a:endParaRPr>
          </a:p>
          <a:p>
            <a:pPr marL="266065" indent="-266065"/>
            <a:r>
              <a:rPr lang="en-US" dirty="0"/>
              <a:t>Motivation for adopting Bayesian approach:</a:t>
            </a:r>
            <a:endParaRPr lang="en-US" dirty="0">
              <a:cs typeface="Arial"/>
            </a:endParaRPr>
          </a:p>
          <a:p>
            <a:pPr marL="741045" lvl="1" indent="-283845"/>
            <a:r>
              <a:rPr lang="en-US" dirty="0"/>
              <a:t>Natural and coherent way of thinking about science and learning</a:t>
            </a:r>
            <a:endParaRPr lang="en-US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37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90C7701-C2C3-384F-A2EC-B531E3818141}"/>
              </a:ext>
            </a:extLst>
          </p:cNvPr>
          <p:cNvSpPr/>
          <p:nvPr/>
        </p:nvSpPr>
        <p:spPr>
          <a:xfrm>
            <a:off x="1154135" y="2251711"/>
            <a:ext cx="10106532" cy="2924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6C2A0B-9E16-B949-AD7F-C8FFDA9F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800"/>
              <a:t>© PharmaLex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A7EAA-554C-154B-B576-1C0CCCCB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CAFA-5080-964E-919D-B362F27C9D1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99428-8455-C441-9E64-1B986D7879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Bayesian Credibility Interval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849AD7-1011-6B4C-8B3D-EE13798F64C7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387475" y="1277938"/>
            <a:ext cx="10804525" cy="4786312"/>
          </a:xfrm>
        </p:spPr>
        <p:txBody>
          <a:bodyPr vert="horz" lIns="0" tIns="0" rIns="0" bIns="0" rtlCol="0" anchor="t">
            <a:noAutofit/>
          </a:bodyPr>
          <a:lstStyle/>
          <a:p>
            <a:pPr marL="354744" indent="-354744"/>
            <a:r>
              <a:rPr lang="en-US" dirty="0"/>
              <a:t>Highest posterior density (HPD) interval</a:t>
            </a:r>
            <a:endParaRPr lang="en-US" dirty="0">
              <a:cs typeface="Arial"/>
            </a:endParaRPr>
          </a:p>
          <a:p>
            <a:pPr marL="354744" indent="-354744"/>
            <a:r>
              <a:rPr lang="en-US" dirty="0"/>
              <a:t>Shortest interval containing 95% of the posterior probability.</a:t>
            </a:r>
            <a:endParaRPr lang="en-US" dirty="0">
              <a:cs typeface="Arial"/>
            </a:endParaRPr>
          </a:p>
          <a:p>
            <a:pPr marL="354744" indent="-354744"/>
            <a:endParaRPr lang="en-US" dirty="0">
              <a:cs typeface="Arial"/>
            </a:endParaRPr>
          </a:p>
          <a:p>
            <a:pPr marL="354744" indent="-354744"/>
            <a:endParaRPr lang="en-US" dirty="0">
              <a:cs typeface="Arial"/>
            </a:endParaRPr>
          </a:p>
          <a:p>
            <a:pPr marL="354744" indent="-354744"/>
            <a:endParaRPr lang="en-US" dirty="0">
              <a:cs typeface="Arial"/>
            </a:endParaRPr>
          </a:p>
          <a:p>
            <a:pPr marL="354744" indent="-354744"/>
            <a:endParaRPr lang="en-US" dirty="0">
              <a:cs typeface="Arial"/>
            </a:endParaRPr>
          </a:p>
          <a:p>
            <a:pPr marL="354744" indent="-354744"/>
            <a:endParaRPr lang="en-US" dirty="0">
              <a:cs typeface="Arial"/>
            </a:endParaRPr>
          </a:p>
          <a:p>
            <a:pPr marL="354744" indent="-354744"/>
            <a:endParaRPr lang="en-US" dirty="0">
              <a:cs typeface="Arial"/>
            </a:endParaRPr>
          </a:p>
          <a:p>
            <a:pPr marL="354744" indent="-354744"/>
            <a:endParaRPr lang="en-US" dirty="0">
              <a:cs typeface="Arial"/>
            </a:endParaRPr>
          </a:p>
          <a:p>
            <a:pPr marL="354744" indent="-354744"/>
            <a:r>
              <a:rPr lang="en-US" dirty="0"/>
              <a:t>If the posterior distribution is approximately symmetric, the HPD and quantile-based credible interval are very similar.</a:t>
            </a:r>
            <a:endParaRPr lang="en-US" dirty="0">
              <a:cs typeface="Arial"/>
            </a:endParaRPr>
          </a:p>
          <a:p>
            <a:pPr marL="354744" indent="-354744"/>
            <a:endParaRPr lang="en-US" dirty="0">
              <a:cs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BC4F08-6B91-144F-81DA-2A1E652ABCFE}"/>
              </a:ext>
            </a:extLst>
          </p:cNvPr>
          <p:cNvGrpSpPr/>
          <p:nvPr/>
        </p:nvGrpSpPr>
        <p:grpSpPr>
          <a:xfrm>
            <a:off x="6412044" y="2161134"/>
            <a:ext cx="4625821" cy="3190180"/>
            <a:chOff x="2999657" y="2420888"/>
            <a:chExt cx="5692105" cy="3528690"/>
          </a:xfrm>
        </p:grpSpPr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F9816CD5-B529-2D4E-A408-F7C39FBD12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9657" y="2420888"/>
              <a:ext cx="5692105" cy="3528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26DF8BD-0BFE-CC40-8366-9B48717C37EA}"/>
                </a:ext>
              </a:extLst>
            </p:cNvPr>
            <p:cNvCxnSpPr/>
            <p:nvPr/>
          </p:nvCxnSpPr>
          <p:spPr bwMode="auto">
            <a:xfrm>
              <a:off x="4295800" y="5013176"/>
              <a:ext cx="792088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94E0259-5C09-E340-A186-229AF08447B2}"/>
                </a:ext>
              </a:extLst>
            </p:cNvPr>
            <p:cNvCxnSpPr/>
            <p:nvPr/>
          </p:nvCxnSpPr>
          <p:spPr bwMode="auto">
            <a:xfrm>
              <a:off x="5663952" y="5013176"/>
              <a:ext cx="720080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C18872D-1E76-8A45-9DA3-34810A0C24BE}"/>
                </a:ext>
              </a:extLst>
            </p:cNvPr>
            <p:cNvCxnSpPr/>
            <p:nvPr/>
          </p:nvCxnSpPr>
          <p:spPr bwMode="auto">
            <a:xfrm>
              <a:off x="4295800" y="5013176"/>
              <a:ext cx="0" cy="432048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90A77B-1201-3D4A-BDFA-A198CA086648}"/>
                </a:ext>
              </a:extLst>
            </p:cNvPr>
            <p:cNvCxnSpPr/>
            <p:nvPr/>
          </p:nvCxnSpPr>
          <p:spPr bwMode="auto">
            <a:xfrm>
              <a:off x="5081601" y="5018545"/>
              <a:ext cx="0" cy="432048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DAFB7FF-2A92-614D-BED6-4766353F1883}"/>
                </a:ext>
              </a:extLst>
            </p:cNvPr>
            <p:cNvCxnSpPr/>
            <p:nvPr/>
          </p:nvCxnSpPr>
          <p:spPr bwMode="auto">
            <a:xfrm>
              <a:off x="5657665" y="4998988"/>
              <a:ext cx="0" cy="432048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EDD5CE-D755-0C4C-BAD8-F10098E5A2C1}"/>
                </a:ext>
              </a:extLst>
            </p:cNvPr>
            <p:cNvCxnSpPr/>
            <p:nvPr/>
          </p:nvCxnSpPr>
          <p:spPr bwMode="auto">
            <a:xfrm>
              <a:off x="6384032" y="5010005"/>
              <a:ext cx="0" cy="432048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356369-0904-C94D-9F21-E4D73E46E34A}"/>
                </a:ext>
              </a:extLst>
            </p:cNvPr>
            <p:cNvCxnSpPr/>
            <p:nvPr/>
          </p:nvCxnSpPr>
          <p:spPr bwMode="auto">
            <a:xfrm flipV="1">
              <a:off x="4367808" y="4725144"/>
              <a:ext cx="0" cy="705892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0F158BD-E873-8E4F-95E7-B39209F71151}"/>
                </a:ext>
              </a:extLst>
            </p:cNvPr>
            <p:cNvCxnSpPr/>
            <p:nvPr/>
          </p:nvCxnSpPr>
          <p:spPr bwMode="auto">
            <a:xfrm>
              <a:off x="4367808" y="4725144"/>
              <a:ext cx="1944216" cy="144016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F030B5B-6AF4-8449-B6BC-AA31E8339A33}"/>
                </a:ext>
              </a:extLst>
            </p:cNvPr>
            <p:cNvCxnSpPr/>
            <p:nvPr/>
          </p:nvCxnSpPr>
          <p:spPr bwMode="auto">
            <a:xfrm>
              <a:off x="6312024" y="4869160"/>
              <a:ext cx="0" cy="561876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8E41E6-0BF0-2340-A53A-236A333EE28E}"/>
                </a:ext>
              </a:extLst>
            </p:cNvPr>
            <p:cNvSpPr txBox="1"/>
            <p:nvPr/>
          </p:nvSpPr>
          <p:spPr>
            <a:xfrm>
              <a:off x="6528047" y="2852938"/>
              <a:ext cx="1841799" cy="6638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914377">
                <a:defRPr/>
              </a:pPr>
              <a:r>
                <a:rPr lang="fr-BE" sz="1100" dirty="0">
                  <a:solidFill>
                    <a:srgbClr val="000000"/>
                  </a:solidFill>
                  <a:latin typeface="Arial" panose="020B0604020202020204"/>
                </a:rPr>
                <a:t>               HPD</a:t>
              </a:r>
            </a:p>
            <a:p>
              <a:pPr defTabSz="914377">
                <a:defRPr/>
              </a:pPr>
              <a:r>
                <a:rPr lang="fr-BE" sz="1100" dirty="0">
                  <a:solidFill>
                    <a:srgbClr val="000000"/>
                  </a:solidFill>
                  <a:latin typeface="Arial" panose="020B0604020202020204"/>
                </a:rPr>
                <a:t>               Quantile-</a:t>
              </a:r>
              <a:r>
                <a:rPr lang="fr-BE" sz="1100" dirty="0" err="1">
                  <a:solidFill>
                    <a:srgbClr val="000000"/>
                  </a:solidFill>
                  <a:latin typeface="Arial" panose="020B0604020202020204"/>
                </a:rPr>
                <a:t>based</a:t>
              </a:r>
              <a:endParaRPr lang="en-US" sz="11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5E343BB-B326-9E46-A22E-D46F41A5C918}"/>
                </a:ext>
              </a:extLst>
            </p:cNvPr>
            <p:cNvCxnSpPr/>
            <p:nvPr/>
          </p:nvCxnSpPr>
          <p:spPr bwMode="auto">
            <a:xfrm>
              <a:off x="6600056" y="2988000"/>
              <a:ext cx="432048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916BCF9-C0C1-3C4D-8F2B-DDB7762C58D9}"/>
                </a:ext>
              </a:extLst>
            </p:cNvPr>
            <p:cNvCxnSpPr/>
            <p:nvPr/>
          </p:nvCxnSpPr>
          <p:spPr bwMode="auto">
            <a:xfrm>
              <a:off x="6600056" y="3212976"/>
              <a:ext cx="432048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" name="Grouper 3">
            <a:extLst>
              <a:ext uri="{FF2B5EF4-FFF2-40B4-BE49-F238E27FC236}">
                <a16:creationId xmlns:a16="http://schemas.microsoft.com/office/drawing/2014/main" id="{6FC1F26B-5DDF-F041-8D6B-D08B6F6131C0}"/>
              </a:ext>
            </a:extLst>
          </p:cNvPr>
          <p:cNvGrpSpPr>
            <a:grpSpLocks/>
          </p:cNvGrpSpPr>
          <p:nvPr/>
        </p:nvGrpSpPr>
        <p:grpSpPr bwMode="auto">
          <a:xfrm>
            <a:off x="1258079" y="2101425"/>
            <a:ext cx="3924768" cy="3249888"/>
            <a:chOff x="1547813" y="692150"/>
            <a:chExt cx="5913437" cy="5905500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A8030744-EE70-CA40-9762-BDFD14B574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813" y="692150"/>
              <a:ext cx="5913437" cy="590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cxnSp>
          <p:nvCxnSpPr>
            <p:cNvPr id="24" name="Straight Connector 3">
              <a:extLst>
                <a:ext uri="{FF2B5EF4-FFF2-40B4-BE49-F238E27FC236}">
                  <a16:creationId xmlns:a16="http://schemas.microsoft.com/office/drawing/2014/main" id="{02736EF7-B4E9-AC47-AC4D-DD550B8EAC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626417" y="5014518"/>
              <a:ext cx="0" cy="7186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4DE0B39F-0712-3F49-BD33-66168C996E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26417" y="5014518"/>
              <a:ext cx="2450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E26F16A-1F86-394A-83E4-F143475269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110984" y="5004102"/>
              <a:ext cx="0" cy="721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12">
              <a:extLst>
                <a:ext uri="{FF2B5EF4-FFF2-40B4-BE49-F238E27FC236}">
                  <a16:creationId xmlns:a16="http://schemas.microsoft.com/office/drawing/2014/main" id="{0DA17EE1-BE24-3D4B-BB6E-F4B4D583DB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71211" y="4220347"/>
              <a:ext cx="0" cy="1512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15">
              <a:extLst>
                <a:ext uri="{FF2B5EF4-FFF2-40B4-BE49-F238E27FC236}">
                  <a16:creationId xmlns:a16="http://schemas.microsoft.com/office/drawing/2014/main" id="{8272F303-8FE0-E447-ABF0-592CB3F5015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71211" y="4220347"/>
              <a:ext cx="2593686" cy="10805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17">
              <a:extLst>
                <a:ext uri="{FF2B5EF4-FFF2-40B4-BE49-F238E27FC236}">
                  <a16:creationId xmlns:a16="http://schemas.microsoft.com/office/drawing/2014/main" id="{1BB8BC7E-4B54-5A43-97F3-8EBB2F62B0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64897" y="5300940"/>
              <a:ext cx="0" cy="432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0" name="TextBox 18">
              <a:extLst>
                <a:ext uri="{FF2B5EF4-FFF2-40B4-BE49-F238E27FC236}">
                  <a16:creationId xmlns:a16="http://schemas.microsoft.com/office/drawing/2014/main" id="{FC754B93-2F9C-D249-ABB7-A0D47B870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630" y="1400753"/>
              <a:ext cx="2315878" cy="10066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100">
                  <a:solidFill>
                    <a:schemeClr val="accent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1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1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1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1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914377" eaLnBrk="1" hangingPunct="1">
                <a:defRPr/>
              </a:pPr>
              <a:r>
                <a:rPr lang="fr-BE" sz="1000">
                  <a:solidFill>
                    <a:srgbClr val="000000"/>
                  </a:solidFill>
                </a:rPr>
                <a:t>               H PD</a:t>
              </a:r>
            </a:p>
            <a:p>
              <a:pPr defTabSz="914377" eaLnBrk="1" hangingPunct="1">
                <a:defRPr/>
              </a:pPr>
              <a:r>
                <a:rPr lang="fr-BE" sz="1000">
                  <a:solidFill>
                    <a:srgbClr val="000000"/>
                  </a:solidFill>
                </a:rPr>
                <a:t>               Quantile-based</a:t>
              </a:r>
              <a:endParaRPr lang="en-US" sz="1000">
                <a:solidFill>
                  <a:srgbClr val="000000"/>
                </a:solidFill>
              </a:endParaRPr>
            </a:p>
          </p:txBody>
        </p:sp>
        <p:cxnSp>
          <p:nvCxnSpPr>
            <p:cNvPr id="31" name="Straight Connector 20">
              <a:extLst>
                <a:ext uri="{FF2B5EF4-FFF2-40B4-BE49-F238E27FC236}">
                  <a16:creationId xmlns:a16="http://schemas.microsoft.com/office/drawing/2014/main" id="{6E22E794-CA7B-774F-AE72-2CF71E3EB5D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716475" y="1629531"/>
              <a:ext cx="648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Straight Connector 22">
              <a:extLst>
                <a:ext uri="{FF2B5EF4-FFF2-40B4-BE49-F238E27FC236}">
                  <a16:creationId xmlns:a16="http://schemas.microsoft.com/office/drawing/2014/main" id="{691C6BD9-7457-4C45-BADB-441C768F74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716475" y="1988860"/>
              <a:ext cx="648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87683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800FD3-6380-5C42-AD57-6D720C376FD1}"/>
              </a:ext>
            </a:extLst>
          </p:cNvPr>
          <p:cNvSpPr/>
          <p:nvPr/>
        </p:nvSpPr>
        <p:spPr>
          <a:xfrm>
            <a:off x="5319184" y="1011485"/>
            <a:ext cx="6417733" cy="4783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4C259A-1470-864B-AF3F-84A2876C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800"/>
              <a:t>© PharmaLex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6CFAD-6B81-1F40-88D6-495ACC59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CAFA-5080-964E-919D-B362F27C9D1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BF639-8568-8C46-AA38-3DE452B016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The prediction interval is of beta-expectation 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99D2A1-3E7E-3B46-B535-5379F3913C14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1277938"/>
            <a:ext cx="4297363" cy="478631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Sometimes, solutions co-exist exactly</a:t>
            </a:r>
          </a:p>
          <a:p>
            <a:pPr lvl="1"/>
            <a:r>
              <a:rPr lang="en-US" dirty="0"/>
              <a:t>Under ‘uninformative’ prior, obviously</a:t>
            </a:r>
          </a:p>
          <a:p>
            <a:pPr lvl="1"/>
            <a:r>
              <a:rPr lang="en-US" dirty="0"/>
              <a:t>For symmetrical distribution (HPD can be different compared to quantiles)</a:t>
            </a:r>
          </a:p>
          <a:p>
            <a:endParaRPr lang="en-US" dirty="0"/>
          </a:p>
          <a:p>
            <a:r>
              <a:rPr lang="en-US" dirty="0"/>
              <a:t>E.g. a prediction interval in frequentist is exactly the same as its Bayesian counterpart, the </a:t>
            </a:r>
            <a:r>
              <a:rPr lang="en-US" dirty="0">
                <a:latin typeface="Symbol" pitchFamily="2" charset="2"/>
              </a:rPr>
              <a:t>b</a:t>
            </a:r>
            <a:r>
              <a:rPr lang="en-US" dirty="0"/>
              <a:t>-expectation tolerance interval</a:t>
            </a:r>
          </a:p>
          <a:p>
            <a:r>
              <a:rPr lang="en-US" dirty="0"/>
              <a:t>However, interpretation is slightly different</a:t>
            </a:r>
          </a:p>
          <a:p>
            <a:pPr lvl="1"/>
            <a:r>
              <a:rPr lang="en-US" dirty="0"/>
              <a:t>Confidence level vs. expected coverage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0FDA2B-0D72-3C4A-AFD1-D2D5180F2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184" y="1017207"/>
            <a:ext cx="641773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97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6187E-0859-A649-AB1C-0F102A6F0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800"/>
              <a:t>© PharmaLex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01E33-BE93-A942-9002-4C37119F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CAFA-5080-964E-919D-B362F27C9D1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7867E-95E5-7244-8B24-307B21736F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D393E6-D42D-8541-9A59-EF59BFFE753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946150" y="1277938"/>
            <a:ext cx="11245850" cy="4786312"/>
          </a:xfrm>
        </p:spPr>
        <p:txBody>
          <a:bodyPr vert="horz" lIns="0" tIns="0" rIns="0" bIns="0" rtlCol="0" anchor="t">
            <a:noAutofit/>
          </a:bodyPr>
          <a:lstStyle/>
          <a:p>
            <a:pPr marL="354744" indent="-354744"/>
            <a:r>
              <a:rPr lang="en-US" sz="1600" dirty="0"/>
              <a:t>After the completing the basics, we will dive in use cases</a:t>
            </a:r>
          </a:p>
          <a:p>
            <a:pPr marL="354744" indent="-354744"/>
            <a:endParaRPr lang="en-US" sz="1600" dirty="0">
              <a:cs typeface="Arial"/>
            </a:endParaRPr>
          </a:p>
          <a:p>
            <a:pPr marL="988035" lvl="1" indent="-378451"/>
            <a:r>
              <a:rPr lang="en-US" sz="1600" dirty="0"/>
              <a:t>This will be the occasion to try to adjust models using Stan/brms, </a:t>
            </a:r>
            <a:r>
              <a:rPr lang="en-US" sz="1600" dirty="0" err="1"/>
              <a:t>rjags</a:t>
            </a:r>
            <a:r>
              <a:rPr lang="en-US" sz="1600" dirty="0"/>
              <a:t>, nimble, or even SAS proc MCMC if you like !</a:t>
            </a:r>
            <a:endParaRPr lang="en-US" sz="1600" dirty="0">
              <a:cs typeface="Arial"/>
            </a:endParaRPr>
          </a:p>
          <a:p>
            <a:pPr marL="988035" lvl="1" indent="-378451"/>
            <a:r>
              <a:rPr lang="en-US" sz="1600" dirty="0"/>
              <a:t>And analyze if the full scientific cycle was followed, what could be improved, etc.</a:t>
            </a:r>
            <a:endParaRPr lang="en-US" sz="1600" dirty="0">
              <a:cs typeface="Arial"/>
            </a:endParaRPr>
          </a:p>
          <a:p>
            <a:pPr marL="609585" lvl="1" indent="0">
              <a:buNone/>
            </a:pPr>
            <a:endParaRPr lang="en-US" sz="1600" dirty="0">
              <a:cs typeface="Arial"/>
            </a:endParaRPr>
          </a:p>
          <a:p>
            <a:pPr marL="988035" lvl="1" indent="-378451"/>
            <a:r>
              <a:rPr lang="en-US" sz="1600" dirty="0"/>
              <a:t>Installation instructions:</a:t>
            </a:r>
            <a:endParaRPr lang="en-US" sz="1600" dirty="0">
              <a:cs typeface="Arial"/>
            </a:endParaRPr>
          </a:p>
          <a:p>
            <a:pPr marL="1525655" lvl="2" indent="-306486"/>
            <a:r>
              <a:rPr lang="en-US" sz="1600" dirty="0"/>
              <a:t>Stan: </a:t>
            </a:r>
            <a:r>
              <a:rPr lang="en-US" sz="1600" dirty="0">
                <a:hlinkClick r:id="rId2"/>
              </a:rPr>
              <a:t>https://mc-stan.org/users/interfaces/</a:t>
            </a:r>
            <a:endParaRPr lang="en-US" sz="1600" dirty="0">
              <a:cs typeface="Arial"/>
            </a:endParaRPr>
          </a:p>
          <a:p>
            <a:pPr marL="2131007" lvl="3" indent="-306486"/>
            <a:r>
              <a:rPr lang="en-US" sz="1600" dirty="0"/>
              <a:t>Installation script for </a:t>
            </a:r>
            <a:r>
              <a:rPr lang="en-US" sz="1600" dirty="0" err="1"/>
              <a:t>BiostatShiny</a:t>
            </a:r>
            <a:r>
              <a:rPr lang="en-US" sz="1600" dirty="0"/>
              <a:t> server (Janssen </a:t>
            </a:r>
            <a:r>
              <a:rPr lang="en-US" sz="1600" dirty="0" err="1"/>
              <a:t>VPCx</a:t>
            </a:r>
            <a:r>
              <a:rPr lang="en-US" sz="1600" dirty="0"/>
              <a:t>)</a:t>
            </a:r>
          </a:p>
          <a:p>
            <a:pPr marL="2131007" lvl="3" indent="-306486"/>
            <a:r>
              <a:rPr lang="en-US" sz="1600" dirty="0" err="1"/>
              <a:t>Rstan</a:t>
            </a:r>
            <a:r>
              <a:rPr lang="en-US" sz="1600" dirty="0"/>
              <a:t> (on windows, this may be the trickiest, as Stan needs </a:t>
            </a:r>
            <a:r>
              <a:rPr lang="en-US" sz="1600" dirty="0" err="1"/>
              <a:t>Rtools</a:t>
            </a:r>
            <a:r>
              <a:rPr lang="en-US" sz="1600" dirty="0"/>
              <a:t> to get a C++ compiler)</a:t>
            </a:r>
            <a:endParaRPr lang="en-US" sz="1600" dirty="0">
              <a:cs typeface="Arial"/>
            </a:endParaRPr>
          </a:p>
          <a:p>
            <a:pPr marL="2131007" lvl="3" indent="-306486"/>
            <a:r>
              <a:rPr lang="en-US" sz="1600" dirty="0" err="1"/>
              <a:t>CmdStanR</a:t>
            </a:r>
            <a:endParaRPr lang="en-US" sz="1600" dirty="0">
              <a:cs typeface="Arial"/>
            </a:endParaRPr>
          </a:p>
          <a:p>
            <a:pPr marL="1525655" lvl="2" indent="-306486"/>
            <a:r>
              <a:rPr lang="en-US" sz="1600" dirty="0"/>
              <a:t>brms: </a:t>
            </a:r>
            <a:r>
              <a:rPr lang="en-US" sz="1600" dirty="0">
                <a:hlinkClick r:id="rId3"/>
              </a:rPr>
              <a:t>https://paul-buerkner.github.io/brms/</a:t>
            </a:r>
            <a:endParaRPr lang="en-US" sz="1600" dirty="0">
              <a:cs typeface="Arial"/>
            </a:endParaRPr>
          </a:p>
          <a:p>
            <a:pPr marL="1525655" lvl="2" indent="-306486"/>
            <a:r>
              <a:rPr lang="en-US" sz="1600" dirty="0" err="1"/>
              <a:t>rjags</a:t>
            </a:r>
            <a:r>
              <a:rPr lang="en-US" sz="1600" dirty="0"/>
              <a:t>: </a:t>
            </a:r>
            <a:r>
              <a:rPr lang="en-US" sz="1600" dirty="0">
                <a:hlinkClick r:id="rId4"/>
              </a:rPr>
              <a:t>https://cran.r-project.org/web/packages/rjags/index.html</a:t>
            </a:r>
            <a:endParaRPr lang="en-US" sz="1600" dirty="0">
              <a:cs typeface="Arial"/>
            </a:endParaRPr>
          </a:p>
          <a:p>
            <a:pPr marL="2131007" lvl="3" indent="-306486"/>
            <a:r>
              <a:rPr lang="en-US" sz="1600" dirty="0"/>
              <a:t>(Simple install package from CRAN)</a:t>
            </a:r>
            <a:endParaRPr lang="en-US" sz="1600" dirty="0">
              <a:cs typeface="Arial"/>
            </a:endParaRPr>
          </a:p>
          <a:p>
            <a:pPr marL="1525655" lvl="2" indent="-306486"/>
            <a:r>
              <a:rPr lang="en-US" sz="1600" dirty="0"/>
              <a:t>nimble: </a:t>
            </a:r>
            <a:r>
              <a:rPr lang="en-US" sz="1600" dirty="0">
                <a:hlinkClick r:id="rId5"/>
              </a:rPr>
              <a:t>https://cran.r-project.org/web/packages/nimble/index.html</a:t>
            </a:r>
            <a:endParaRPr lang="en-US" sz="1600" dirty="0">
              <a:cs typeface="Arial"/>
            </a:endParaRPr>
          </a:p>
          <a:p>
            <a:pPr marL="2131007" lvl="3" indent="-306486"/>
            <a:r>
              <a:rPr lang="en-US" sz="1600" dirty="0"/>
              <a:t>(Simple install package from CRAN)</a:t>
            </a:r>
            <a:endParaRPr lang="en-US" sz="1600" dirty="0">
              <a:cs typeface="Arial"/>
            </a:endParaRPr>
          </a:p>
          <a:p>
            <a:pPr marL="2131007" lvl="3" indent="-306486"/>
            <a:endParaRPr lang="en-US" dirty="0">
              <a:cs typeface="Arial"/>
            </a:endParaRPr>
          </a:p>
          <a:p>
            <a:pPr marL="1525655" lvl="2" indent="-306486"/>
            <a:endParaRPr lang="en-US" dirty="0">
              <a:cs typeface="Arial"/>
            </a:endParaRPr>
          </a:p>
          <a:p>
            <a:pPr marL="1525655" lvl="2" indent="-306486"/>
            <a:endParaRPr lang="en-US" dirty="0">
              <a:cs typeface="Arial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EE6258C-D73B-6949-A5EF-F620AB7E85CC}"/>
              </a:ext>
            </a:extLst>
          </p:cNvPr>
          <p:cNvGraphicFramePr/>
          <p:nvPr/>
        </p:nvGraphicFramePr>
        <p:xfrm>
          <a:off x="9562335" y="2858025"/>
          <a:ext cx="2359213" cy="1993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029510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371" y="3909055"/>
            <a:ext cx="11760628" cy="995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867" dirty="0"/>
              <a:t>Backup slides</a:t>
            </a:r>
            <a:endParaRPr lang="en-US" sz="4267" b="1" dirty="0"/>
          </a:p>
        </p:txBody>
      </p:sp>
    </p:spTree>
    <p:extLst>
      <p:ext uri="{BB962C8B-B14F-4D97-AF65-F5344CB8AC3E}">
        <p14:creationId xmlns:p14="http://schemas.microsoft.com/office/powerpoint/2010/main" val="3410696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515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372" y="3909055"/>
            <a:ext cx="5952661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67" b="1" dirty="0"/>
              <a:t>MCMC simulations</a:t>
            </a:r>
          </a:p>
        </p:txBody>
      </p:sp>
    </p:spTree>
    <p:extLst>
      <p:ext uri="{BB962C8B-B14F-4D97-AF65-F5344CB8AC3E}">
        <p14:creationId xmlns:p14="http://schemas.microsoft.com/office/powerpoint/2010/main" val="3608799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EAE359AC-B7D5-4A07-9BDA-3E6F62C84C53}" type="slidenum">
              <a:rPr lang="en-US">
                <a:solidFill>
                  <a:srgbClr val="233C4C"/>
                </a:solidFill>
                <a:latin typeface="Arial"/>
              </a:rPr>
              <a:pPr defTabSz="914377"/>
              <a:t>36</a:t>
            </a:fld>
            <a:endParaRPr lang="en-US">
              <a:solidFill>
                <a:srgbClr val="233C4C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fr-BE"/>
              <a:t>MCMC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387475" y="1277938"/>
            <a:ext cx="10804525" cy="4786312"/>
          </a:xfrm>
        </p:spPr>
        <p:txBody>
          <a:bodyPr vert="horz" lIns="0" tIns="0" rIns="0" bIns="0" rtlCol="0" anchor="t">
            <a:noAutofit/>
          </a:bodyPr>
          <a:lstStyle/>
          <a:p>
            <a:pPr marL="354965" indent="-354965"/>
            <a:r>
              <a:rPr lang="en-US" dirty="0"/>
              <a:t>Simulations are needed.</a:t>
            </a:r>
            <a:endParaRPr lang="en-US"/>
          </a:p>
          <a:p>
            <a:pPr marL="354965" indent="-354965"/>
            <a:endParaRPr lang="en-US" dirty="0">
              <a:cs typeface="Arial"/>
            </a:endParaRPr>
          </a:p>
          <a:p>
            <a:pPr marL="354965" indent="-354965"/>
            <a:r>
              <a:rPr lang="en-US" sz="1850" dirty="0"/>
              <a:t>In most cases, the analytical form of the posterior (or predictive) distribution is intractable. </a:t>
            </a:r>
            <a:endParaRPr lang="en-US" sz="1850" dirty="0">
              <a:cs typeface="Arial"/>
            </a:endParaRPr>
          </a:p>
          <a:p>
            <a:pPr marL="354965" indent="-354965"/>
            <a:endParaRPr lang="en-US" dirty="0">
              <a:cs typeface="Arial"/>
            </a:endParaRPr>
          </a:p>
          <a:p>
            <a:pPr marL="354965" indent="-354965"/>
            <a:r>
              <a:rPr lang="en-US" dirty="0"/>
              <a:t>We need to be able to generate random samples from the posterior distribution.</a:t>
            </a:r>
            <a:endParaRPr lang="en-US" dirty="0">
              <a:cs typeface="Arial"/>
            </a:endParaRPr>
          </a:p>
          <a:p>
            <a:pPr marL="988695" lvl="1" indent="-379095"/>
            <a:r>
              <a:rPr lang="en-US" sz="1850" dirty="0"/>
              <a:t>In some cases, the univariate densities belong to well-known families -&gt; easy to generate</a:t>
            </a:r>
            <a:endParaRPr lang="en-US" sz="1850" dirty="0">
              <a:cs typeface="Arial"/>
            </a:endParaRPr>
          </a:p>
          <a:p>
            <a:pPr marL="988695" lvl="1" indent="-379095"/>
            <a:r>
              <a:rPr lang="en-US" dirty="0"/>
              <a:t>Otherwise, use other algorithms to sample from univariate or multivariate distribution: MCMC algorithm</a:t>
            </a:r>
            <a:endParaRPr lang="en-US" dirty="0">
              <a:cs typeface="Arial"/>
            </a:endParaRPr>
          </a:p>
          <a:p>
            <a:pPr marL="354965" indent="-354965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723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EAE359AC-B7D5-4A07-9BDA-3E6F62C84C53}" type="slidenum">
              <a:rPr lang="en-US">
                <a:solidFill>
                  <a:srgbClr val="233C4C"/>
                </a:solidFill>
                <a:latin typeface="Arial"/>
              </a:rPr>
              <a:pPr defTabSz="914377"/>
              <a:t>37</a:t>
            </a:fld>
            <a:endParaRPr lang="en-US" dirty="0">
              <a:solidFill>
                <a:srgbClr val="233C4C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fr-BE"/>
              <a:t>MCMC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387475" y="1277938"/>
            <a:ext cx="10804525" cy="4786312"/>
          </a:xfrm>
        </p:spPr>
        <p:txBody>
          <a:bodyPr vert="horz" lIns="0" tIns="0" rIns="0" bIns="0" rtlCol="0" anchor="t">
            <a:noAutofit/>
          </a:bodyPr>
          <a:lstStyle/>
          <a:p>
            <a:pPr marL="354965" indent="-354965"/>
            <a:r>
              <a:rPr lang="en-US" dirty="0"/>
              <a:t>The samples are drawn sequentially so that each draw depends on the previous one, thus forming a Markov Chain.</a:t>
            </a:r>
            <a:endParaRPr lang="en-US"/>
          </a:p>
          <a:p>
            <a:pPr marL="354965" indent="-354965"/>
            <a:endParaRPr lang="en-US" dirty="0">
              <a:cs typeface="Arial"/>
            </a:endParaRPr>
          </a:p>
          <a:p>
            <a:pPr marL="354965" indent="-354965"/>
            <a:r>
              <a:rPr lang="en-US" dirty="0"/>
              <a:t>Eventually, the Markov chain converges to a </a:t>
            </a:r>
            <a:r>
              <a:rPr lang="en-US" b="1" dirty="0"/>
              <a:t>stationary distribution </a:t>
            </a:r>
            <a:r>
              <a:rPr lang="en-US" dirty="0"/>
              <a:t>that is the joint posterior distribution</a:t>
            </a:r>
            <a:endParaRPr lang="en-US" dirty="0">
              <a:cs typeface="Arial"/>
            </a:endParaRPr>
          </a:p>
          <a:p>
            <a:pPr marL="354965" indent="-354965"/>
            <a:endParaRPr lang="en-US" dirty="0">
              <a:cs typeface="Arial"/>
            </a:endParaRPr>
          </a:p>
          <a:p>
            <a:pPr marL="354965" indent="-354965"/>
            <a:r>
              <a:rPr lang="en-US" dirty="0"/>
              <a:t>Algorithms for MCMC include:</a:t>
            </a:r>
            <a:endParaRPr lang="en-US" dirty="0">
              <a:cs typeface="Arial"/>
            </a:endParaRPr>
          </a:p>
          <a:p>
            <a:pPr marL="1525905" lvl="2" indent="-306705"/>
            <a:r>
              <a:rPr lang="en-US" dirty="0"/>
              <a:t>Gibbs sampling</a:t>
            </a:r>
            <a:endParaRPr lang="en-US" dirty="0">
              <a:cs typeface="Arial"/>
            </a:endParaRPr>
          </a:p>
          <a:p>
            <a:pPr marL="1525905" lvl="2" indent="-306705"/>
            <a:r>
              <a:rPr lang="en-US" dirty="0"/>
              <a:t>Metropolis-Hastings algorithm</a:t>
            </a:r>
            <a:endParaRPr lang="en-US" dirty="0">
              <a:cs typeface="Arial"/>
            </a:endParaRPr>
          </a:p>
          <a:p>
            <a:pPr marL="1525905" lvl="2" indent="-306705"/>
            <a:r>
              <a:rPr lang="en-US" dirty="0"/>
              <a:t>Hamiltonian Monte-Carlo (HMC) </a:t>
            </a:r>
            <a:endParaRPr lang="en-US" dirty="0">
              <a:cs typeface="Arial"/>
            </a:endParaRPr>
          </a:p>
          <a:p>
            <a:pPr marL="1525905" lvl="2" indent="-306705"/>
            <a:r>
              <a:rPr lang="en-US" dirty="0"/>
              <a:t>No U-turn Sampler (NUTS part of HMC)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25926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EAE359AC-B7D5-4A07-9BDA-3E6F62C84C53}" type="slidenum">
              <a:rPr lang="en-US">
                <a:solidFill>
                  <a:srgbClr val="233C4C"/>
                </a:solidFill>
                <a:latin typeface="Arial"/>
              </a:rPr>
              <a:pPr defTabSz="914377"/>
              <a:t>38</a:t>
            </a:fld>
            <a:endParaRPr lang="en-US">
              <a:solidFill>
                <a:srgbClr val="233C4C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2650" dirty="0"/>
              <a:t>Numerical methods mostly required: Monte Carlo Markov Chain </a:t>
            </a:r>
            <a:br>
              <a:rPr lang="en-US" sz="2650" dirty="0"/>
            </a:br>
            <a:r>
              <a:rPr lang="en-US" sz="2650" dirty="0"/>
              <a:t>or MCMC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1387475" y="1277938"/>
            <a:ext cx="10804525" cy="4786312"/>
          </a:xfrm>
        </p:spPr>
        <p:txBody>
          <a:bodyPr vert="horz" lIns="0" tIns="0" rIns="0" bIns="0" rtlCol="0" anchor="t">
            <a:noAutofit/>
          </a:bodyPr>
          <a:lstStyle/>
          <a:p>
            <a:pPr marL="354965" indent="-354965"/>
            <a:r>
              <a:rPr lang="en-US" dirty="0"/>
              <a:t>Gibbs sampling</a:t>
            </a:r>
            <a:endParaRPr lang="en-US"/>
          </a:p>
          <a:p>
            <a:pPr marL="354965" indent="-354965"/>
            <a:r>
              <a:rPr lang="en-US" dirty="0"/>
              <a:t>Metropolis-Hastings Algorithm</a:t>
            </a:r>
            <a:endParaRPr lang="en-US" dirty="0">
              <a:cs typeface="Arial"/>
            </a:endParaRPr>
          </a:p>
          <a:p>
            <a:pPr marL="354965" indent="-354965"/>
            <a:r>
              <a:rPr lang="en-US" dirty="0"/>
              <a:t>HMC (Hamiltonian Monte Carlo) such as NUTS algorithm</a:t>
            </a:r>
            <a:endParaRPr lang="en-US" dirty="0">
              <a:cs typeface="Arial"/>
            </a:endParaRPr>
          </a:p>
          <a:p>
            <a:pPr marL="354965" indent="-354965"/>
            <a:endParaRPr lang="en-US" dirty="0">
              <a:cs typeface="Arial"/>
            </a:endParaRPr>
          </a:p>
          <a:p>
            <a:pPr marL="354965" indent="-354965"/>
            <a:r>
              <a:rPr lang="en-US" dirty="0"/>
              <a:t>Goal: To generate a chain of values that </a:t>
            </a:r>
            <a:br>
              <a:rPr lang="en-US" dirty="0"/>
            </a:br>
            <a:r>
              <a:rPr lang="en-US" dirty="0"/>
              <a:t>belong to the posterior distribution</a:t>
            </a:r>
            <a:endParaRPr lang="en-US" dirty="0">
              <a:cs typeface="Arial"/>
            </a:endParaRPr>
          </a:p>
          <a:p>
            <a:pPr marL="354965" indent="-354965"/>
            <a:r>
              <a:rPr lang="en-US" dirty="0"/>
              <a:t>Numerous diagnostic tools to ensure that</a:t>
            </a:r>
            <a:br>
              <a:rPr lang="en-US" dirty="0"/>
            </a:br>
            <a:r>
              <a:rPr lang="en-US" dirty="0"/>
              <a:t>there is a convergence in distribution !</a:t>
            </a:r>
            <a:endParaRPr lang="en-US" dirty="0">
              <a:cs typeface="Arial"/>
            </a:endParaRPr>
          </a:p>
          <a:p>
            <a:pPr marL="354965" indent="-354965"/>
            <a:endParaRPr lang="en-US" dirty="0">
              <a:cs typeface="Arial"/>
            </a:endParaRPr>
          </a:p>
          <a:p>
            <a:pPr marL="354965" indent="-354965"/>
            <a:r>
              <a:rPr lang="en-US" sz="1850" dirty="0"/>
              <a:t>A full topic by its own </a:t>
            </a:r>
            <a:endParaRPr lang="en-US" sz="1850" dirty="0">
              <a:cs typeface="Arial"/>
            </a:endParaRPr>
          </a:p>
          <a:p>
            <a:pPr marL="354965" indent="-354965"/>
            <a:r>
              <a:rPr lang="en-US" sz="1850" dirty="0"/>
              <a:t>Will be covered later</a:t>
            </a:r>
            <a:endParaRPr lang="en-US" sz="1850" dirty="0"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1453" r="6261"/>
          <a:stretch/>
        </p:blipFill>
        <p:spPr>
          <a:xfrm>
            <a:off x="6567381" y="2377623"/>
            <a:ext cx="5608080" cy="18313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47" y="4197454"/>
            <a:ext cx="2541204" cy="21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174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EAE359AC-B7D5-4A07-9BDA-3E6F62C84C53}" type="slidenum">
              <a:rPr lang="en-US">
                <a:solidFill>
                  <a:srgbClr val="233C4C"/>
                </a:solidFill>
                <a:latin typeface="Arial"/>
              </a:rPr>
              <a:pPr defTabSz="914377"/>
              <a:t>39</a:t>
            </a:fld>
            <a:endParaRPr lang="en-US">
              <a:solidFill>
                <a:srgbClr val="233C4C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fr-BE"/>
              <a:t>MCMC simulations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1387475" y="1277938"/>
                <a:ext cx="10804525" cy="478631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400" b="1" u="sng" dirty="0">
                    <a:solidFill>
                      <a:schemeClr val="bg2">
                        <a:lumMod val="75000"/>
                      </a:schemeClr>
                    </a:solidFill>
                  </a:rPr>
                  <a:t>MCMC Methods:</a:t>
                </a:r>
              </a:p>
              <a:p>
                <a:pPr marL="0" indent="0">
                  <a:buNone/>
                </a:pPr>
                <a:endParaRPr lang="en-US" sz="2400" b="1" u="sng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r>
                  <a:rPr lang="en-US" dirty="0"/>
                  <a:t>From a starting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B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these methods propose ways to build sequences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B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(t=1,2,3,…)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B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drawn from transition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B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B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BE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B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B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only depending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B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transition distribution can be chosen to ensure that the sequence has a specified stationary (posterior) distribution </a:t>
                </a:r>
                <a14:m>
                  <m:oMath xmlns:m="http://schemas.openxmlformats.org/officeDocument/2006/math">
                    <m:r>
                      <a:rPr lang="fr-BE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BE"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BE">
                        <a:latin typeface="Cambria Math" panose="02040503050406030204" pitchFamily="18" charset="0"/>
                      </a:rPr>
                      <m:t>|</m:t>
                    </m:r>
                    <m:r>
                      <a:rPr lang="fr-BE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fr-B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This means that for some value s (after a sufficiently long burn-in period),</a:t>
                </a:r>
                <a:r>
                  <a:rPr lang="fr-B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BE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B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BE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(m=1,2,…) can be viewed as a random sample from</a:t>
                </a:r>
                <a14:m>
                  <m:oMath xmlns:m="http://schemas.openxmlformats.org/officeDocument/2006/math">
                    <m:r>
                      <a:rPr lang="fr-BE">
                        <a:latin typeface="Cambria Math" panose="02040503050406030204" pitchFamily="18" charset="0"/>
                      </a:rPr>
                      <m:t> </m:t>
                    </m:r>
                    <m:r>
                      <a:rPr lang="fr-BE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BE"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BE">
                        <a:latin typeface="Cambria Math" panose="02040503050406030204" pitchFamily="18" charset="0"/>
                      </a:rPr>
                      <m:t>|</m:t>
                    </m:r>
                    <m:r>
                      <a:rPr lang="fr-BE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fr-B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1387475" y="1277938"/>
                <a:ext cx="10804525" cy="4786312"/>
              </a:xfrm>
              <a:blipFill>
                <a:blip r:embed="rId2"/>
                <a:stretch>
                  <a:fillRect l="-903" t="-1656" r="-677" b="-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99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E52DF75-EABF-413C-B3D2-23E2CA435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GB" dirty="0"/>
              <a:t>Bayesian inference is the mechanism used to update the state of knowledge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06EBDB-EAED-4BB1-8937-5022FE9BD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08" y="1757129"/>
            <a:ext cx="10088383" cy="3343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0C8CEA-30EC-46F5-9644-8E1937573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265" y="5708010"/>
            <a:ext cx="536494" cy="5364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64AE6F-8A6A-43C6-9216-BC5CFCCB9457}"/>
              </a:ext>
            </a:extLst>
          </p:cNvPr>
          <p:cNvSpPr txBox="1"/>
          <p:nvPr/>
        </p:nvSpPr>
        <p:spPr>
          <a:xfrm>
            <a:off x="2016937" y="5822368"/>
            <a:ext cx="8550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process to arrive at a posterior distribution makes use of Bayes’ formula</a:t>
            </a:r>
            <a:r>
              <a:rPr lang="en-US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.</a:t>
            </a:r>
            <a:endParaRPr lang="en-GB" sz="1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6902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D416DE15-76B8-47CF-8A45-7573917BCFFB}" type="slidenum">
              <a:rPr lang="en-US">
                <a:solidFill>
                  <a:srgbClr val="233C4C"/>
                </a:solidFill>
                <a:latin typeface="Arial"/>
              </a:rPr>
              <a:pPr defTabSz="914377"/>
              <a:t>40</a:t>
            </a:fld>
            <a:endParaRPr lang="en-US" dirty="0">
              <a:solidFill>
                <a:srgbClr val="233C4C"/>
              </a:solidFill>
              <a:latin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2650" dirty="0"/>
              <a:t>MCMC with correlations</a:t>
            </a:r>
            <a:endParaRPr lang="en-US" sz="2650" dirty="0"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4294967295"/>
          </p:nvPr>
        </p:nvSpPr>
        <p:spPr>
          <a:xfrm>
            <a:off x="1387475" y="1277938"/>
            <a:ext cx="10804525" cy="4786312"/>
          </a:xfrm>
        </p:spPr>
        <p:txBody>
          <a:bodyPr vert="horz" lIns="0" tIns="0" rIns="0" bIns="0" rtlCol="0" anchor="t">
            <a:noAutofit/>
          </a:bodyPr>
          <a:lstStyle/>
          <a:p>
            <a:pPr marL="354965" indent="-354965"/>
            <a:r>
              <a:rPr lang="en-US" sz="1850" dirty="0"/>
              <a:t>Sampling a multivariate distribution from a univariate proposal</a:t>
            </a:r>
            <a:endParaRPr lang="en-US" sz="1850" dirty="0">
              <a:cs typeface="Arial"/>
            </a:endParaRPr>
          </a:p>
          <a:p>
            <a:pPr marL="354965" indent="-354965"/>
            <a:endParaRPr lang="en-US" sz="1850" dirty="0">
              <a:cs typeface="Arial"/>
            </a:endParaRPr>
          </a:p>
          <a:p>
            <a:pPr marL="354965" indent="-354965"/>
            <a:endParaRPr lang="en-US" sz="1850" dirty="0">
              <a:cs typeface="Arial"/>
            </a:endParaRPr>
          </a:p>
          <a:p>
            <a:pPr marL="354965" indent="-354965"/>
            <a:endParaRPr lang="en-US" sz="1850" dirty="0">
              <a:cs typeface="Arial"/>
            </a:endParaRPr>
          </a:p>
          <a:p>
            <a:pPr marL="354965" indent="-354965"/>
            <a:endParaRPr lang="en-US" sz="1850" dirty="0">
              <a:cs typeface="Arial"/>
            </a:endParaRPr>
          </a:p>
          <a:p>
            <a:pPr marL="354965" indent="-354965"/>
            <a:endParaRPr lang="en-US" sz="1850" dirty="0">
              <a:cs typeface="Arial"/>
            </a:endParaRPr>
          </a:p>
          <a:p>
            <a:pPr marL="354965" indent="-354965"/>
            <a:endParaRPr lang="en-US" sz="1850" dirty="0">
              <a:cs typeface="Arial"/>
            </a:endParaRPr>
          </a:p>
          <a:p>
            <a:pPr marL="354965" indent="-354965"/>
            <a:endParaRPr lang="en-US" sz="1850" dirty="0">
              <a:cs typeface="Arial"/>
            </a:endParaRPr>
          </a:p>
          <a:p>
            <a:pPr marL="354965" indent="-354965"/>
            <a:r>
              <a:rPr lang="en-US" sz="1850" dirty="0"/>
              <a:t>Very slow exploration of the parameter space </a:t>
            </a:r>
          </a:p>
          <a:p>
            <a:r>
              <a:rPr lang="en-US" sz="1850" dirty="0"/>
              <a:t>especially if correlation is present</a:t>
            </a:r>
            <a:endParaRPr lang="en-US" sz="1850" dirty="0">
              <a:cs typeface="Arial"/>
            </a:endParaRPr>
          </a:p>
          <a:p>
            <a:pPr marL="354965" indent="-354965"/>
            <a:r>
              <a:rPr lang="en-US" sz="1850" dirty="0"/>
              <a:t>As sample j is very close to sample j-1 </a:t>
            </a:r>
            <a:r>
              <a:rPr lang="en-US" sz="1850" dirty="0">
                <a:sym typeface="Wingdings"/>
              </a:rPr>
              <a:t> autocorrelation</a:t>
            </a:r>
            <a:endParaRPr lang="en-US" sz="1850" dirty="0">
              <a:cs typeface="Arial"/>
            </a:endParaRPr>
          </a:p>
          <a:p>
            <a:pPr marL="354965" indent="-354965"/>
            <a:r>
              <a:rPr lang="en-US" sz="1850" dirty="0">
                <a:sym typeface="Wingdings"/>
              </a:rPr>
              <a:t>Convergence can be very slow as well</a:t>
            </a:r>
            <a:r>
              <a:rPr lang="en-US" sz="1850" dirty="0"/>
              <a:t> </a:t>
            </a:r>
            <a:endParaRPr lang="en-US" sz="1850" dirty="0">
              <a:cs typeface="Arial"/>
            </a:endParaRPr>
          </a:p>
        </p:txBody>
      </p:sp>
      <p:sp>
        <p:nvSpPr>
          <p:cNvPr id="6" name="Ellipse 5"/>
          <p:cNvSpPr/>
          <p:nvPr/>
        </p:nvSpPr>
        <p:spPr bwMode="auto">
          <a:xfrm rot="2114562">
            <a:off x="5853612" y="3093765"/>
            <a:ext cx="4896544" cy="21602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7" eaLnBrk="0" fontAlgn="base" hangingPunct="0">
              <a:spcBef>
                <a:spcPct val="50000"/>
              </a:spcBef>
              <a:spcAft>
                <a:spcPct val="0"/>
              </a:spcAft>
            </a:pPr>
            <a:endParaRPr lang="fr-BE" sz="2100">
              <a:solidFill>
                <a:srgbClr val="515C65"/>
              </a:solidFill>
              <a:latin typeface="Arial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2423592" y="2060851"/>
            <a:ext cx="2016224" cy="187220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7" eaLnBrk="0" fontAlgn="base" hangingPunct="0">
              <a:spcBef>
                <a:spcPct val="50000"/>
              </a:spcBef>
              <a:spcAft>
                <a:spcPct val="0"/>
              </a:spcAft>
            </a:pPr>
            <a:endParaRPr lang="fr-BE" sz="2100">
              <a:solidFill>
                <a:srgbClr val="515C65"/>
              </a:solidFill>
              <a:latin typeface="Arial" charset="0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2423592" y="2204867"/>
            <a:ext cx="504056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855640" y="2780931"/>
            <a:ext cx="288032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2855640" y="2204867"/>
            <a:ext cx="8384" cy="56768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3143672" y="2636915"/>
            <a:ext cx="423664" cy="8384"/>
          </a:xfrm>
          <a:prstGeom prst="line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2783632" y="2996955"/>
            <a:ext cx="36004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3143672" y="2420891"/>
            <a:ext cx="432048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H="1">
            <a:off x="3143672" y="2420891"/>
            <a:ext cx="8384" cy="56768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3143672" y="2564907"/>
            <a:ext cx="0" cy="224408"/>
          </a:xfrm>
          <a:prstGeom prst="line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3575720" y="2420891"/>
            <a:ext cx="0" cy="224408"/>
          </a:xfrm>
          <a:prstGeom prst="line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2783632" y="3284987"/>
            <a:ext cx="504056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783632" y="2996955"/>
            <a:ext cx="0" cy="279648"/>
          </a:xfrm>
          <a:prstGeom prst="line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287688" y="3501011"/>
            <a:ext cx="1080120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3287688" y="3284987"/>
            <a:ext cx="0" cy="20764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V="1">
            <a:off x="4367808" y="2924947"/>
            <a:ext cx="0" cy="584448"/>
          </a:xfrm>
          <a:prstGeom prst="line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>
            <a:off x="3935760" y="2924947"/>
            <a:ext cx="432048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7176120" y="2492899"/>
            <a:ext cx="288032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7464152" y="2708923"/>
            <a:ext cx="288032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7464152" y="2492899"/>
            <a:ext cx="0" cy="20764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7752184" y="2564907"/>
            <a:ext cx="0" cy="15240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7320136" y="2412507"/>
            <a:ext cx="0" cy="15240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7320136" y="2564907"/>
            <a:ext cx="432048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6888088" y="2420891"/>
            <a:ext cx="432048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6888088" y="2204867"/>
            <a:ext cx="0" cy="224408"/>
          </a:xfrm>
          <a:prstGeom prst="line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6888088" y="2213251"/>
            <a:ext cx="216024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4" name="Forme libre 53"/>
          <p:cNvSpPr/>
          <p:nvPr/>
        </p:nvSpPr>
        <p:spPr>
          <a:xfrm>
            <a:off x="2135563" y="2013225"/>
            <a:ext cx="641957" cy="156480"/>
          </a:xfrm>
          <a:custGeom>
            <a:avLst/>
            <a:gdLst>
              <a:gd name="connsiteX0" fmla="*/ 0 w 1498163"/>
              <a:gd name="connsiteY0" fmla="*/ 287714 h 317961"/>
              <a:gd name="connsiteX1" fmla="*/ 0 w 1498163"/>
              <a:gd name="connsiteY1" fmla="*/ 287714 h 317961"/>
              <a:gd name="connsiteX2" fmla="*/ 416708 w 1498163"/>
              <a:gd name="connsiteY2" fmla="*/ 277793 h 317961"/>
              <a:gd name="connsiteX3" fmla="*/ 446472 w 1498163"/>
              <a:gd name="connsiteY3" fmla="*/ 267871 h 317961"/>
              <a:gd name="connsiteX4" fmla="*/ 496080 w 1498163"/>
              <a:gd name="connsiteY4" fmla="*/ 218266 h 317961"/>
              <a:gd name="connsiteX5" fmla="*/ 525845 w 1498163"/>
              <a:gd name="connsiteY5" fmla="*/ 158739 h 317961"/>
              <a:gd name="connsiteX6" fmla="*/ 545688 w 1498163"/>
              <a:gd name="connsiteY6" fmla="*/ 99212 h 317961"/>
              <a:gd name="connsiteX7" fmla="*/ 605218 w 1498163"/>
              <a:gd name="connsiteY7" fmla="*/ 59527 h 317961"/>
              <a:gd name="connsiteX8" fmla="*/ 694513 w 1498163"/>
              <a:gd name="connsiteY8" fmla="*/ 9921 h 317961"/>
              <a:gd name="connsiteX9" fmla="*/ 744121 w 1498163"/>
              <a:gd name="connsiteY9" fmla="*/ 0 h 317961"/>
              <a:gd name="connsiteX10" fmla="*/ 833415 w 1498163"/>
              <a:gd name="connsiteY10" fmla="*/ 9921 h 317961"/>
              <a:gd name="connsiteX11" fmla="*/ 873101 w 1498163"/>
              <a:gd name="connsiteY11" fmla="*/ 69448 h 317961"/>
              <a:gd name="connsiteX12" fmla="*/ 902866 w 1498163"/>
              <a:gd name="connsiteY12" fmla="*/ 89291 h 317961"/>
              <a:gd name="connsiteX13" fmla="*/ 942553 w 1498163"/>
              <a:gd name="connsiteY13" fmla="*/ 148818 h 317961"/>
              <a:gd name="connsiteX14" fmla="*/ 982239 w 1498163"/>
              <a:gd name="connsiteY14" fmla="*/ 208345 h 317961"/>
              <a:gd name="connsiteX15" fmla="*/ 1012004 w 1498163"/>
              <a:gd name="connsiteY15" fmla="*/ 228187 h 317961"/>
              <a:gd name="connsiteX16" fmla="*/ 1061612 w 1498163"/>
              <a:gd name="connsiteY16" fmla="*/ 287714 h 317961"/>
              <a:gd name="connsiteX17" fmla="*/ 1091377 w 1498163"/>
              <a:gd name="connsiteY17" fmla="*/ 297635 h 317961"/>
              <a:gd name="connsiteX18" fmla="*/ 1369182 w 1498163"/>
              <a:gd name="connsiteY18" fmla="*/ 307556 h 317961"/>
              <a:gd name="connsiteX19" fmla="*/ 1498163 w 1498163"/>
              <a:gd name="connsiteY19" fmla="*/ 317477 h 317961"/>
              <a:gd name="connsiteX20" fmla="*/ 1498163 w 1498163"/>
              <a:gd name="connsiteY20" fmla="*/ 317477 h 317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98163" h="317961">
                <a:moveTo>
                  <a:pt x="0" y="287714"/>
                </a:moveTo>
                <a:lnTo>
                  <a:pt x="0" y="287714"/>
                </a:lnTo>
                <a:cubicBezTo>
                  <a:pt x="138903" y="284407"/>
                  <a:pt x="277903" y="283962"/>
                  <a:pt x="416708" y="277793"/>
                </a:cubicBezTo>
                <a:cubicBezTo>
                  <a:pt x="427156" y="277329"/>
                  <a:pt x="438105" y="274146"/>
                  <a:pt x="446472" y="267871"/>
                </a:cubicBezTo>
                <a:cubicBezTo>
                  <a:pt x="465180" y="253840"/>
                  <a:pt x="496080" y="218266"/>
                  <a:pt x="496080" y="218266"/>
                </a:cubicBezTo>
                <a:cubicBezTo>
                  <a:pt x="532268" y="109709"/>
                  <a:pt x="474553" y="274142"/>
                  <a:pt x="525845" y="158739"/>
                </a:cubicBezTo>
                <a:cubicBezTo>
                  <a:pt x="534340" y="139626"/>
                  <a:pt x="530898" y="114001"/>
                  <a:pt x="545688" y="99212"/>
                </a:cubicBezTo>
                <a:cubicBezTo>
                  <a:pt x="611742" y="33160"/>
                  <a:pt x="540605" y="95420"/>
                  <a:pt x="605218" y="59527"/>
                </a:cubicBezTo>
                <a:cubicBezTo>
                  <a:pt x="665673" y="25943"/>
                  <a:pt x="645534" y="22166"/>
                  <a:pt x="694513" y="9921"/>
                </a:cubicBezTo>
                <a:cubicBezTo>
                  <a:pt x="710873" y="5831"/>
                  <a:pt x="727585" y="3307"/>
                  <a:pt x="744121" y="0"/>
                </a:cubicBezTo>
                <a:cubicBezTo>
                  <a:pt x="773886" y="3307"/>
                  <a:pt x="804522" y="2041"/>
                  <a:pt x="833415" y="9921"/>
                </a:cubicBezTo>
                <a:cubicBezTo>
                  <a:pt x="853059" y="15278"/>
                  <a:pt x="865923" y="60835"/>
                  <a:pt x="873101" y="69448"/>
                </a:cubicBezTo>
                <a:cubicBezTo>
                  <a:pt x="880735" y="78608"/>
                  <a:pt x="892944" y="82677"/>
                  <a:pt x="902866" y="89291"/>
                </a:cubicBezTo>
                <a:cubicBezTo>
                  <a:pt x="950848" y="185250"/>
                  <a:pt x="897099" y="88215"/>
                  <a:pt x="942553" y="148818"/>
                </a:cubicBezTo>
                <a:cubicBezTo>
                  <a:pt x="956862" y="167896"/>
                  <a:pt x="962396" y="195117"/>
                  <a:pt x="982239" y="208345"/>
                </a:cubicBezTo>
                <a:cubicBezTo>
                  <a:pt x="992161" y="214959"/>
                  <a:pt x="1003572" y="219756"/>
                  <a:pt x="1012004" y="228187"/>
                </a:cubicBezTo>
                <a:cubicBezTo>
                  <a:pt x="1021110" y="237292"/>
                  <a:pt x="1044939" y="277710"/>
                  <a:pt x="1061612" y="287714"/>
                </a:cubicBezTo>
                <a:cubicBezTo>
                  <a:pt x="1070580" y="293095"/>
                  <a:pt x="1080940" y="296962"/>
                  <a:pt x="1091377" y="297635"/>
                </a:cubicBezTo>
                <a:cubicBezTo>
                  <a:pt x="1183845" y="303600"/>
                  <a:pt x="1276580" y="304249"/>
                  <a:pt x="1369182" y="307556"/>
                </a:cubicBezTo>
                <a:cubicBezTo>
                  <a:pt x="1451547" y="321283"/>
                  <a:pt x="1408594" y="317477"/>
                  <a:pt x="1498163" y="317477"/>
                </a:cubicBezTo>
                <a:lnTo>
                  <a:pt x="1498163" y="317477"/>
                </a:lnTo>
              </a:path>
            </a:pathLst>
          </a:cu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377"/>
            <a:endParaRPr lang="fr-BE" sz="1351">
              <a:solidFill>
                <a:srgbClr val="233C4C"/>
              </a:solidFill>
              <a:latin typeface="Arial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2000626" y="1700812"/>
            <a:ext cx="939681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defTabSz="914377"/>
            <a:r>
              <a:rPr lang="fr-BE" sz="1400" b="1" dirty="0">
                <a:solidFill>
                  <a:schemeClr val="bg2">
                    <a:lumMod val="75000"/>
                  </a:schemeClr>
                </a:solidFill>
                <a:latin typeface="Arial"/>
              </a:rPr>
              <a:t>proposal</a:t>
            </a:r>
            <a:endParaRPr lang="fr-BE" sz="1400" b="1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7395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D416DE15-76B8-47CF-8A45-7573917BCFFB}" type="slidenum">
              <a:rPr lang="en-US">
                <a:solidFill>
                  <a:srgbClr val="233C4C"/>
                </a:solidFill>
                <a:latin typeface="Arial"/>
              </a:rPr>
              <a:pPr defTabSz="914377"/>
              <a:t>41</a:t>
            </a:fld>
            <a:endParaRPr lang="en-US" dirty="0">
              <a:solidFill>
                <a:srgbClr val="233C4C"/>
              </a:solidFill>
              <a:latin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fr-BE"/>
              <a:t>How to improve exploration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4294967295"/>
          </p:nvPr>
        </p:nvSpPr>
        <p:spPr>
          <a:xfrm>
            <a:off x="1387475" y="1277938"/>
            <a:ext cx="10804525" cy="4786312"/>
          </a:xfrm>
        </p:spPr>
        <p:txBody>
          <a:bodyPr vert="horz" lIns="0" tIns="0" rIns="0" bIns="0" rtlCol="0" anchor="t">
            <a:noAutofit/>
          </a:bodyPr>
          <a:lstStyle/>
          <a:p>
            <a:pPr marL="354965" indent="-354965"/>
            <a:r>
              <a:rPr lang="en-US" sz="1850" dirty="0"/>
              <a:t>Take a multivariate distribution as proposal</a:t>
            </a:r>
            <a:endParaRPr lang="en-US" sz="1850" dirty="0">
              <a:cs typeface="Arial"/>
            </a:endParaRPr>
          </a:p>
          <a:p>
            <a:pPr marL="988695" lvl="1" indent="-379095"/>
            <a:r>
              <a:rPr lang="en-US" sz="1850" dirty="0"/>
              <a:t>If correlations can be roughly estimated, the sampling can be improved to account for the dependency structure</a:t>
            </a:r>
            <a:endParaRPr lang="en-US" sz="1850" dirty="0">
              <a:cs typeface="Arial"/>
            </a:endParaRPr>
          </a:p>
          <a:p>
            <a:pPr marL="1525905" lvl="2" indent="-306705"/>
            <a:r>
              <a:rPr lang="en-US" dirty="0"/>
              <a:t>Still, it does not work well with exotic distribution (e.g. banana shaped, etc.)</a:t>
            </a:r>
            <a:endParaRPr lang="en-US" dirty="0">
              <a:cs typeface="Arial"/>
            </a:endParaRPr>
          </a:p>
          <a:p>
            <a:pPr marL="988695" lvl="1" indent="-379095"/>
            <a:r>
              <a:rPr lang="en-US" sz="1850" dirty="0"/>
              <a:t>Sampling by block easier if interesting blocking of similar parameters can be identified</a:t>
            </a:r>
            <a:endParaRPr lang="en-US" sz="1850" dirty="0">
              <a:cs typeface="Arial"/>
            </a:endParaRPr>
          </a:p>
          <a:p>
            <a:pPr marL="1525905" lvl="2" indent="-306705"/>
            <a:r>
              <a:rPr lang="en-US" dirty="0"/>
              <a:t>E.g. in a regression, sample the regressors and the variance in two blocks</a:t>
            </a:r>
            <a:endParaRPr lang="en-US" dirty="0">
              <a:cs typeface="Arial"/>
            </a:endParaRPr>
          </a:p>
          <a:p>
            <a:pPr marL="1525905" lvl="2" indent="-306705"/>
            <a:endParaRPr lang="en-US" dirty="0">
              <a:cs typeface="Arial"/>
            </a:endParaRPr>
          </a:p>
          <a:p>
            <a:pPr marL="354965" indent="-354965"/>
            <a:r>
              <a:rPr lang="en-US" sz="1850" dirty="0"/>
              <a:t>Thin the samples</a:t>
            </a:r>
            <a:endParaRPr lang="en-US" sz="1850" dirty="0">
              <a:cs typeface="Arial"/>
            </a:endParaRPr>
          </a:p>
          <a:p>
            <a:pPr marL="988695" lvl="1" indent="-379095"/>
            <a:r>
              <a:rPr lang="en-US" sz="1850" dirty="0"/>
              <a:t>Keeping only one sample out of, say, 10, to obtain a ‘faster’ exploration of the distribution</a:t>
            </a:r>
            <a:endParaRPr lang="en-US" sz="1850" dirty="0">
              <a:cs typeface="Arial"/>
            </a:endParaRPr>
          </a:p>
          <a:p>
            <a:pPr marL="988695" lvl="1" indent="-379095"/>
            <a:endParaRPr lang="en-US" sz="1850" dirty="0"/>
          </a:p>
          <a:p>
            <a:pPr marL="354965" indent="-354965"/>
            <a:r>
              <a:rPr lang="en-US" sz="1850" dirty="0"/>
              <a:t>Transform the model to obtain uncorrelated parameters</a:t>
            </a:r>
            <a:endParaRPr lang="en-US" sz="1850" dirty="0">
              <a:cs typeface="Arial"/>
            </a:endParaRPr>
          </a:p>
          <a:p>
            <a:pPr marL="988695" lvl="1" indent="-379095"/>
            <a:r>
              <a:rPr lang="en-US" sz="1850" dirty="0"/>
              <a:t>E.g. in STAN: mu[</a:t>
            </a:r>
            <a:r>
              <a:rPr lang="en-US" sz="1850" dirty="0" err="1"/>
              <a:t>i</a:t>
            </a:r>
            <a:r>
              <a:rPr lang="en-US" sz="1850" dirty="0"/>
              <a:t>] = alpha + beta * (x[</a:t>
            </a:r>
            <a:r>
              <a:rPr lang="en-US" sz="1850" dirty="0" err="1"/>
              <a:t>i</a:t>
            </a:r>
            <a:r>
              <a:rPr lang="en-US" sz="1850" dirty="0"/>
              <a:t>] - </a:t>
            </a:r>
            <a:r>
              <a:rPr lang="en-US" sz="1850" dirty="0" err="1"/>
              <a:t>x.mean</a:t>
            </a:r>
            <a:r>
              <a:rPr lang="en-US" sz="1850" dirty="0"/>
              <a:t>)</a:t>
            </a:r>
            <a:endParaRPr lang="en-US" sz="1850" dirty="0">
              <a:cs typeface="Arial"/>
            </a:endParaRPr>
          </a:p>
          <a:p>
            <a:pPr marL="988695" lvl="1" indent="-379095"/>
            <a:endParaRPr lang="en-US" sz="1850" dirty="0"/>
          </a:p>
          <a:p>
            <a:pPr marL="354965" indent="-354965"/>
            <a:r>
              <a:rPr lang="en-US" sz="1850" dirty="0"/>
              <a:t>Overrelaxation method</a:t>
            </a:r>
            <a:endParaRPr lang="en-US" sz="185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66602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D416DE15-76B8-47CF-8A45-7573917BCFFB}" type="slidenum">
              <a:rPr lang="en-US">
                <a:solidFill>
                  <a:srgbClr val="233C4C"/>
                </a:solidFill>
                <a:latin typeface="Arial"/>
              </a:rPr>
              <a:pPr defTabSz="914377"/>
              <a:t>42</a:t>
            </a:fld>
            <a:endParaRPr lang="en-US" dirty="0">
              <a:solidFill>
                <a:srgbClr val="233C4C"/>
              </a:solidFill>
              <a:latin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fr-BE"/>
              <a:t>Hamiltonian Monte-Carlo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4294967295"/>
          </p:nvPr>
        </p:nvSpPr>
        <p:spPr>
          <a:xfrm>
            <a:off x="1387475" y="1277938"/>
            <a:ext cx="10804525" cy="4786312"/>
          </a:xfrm>
        </p:spPr>
        <p:txBody>
          <a:bodyPr vert="horz" lIns="0" tIns="0" rIns="0" bIns="0" rtlCol="0" anchor="t">
            <a:noAutofit/>
          </a:bodyPr>
          <a:lstStyle/>
          <a:p>
            <a:pPr marL="354965" indent="-354965"/>
            <a:r>
              <a:rPr lang="en-US" sz="1850" dirty="0"/>
              <a:t>The idea is to avoid the random walk behavior of MCMC algorithms</a:t>
            </a:r>
            <a:endParaRPr lang="en-US" sz="1850" dirty="0">
              <a:cs typeface="Arial"/>
            </a:endParaRPr>
          </a:p>
          <a:p>
            <a:pPr marL="988695" lvl="1" indent="-379095"/>
            <a:r>
              <a:rPr lang="en-US" sz="1850" dirty="0"/>
              <a:t>Uses Hamiltonian dynamics</a:t>
            </a:r>
            <a:endParaRPr lang="en-US" sz="1850" dirty="0">
              <a:cs typeface="Arial"/>
            </a:endParaRPr>
          </a:p>
          <a:p>
            <a:pPr marL="988695" lvl="1" indent="-379095"/>
            <a:r>
              <a:rPr lang="en-US" sz="1850" dirty="0"/>
              <a:t>Auxiliary momentum vector</a:t>
            </a:r>
            <a:endParaRPr lang="en-US" sz="1850" dirty="0">
              <a:cs typeface="Arial"/>
            </a:endParaRPr>
          </a:p>
          <a:p>
            <a:pPr marL="988695" lvl="1" indent="-379095"/>
            <a:r>
              <a:rPr lang="en-US" sz="1850" dirty="0"/>
              <a:t>So, a state (one sample) has a position and a momentum (mass*velocity)</a:t>
            </a:r>
            <a:endParaRPr lang="en-US" sz="1850" dirty="0">
              <a:cs typeface="Arial"/>
            </a:endParaRPr>
          </a:p>
          <a:p>
            <a:pPr marL="608965" lvl="1" indent="0">
              <a:buNone/>
            </a:pPr>
            <a:r>
              <a:rPr lang="en-US" sz="1850" dirty="0"/>
              <a:t>		A potential energy (∝ to the posterior density height)</a:t>
            </a:r>
            <a:br>
              <a:rPr lang="en-US" sz="1850" dirty="0"/>
            </a:br>
            <a:r>
              <a:rPr lang="en-US" sz="1850" dirty="0">
                <a:cs typeface="Arial"/>
              </a:rPr>
              <a:t> </a:t>
            </a:r>
            <a:r>
              <a:rPr lang="en-US" sz="1850" dirty="0"/>
              <a:t>                  A kinetic energy (momentum &amp; mass)</a:t>
            </a:r>
            <a:endParaRPr lang="en-US" sz="1850" dirty="0">
              <a:cs typeface="Arial"/>
            </a:endParaRPr>
          </a:p>
          <a:p>
            <a:pPr marL="988695" lvl="1" indent="-379095"/>
            <a:r>
              <a:rPr lang="en-US" sz="1850" dirty="0"/>
              <a:t>The target density defines a potential energy function using Hamiltonian equations</a:t>
            </a:r>
            <a:endParaRPr lang="en-US" sz="1850" dirty="0">
              <a:cs typeface="Arial"/>
            </a:endParaRPr>
          </a:p>
          <a:p>
            <a:pPr marL="988695" lvl="1" indent="-379095"/>
            <a:r>
              <a:rPr lang="en-US" sz="1850" dirty="0"/>
              <a:t>One sampling iteration consists in moving on the posterior following these dynamics</a:t>
            </a:r>
            <a:endParaRPr lang="en-US" sz="1850" dirty="0">
              <a:cs typeface="Arial"/>
            </a:endParaRPr>
          </a:p>
          <a:p>
            <a:pPr marL="1525905" lvl="2" indent="-306705"/>
            <a:r>
              <a:rPr lang="en-US" dirty="0"/>
              <a:t> instead of moving using a simpler proposal distribution</a:t>
            </a:r>
            <a:endParaRPr lang="en-US" dirty="0">
              <a:cs typeface="Arial"/>
            </a:endParaRPr>
          </a:p>
          <a:p>
            <a:pPr marL="354965" indent="-354965"/>
            <a:endParaRPr lang="en-US" sz="1850" dirty="0">
              <a:cs typeface="Arial"/>
            </a:endParaRPr>
          </a:p>
          <a:p>
            <a:pPr marL="354965" indent="-354965"/>
            <a:r>
              <a:rPr lang="en-US" sz="1850" dirty="0"/>
              <a:t>Theory terminology is often hard for statisticians without a good knowledge of physics </a:t>
            </a:r>
            <a:endParaRPr lang="en-US" sz="185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17879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2D26C6B-60CC-EA4A-844B-0E44D793724F}"/>
              </a:ext>
            </a:extLst>
          </p:cNvPr>
          <p:cNvSpPr/>
          <p:nvPr/>
        </p:nvSpPr>
        <p:spPr>
          <a:xfrm>
            <a:off x="4203517" y="2474795"/>
            <a:ext cx="4485564" cy="3166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D416DE15-76B8-47CF-8A45-7573917BCFFB}" type="slidenum">
              <a:rPr lang="en-US">
                <a:solidFill>
                  <a:srgbClr val="233C4C"/>
                </a:solidFill>
                <a:latin typeface="Arial"/>
              </a:rPr>
              <a:pPr defTabSz="914377"/>
              <a:t>43</a:t>
            </a:fld>
            <a:endParaRPr lang="en-US" dirty="0">
              <a:solidFill>
                <a:srgbClr val="233C4C"/>
              </a:solidFill>
              <a:latin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fr-BE" dirty="0" err="1"/>
              <a:t>Hamiltonian</a:t>
            </a:r>
            <a:r>
              <a:rPr lang="fr-BE" dirty="0"/>
              <a:t> Monte-Carlo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4294967295"/>
          </p:nvPr>
        </p:nvSpPr>
        <p:spPr>
          <a:xfrm>
            <a:off x="1387475" y="1277938"/>
            <a:ext cx="10804525" cy="4786312"/>
          </a:xfrm>
        </p:spPr>
        <p:txBody>
          <a:bodyPr vert="horz" lIns="0" tIns="0" rIns="0" bIns="0" rtlCol="0" anchor="t">
            <a:noAutofit/>
          </a:bodyPr>
          <a:lstStyle/>
          <a:p>
            <a:pPr marL="354965" indent="-354965"/>
            <a:r>
              <a:rPr lang="en-US" sz="1850" dirty="0"/>
              <a:t>Two types of proposals are used iteratively</a:t>
            </a:r>
            <a:endParaRPr lang="en-US" sz="1850" dirty="0">
              <a:cs typeface="Arial"/>
            </a:endParaRPr>
          </a:p>
          <a:p>
            <a:pPr marL="608965" lvl="1" indent="0">
              <a:buNone/>
            </a:pPr>
            <a:r>
              <a:rPr lang="en-US" sz="1850" dirty="0"/>
              <a:t>1. randomize the momentum variable (give a velocity)</a:t>
            </a:r>
            <a:endParaRPr lang="en-US" sz="1850" dirty="0">
              <a:cs typeface="Arial"/>
            </a:endParaRPr>
          </a:p>
          <a:p>
            <a:pPr marL="608965" lvl="1" indent="0">
              <a:buNone/>
            </a:pPr>
            <a:r>
              <a:rPr lang="en-US" sz="1850" dirty="0"/>
              <a:t>2. move on the posterior using Hamiltonian equations</a:t>
            </a:r>
            <a:endParaRPr lang="en-US" sz="1850" dirty="0">
              <a:cs typeface="Arial"/>
            </a:endParaRPr>
          </a:p>
          <a:p>
            <a:pPr marL="1525905" lvl="2" indent="-306705"/>
            <a:r>
              <a:rPr lang="en-US" dirty="0"/>
              <a:t>Leapfrog function</a:t>
            </a:r>
            <a:endParaRPr lang="en-US" dirty="0">
              <a:cs typeface="Arial"/>
            </a:endParaRPr>
          </a:p>
          <a:p>
            <a:pPr marL="988695" lvl="1" indent="-379095"/>
            <a:endParaRPr lang="en-US" sz="1850" dirty="0">
              <a:cs typeface="Arial"/>
            </a:endParaRPr>
          </a:p>
          <a:p>
            <a:pPr marL="988695" lvl="1" indent="-379095"/>
            <a:endParaRPr lang="en-US" sz="1850" dirty="0">
              <a:cs typeface="Arial"/>
            </a:endParaRPr>
          </a:p>
          <a:p>
            <a:pPr marL="608965" lvl="1" indent="0">
              <a:buNone/>
            </a:pPr>
            <a:endParaRPr lang="en-US" sz="1850" dirty="0">
              <a:cs typeface="Arial"/>
            </a:endParaRPr>
          </a:p>
          <a:p>
            <a:pPr marL="988695" lvl="1" indent="-379095"/>
            <a:endParaRPr lang="en-US" sz="1850" dirty="0">
              <a:cs typeface="Arial"/>
            </a:endParaRPr>
          </a:p>
          <a:p>
            <a:pPr marL="988695" lvl="1" indent="-379095"/>
            <a:endParaRPr lang="en-US" sz="1850" dirty="0">
              <a:cs typeface="Arial"/>
            </a:endParaRPr>
          </a:p>
          <a:p>
            <a:pPr marL="988695" lvl="1" indent="-379095"/>
            <a:endParaRPr lang="en-US" sz="1850" dirty="0">
              <a:cs typeface="Arial"/>
            </a:endParaRPr>
          </a:p>
          <a:p>
            <a:pPr marL="354965" indent="-354965"/>
            <a:endParaRPr lang="en-US" sz="1850" dirty="0">
              <a:cs typeface="Arial"/>
            </a:endParaRPr>
          </a:p>
          <a:p>
            <a:pPr marL="354965" indent="-354965"/>
            <a:endParaRPr lang="en-US" sz="1850" dirty="0">
              <a:cs typeface="Arial"/>
            </a:endParaRPr>
          </a:p>
          <a:p>
            <a:pPr marL="354965" indent="-354965"/>
            <a:endParaRPr lang="en-US" sz="1850" dirty="0">
              <a:cs typeface="Arial"/>
            </a:endParaRPr>
          </a:p>
          <a:p>
            <a:pPr marL="354965" indent="-354965"/>
            <a:r>
              <a:rPr lang="en-US" sz="1850" dirty="0"/>
              <a:t>Discard the momentum variables and keep only the sequence of position (i.e. samples)</a:t>
            </a:r>
            <a:endParaRPr lang="en-US" sz="1850" dirty="0">
              <a:cs typeface="Arial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922" y="2718276"/>
            <a:ext cx="3035548" cy="24950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3339" y="6006165"/>
            <a:ext cx="74888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fr-BE" sz="1000" dirty="0">
                <a:solidFill>
                  <a:srgbClr val="00727E"/>
                </a:solidFill>
                <a:latin typeface="Arial"/>
              </a:rPr>
              <a:t>Hoffman, Matthew D. and Andrew Gelman. In press. The No-U-Turn Sampler: Adaptively Setting Path Lengths in Hamiltonian Monte Carlo. Journal of Machine Learning Research.</a:t>
            </a:r>
          </a:p>
        </p:txBody>
      </p:sp>
    </p:spTree>
    <p:extLst>
      <p:ext uri="{BB962C8B-B14F-4D97-AF65-F5344CB8AC3E}">
        <p14:creationId xmlns:p14="http://schemas.microsoft.com/office/powerpoint/2010/main" val="7486106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C80E80-51F5-0442-95E4-8A96696F9C41}"/>
              </a:ext>
            </a:extLst>
          </p:cNvPr>
          <p:cNvSpPr/>
          <p:nvPr/>
        </p:nvSpPr>
        <p:spPr>
          <a:xfrm>
            <a:off x="3175379" y="3239069"/>
            <a:ext cx="5368120" cy="2852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D416DE15-76B8-47CF-8A45-7573917BCFFB}" type="slidenum">
              <a:rPr lang="en-US">
                <a:solidFill>
                  <a:srgbClr val="233C4C"/>
                </a:solidFill>
                <a:latin typeface="Arial"/>
              </a:rPr>
              <a:pPr defTabSz="914377"/>
              <a:t>44</a:t>
            </a:fld>
            <a:endParaRPr lang="en-US" dirty="0">
              <a:solidFill>
                <a:srgbClr val="233C4C"/>
              </a:solidFill>
              <a:latin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fr-BE"/>
              <a:t>Hamiltonian Monte-Carlo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4294967295"/>
          </p:nvPr>
        </p:nvSpPr>
        <p:spPr>
          <a:xfrm>
            <a:off x="1387475" y="1277938"/>
            <a:ext cx="10804525" cy="4786312"/>
          </a:xfrm>
        </p:spPr>
        <p:txBody>
          <a:bodyPr/>
          <a:lstStyle/>
          <a:p>
            <a:r>
              <a:rPr lang="fr-BE" dirty="0" err="1"/>
              <a:t>Why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performant ?</a:t>
            </a:r>
          </a:p>
          <a:p>
            <a:pPr lvl="1"/>
            <a:r>
              <a:rPr lang="fr-BE" dirty="0" err="1"/>
              <a:t>Rely</a:t>
            </a:r>
            <a:r>
              <a:rPr lang="fr-BE" dirty="0"/>
              <a:t> on the gradient of the </a:t>
            </a:r>
            <a:r>
              <a:rPr lang="fr-BE" dirty="0" err="1"/>
              <a:t>current</a:t>
            </a:r>
            <a:r>
              <a:rPr lang="fr-BE" dirty="0"/>
              <a:t> location of the </a:t>
            </a:r>
            <a:r>
              <a:rPr lang="fr-BE" dirty="0" err="1"/>
              <a:t>posterior</a:t>
            </a:r>
            <a:r>
              <a:rPr lang="fr-BE" dirty="0"/>
              <a:t> to </a:t>
            </a:r>
            <a:r>
              <a:rPr lang="fr-BE" dirty="0" err="1"/>
              <a:t>better</a:t>
            </a:r>
            <a:r>
              <a:rPr lang="fr-BE" dirty="0"/>
              <a:t> know the direction to </a:t>
            </a:r>
            <a:r>
              <a:rPr lang="fr-BE" dirty="0" err="1"/>
              <a:t>take</a:t>
            </a:r>
            <a:r>
              <a:rPr lang="fr-BE" dirty="0"/>
              <a:t> </a:t>
            </a:r>
            <a:r>
              <a:rPr lang="fr-BE" dirty="0" err="1"/>
              <a:t>towards</a:t>
            </a:r>
            <a:r>
              <a:rPr lang="fr-BE" dirty="0"/>
              <a:t> the </a:t>
            </a:r>
            <a:r>
              <a:rPr lang="fr-BE" dirty="0" err="1"/>
              <a:t>next</a:t>
            </a:r>
            <a:r>
              <a:rPr lang="fr-BE" dirty="0"/>
              <a:t> </a:t>
            </a:r>
            <a:r>
              <a:rPr lang="fr-BE" dirty="0" err="1"/>
              <a:t>sample</a:t>
            </a:r>
            <a:endParaRPr lang="fr-BE" dirty="0"/>
          </a:p>
          <a:p>
            <a:pPr lvl="1"/>
            <a:r>
              <a:rPr lang="fr-BE" dirty="0" err="1"/>
              <a:t>Leapfrog</a:t>
            </a:r>
            <a:r>
              <a:rPr lang="fr-BE" dirty="0"/>
              <a:t> </a:t>
            </a:r>
            <a:r>
              <a:rPr lang="fr-BE" dirty="0" err="1"/>
              <a:t>functions</a:t>
            </a:r>
            <a:r>
              <a:rPr lang="fr-BE" dirty="0"/>
              <a:t> are </a:t>
            </a:r>
            <a:r>
              <a:rPr lang="fr-BE" dirty="0" err="1"/>
              <a:t>used</a:t>
            </a:r>
            <a:r>
              <a:rPr lang="fr-BE" dirty="0"/>
              <a:t> to </a:t>
            </a:r>
            <a:r>
              <a:rPr lang="fr-BE" dirty="0" err="1"/>
              <a:t>discretize</a:t>
            </a:r>
            <a:r>
              <a:rPr lang="fr-BE" dirty="0"/>
              <a:t> the </a:t>
            </a:r>
            <a:r>
              <a:rPr lang="fr-BE" dirty="0" err="1"/>
              <a:t>Hamiltonian</a:t>
            </a:r>
            <a:r>
              <a:rPr lang="fr-BE" dirty="0"/>
              <a:t> </a:t>
            </a:r>
            <a:r>
              <a:rPr lang="fr-BE" dirty="0" err="1"/>
              <a:t>equations</a:t>
            </a:r>
            <a:r>
              <a:rPr lang="fr-BE" dirty="0"/>
              <a:t> </a:t>
            </a:r>
          </a:p>
          <a:p>
            <a:pPr lvl="2"/>
            <a:r>
              <a:rPr lang="fr-BE" dirty="0"/>
              <a:t>Computers </a:t>
            </a:r>
            <a:r>
              <a:rPr lang="fr-BE" dirty="0" err="1"/>
              <a:t>can</a:t>
            </a:r>
            <a:r>
              <a:rPr lang="fr-BE" dirty="0"/>
              <a:t> </a:t>
            </a:r>
            <a:r>
              <a:rPr lang="fr-BE" dirty="0" err="1"/>
              <a:t>work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very</a:t>
            </a:r>
            <a:r>
              <a:rPr lang="fr-BE" dirty="0"/>
              <a:t> </a:t>
            </a:r>
            <a:r>
              <a:rPr lang="fr-BE" dirty="0" err="1"/>
              <a:t>efficiently</a:t>
            </a:r>
            <a:endParaRPr lang="fr-BE" dirty="0"/>
          </a:p>
          <a:p>
            <a:pPr lvl="2"/>
            <a:r>
              <a:rPr lang="fr-BE" dirty="0"/>
              <a:t>Explore the </a:t>
            </a:r>
            <a:r>
              <a:rPr lang="fr-BE" dirty="0" err="1"/>
              <a:t>posterior</a:t>
            </a:r>
            <a:r>
              <a:rPr lang="fr-BE" dirty="0"/>
              <a:t> distribution more </a:t>
            </a:r>
            <a:r>
              <a:rPr lang="fr-BE" dirty="0" err="1"/>
              <a:t>efficiently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</a:t>
            </a:r>
            <a:r>
              <a:rPr lang="fr-BE" dirty="0" err="1"/>
              <a:t>several</a:t>
            </a:r>
            <a:r>
              <a:rPr lang="fr-BE" dirty="0"/>
              <a:t> </a:t>
            </a:r>
            <a:r>
              <a:rPr lang="fr-BE" dirty="0" err="1"/>
              <a:t>leapfrogs</a:t>
            </a:r>
            <a:r>
              <a:rPr lang="fr-BE" dirty="0"/>
              <a:t> to </a:t>
            </a:r>
            <a:r>
              <a:rPr lang="fr-BE" dirty="0" err="1"/>
              <a:t>reduce</a:t>
            </a:r>
            <a:r>
              <a:rPr lang="fr-BE" dirty="0"/>
              <a:t> </a:t>
            </a:r>
            <a:r>
              <a:rPr lang="fr-BE" dirty="0" err="1"/>
              <a:t>autocorrelation</a:t>
            </a:r>
            <a:endParaRPr lang="fr-BE" dirty="0"/>
          </a:p>
          <a:p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33" y="3494070"/>
            <a:ext cx="4572992" cy="24851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20611" y="6091163"/>
            <a:ext cx="8722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fr-BE" sz="1200" dirty="0">
                <a:solidFill>
                  <a:srgbClr val="FFFFFF"/>
                </a:solidFill>
                <a:latin typeface="Arial"/>
              </a:rPr>
              <a:t>Neal, R. MCMC using Hamiltonian dynamics, in Handbook of Markov Chain Monte Carlo, Brooks et al, Chapman &amp; Hall, 2010</a:t>
            </a:r>
          </a:p>
        </p:txBody>
      </p:sp>
    </p:spTree>
    <p:extLst>
      <p:ext uri="{BB962C8B-B14F-4D97-AF65-F5344CB8AC3E}">
        <p14:creationId xmlns:p14="http://schemas.microsoft.com/office/powerpoint/2010/main" val="28375255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7F3F239-F2B7-F141-99F2-10ABC9F0FB35}"/>
              </a:ext>
            </a:extLst>
          </p:cNvPr>
          <p:cNvSpPr/>
          <p:nvPr/>
        </p:nvSpPr>
        <p:spPr>
          <a:xfrm>
            <a:off x="3748586" y="3429001"/>
            <a:ext cx="6123295" cy="2885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D416DE15-76B8-47CF-8A45-7573917BCFFB}" type="slidenum">
              <a:rPr lang="en-US">
                <a:solidFill>
                  <a:srgbClr val="233C4C"/>
                </a:solidFill>
                <a:latin typeface="Arial"/>
              </a:rPr>
              <a:pPr defTabSz="914377"/>
              <a:t>45</a:t>
            </a:fld>
            <a:endParaRPr lang="en-US" dirty="0">
              <a:solidFill>
                <a:srgbClr val="233C4C"/>
              </a:solidFill>
              <a:latin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fr-BE"/>
              <a:t>NUTS</a:t>
            </a:r>
            <a:endParaRPr lang="fr-BE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294967295"/>
          </p:nvPr>
        </p:nvSpPr>
        <p:spPr>
          <a:xfrm>
            <a:off x="1387475" y="1277938"/>
            <a:ext cx="10804525" cy="4786312"/>
          </a:xfrm>
        </p:spPr>
        <p:txBody>
          <a:bodyPr>
            <a:normAutofit/>
          </a:bodyPr>
          <a:lstStyle/>
          <a:p>
            <a:r>
              <a:rPr lang="fr-BE" sz="2000" dirty="0" err="1"/>
              <a:t>Using</a:t>
            </a:r>
            <a:r>
              <a:rPr lang="fr-BE" sz="2000" dirty="0"/>
              <a:t> the </a:t>
            </a:r>
            <a:r>
              <a:rPr lang="fr-BE" sz="2000" dirty="0" err="1"/>
              <a:t>leapfrog</a:t>
            </a:r>
            <a:r>
              <a:rPr lang="fr-BE" sz="2000" dirty="0"/>
              <a:t> </a:t>
            </a:r>
            <a:r>
              <a:rPr lang="fr-BE" sz="2000" dirty="0" err="1"/>
              <a:t>function</a:t>
            </a:r>
            <a:r>
              <a:rPr lang="fr-BE" sz="2000" dirty="0"/>
              <a:t>, </a:t>
            </a:r>
            <a:r>
              <a:rPr lang="fr-BE" sz="2000" dirty="0" err="1"/>
              <a:t>two</a:t>
            </a:r>
            <a:r>
              <a:rPr lang="fr-BE" sz="2000" dirty="0"/>
              <a:t> </a:t>
            </a:r>
            <a:r>
              <a:rPr lang="fr-BE" sz="2000" dirty="0" err="1"/>
              <a:t>parameters</a:t>
            </a:r>
            <a:r>
              <a:rPr lang="fr-BE" sz="2000" dirty="0"/>
              <a:t> have to </a:t>
            </a:r>
            <a:r>
              <a:rPr lang="fr-BE" sz="2000" dirty="0" err="1"/>
              <a:t>be</a:t>
            </a:r>
            <a:r>
              <a:rPr lang="fr-BE" sz="2000" dirty="0"/>
              <a:t> </a:t>
            </a:r>
            <a:r>
              <a:rPr lang="fr-BE" sz="2000" dirty="0" err="1"/>
              <a:t>tuned</a:t>
            </a:r>
            <a:endParaRPr lang="fr-BE" sz="2000" dirty="0"/>
          </a:p>
          <a:p>
            <a:pPr lvl="1"/>
            <a:r>
              <a:rPr lang="fr-BE" sz="2000" dirty="0"/>
              <a:t>The size of the </a:t>
            </a:r>
            <a:r>
              <a:rPr lang="fr-BE" sz="2000" dirty="0" err="1"/>
              <a:t>leap</a:t>
            </a:r>
            <a:r>
              <a:rPr lang="fr-BE" sz="2000" dirty="0"/>
              <a:t> (the </a:t>
            </a:r>
            <a:r>
              <a:rPr lang="fr-BE" sz="2000" dirty="0" err="1"/>
              <a:t>step</a:t>
            </a:r>
            <a:r>
              <a:rPr lang="fr-BE" sz="2000" dirty="0"/>
              <a:t>)</a:t>
            </a:r>
          </a:p>
          <a:p>
            <a:pPr lvl="1"/>
            <a:r>
              <a:rPr lang="fr-BE" sz="2000" dirty="0"/>
              <a:t>The </a:t>
            </a:r>
            <a:r>
              <a:rPr lang="fr-BE" sz="2000" dirty="0" err="1"/>
              <a:t>number</a:t>
            </a:r>
            <a:r>
              <a:rPr lang="fr-BE" sz="2000" dirty="0"/>
              <a:t> of </a:t>
            </a:r>
            <a:r>
              <a:rPr lang="fr-BE" sz="2000" dirty="0" err="1"/>
              <a:t>leaps</a:t>
            </a:r>
            <a:endParaRPr lang="fr-BE" sz="2000" dirty="0"/>
          </a:p>
          <a:p>
            <a:r>
              <a:rPr lang="fr-BE" sz="2000" dirty="0"/>
              <a:t>Tuning </a:t>
            </a:r>
            <a:r>
              <a:rPr lang="fr-BE" sz="2000" dirty="0" err="1"/>
              <a:t>them</a:t>
            </a:r>
            <a:r>
              <a:rPr lang="fr-BE" sz="2000" dirty="0"/>
              <a:t> </a:t>
            </a:r>
            <a:r>
              <a:rPr lang="fr-BE" sz="2000" dirty="0" err="1"/>
              <a:t>is</a:t>
            </a:r>
            <a:r>
              <a:rPr lang="fr-BE" sz="2000" dirty="0"/>
              <a:t> a </a:t>
            </a:r>
            <a:r>
              <a:rPr lang="fr-BE" sz="2000" dirty="0" err="1"/>
              <a:t>complex</a:t>
            </a:r>
            <a:r>
              <a:rPr lang="fr-BE" sz="2000" dirty="0"/>
              <a:t> </a:t>
            </a:r>
            <a:r>
              <a:rPr lang="fr-BE" sz="2000" dirty="0" err="1"/>
              <a:t>task</a:t>
            </a:r>
            <a:r>
              <a:rPr lang="fr-BE" sz="2000" dirty="0"/>
              <a:t> </a:t>
            </a:r>
            <a:r>
              <a:rPr lang="fr-BE" sz="2000" dirty="0" err="1"/>
              <a:t>that</a:t>
            </a:r>
            <a:r>
              <a:rPr lang="fr-BE" sz="2000" dirty="0"/>
              <a:t> </a:t>
            </a:r>
            <a:r>
              <a:rPr lang="fr-BE" sz="2000" dirty="0" err="1"/>
              <a:t>may</a:t>
            </a:r>
            <a:r>
              <a:rPr lang="fr-BE" sz="2000" dirty="0"/>
              <a:t> </a:t>
            </a:r>
            <a:r>
              <a:rPr lang="fr-BE" sz="2000" dirty="0" err="1"/>
              <a:t>require</a:t>
            </a:r>
            <a:r>
              <a:rPr lang="fr-BE" sz="2000" dirty="0"/>
              <a:t> </a:t>
            </a:r>
            <a:r>
              <a:rPr lang="fr-BE" sz="2000" dirty="0" err="1"/>
              <a:t>many</a:t>
            </a:r>
            <a:r>
              <a:rPr lang="fr-BE" sz="2000" dirty="0"/>
              <a:t> </a:t>
            </a:r>
            <a:r>
              <a:rPr lang="fr-BE" sz="2000" dirty="0" err="1"/>
              <a:t>additional</a:t>
            </a:r>
            <a:r>
              <a:rPr lang="fr-BE" sz="2000" dirty="0"/>
              <a:t> runs</a:t>
            </a:r>
          </a:p>
          <a:p>
            <a:r>
              <a:rPr lang="fr-BE" sz="2000" dirty="0"/>
              <a:t>The No-U-Turn Sampler (NUTS) </a:t>
            </a:r>
            <a:r>
              <a:rPr lang="fr-BE" sz="2000" dirty="0" err="1"/>
              <a:t>is</a:t>
            </a:r>
            <a:r>
              <a:rPr lang="fr-BE" sz="2000" dirty="0"/>
              <a:t> an </a:t>
            </a:r>
            <a:r>
              <a:rPr lang="fr-BE" sz="2000" dirty="0" err="1"/>
              <a:t>improvement</a:t>
            </a:r>
            <a:r>
              <a:rPr lang="fr-BE" sz="2000" dirty="0"/>
              <a:t> of HMC </a:t>
            </a:r>
            <a:r>
              <a:rPr lang="fr-BE" sz="2000" dirty="0" err="1"/>
              <a:t>that</a:t>
            </a:r>
            <a:r>
              <a:rPr lang="fr-BE" sz="2000" dirty="0"/>
              <a:t> have routines to tune </a:t>
            </a:r>
            <a:r>
              <a:rPr lang="fr-BE" sz="2000" dirty="0" err="1"/>
              <a:t>these</a:t>
            </a:r>
            <a:r>
              <a:rPr lang="fr-BE" sz="2000" dirty="0"/>
              <a:t> </a:t>
            </a:r>
            <a:r>
              <a:rPr lang="fr-BE" sz="2000" dirty="0" err="1"/>
              <a:t>parameters</a:t>
            </a:r>
            <a:r>
              <a:rPr lang="fr-BE" sz="2000" dirty="0"/>
              <a:t> on-the-</a:t>
            </a:r>
            <a:r>
              <a:rPr lang="fr-BE" sz="2000" dirty="0" err="1"/>
              <a:t>fly</a:t>
            </a:r>
            <a:endParaRPr lang="fr-BE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374" y="3639983"/>
            <a:ext cx="3035548" cy="2495072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 bwMode="auto">
          <a:xfrm rot="19227483">
            <a:off x="4521817" y="4755102"/>
            <a:ext cx="1966312" cy="116821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377" eaLnBrk="0" fontAlgn="base" hangingPunct="0">
              <a:spcBef>
                <a:spcPct val="50000"/>
              </a:spcBef>
              <a:spcAft>
                <a:spcPct val="0"/>
              </a:spcAft>
            </a:pPr>
            <a:endParaRPr lang="fr-BE" sz="2100">
              <a:solidFill>
                <a:srgbClr val="515C65"/>
              </a:solidFill>
              <a:latin typeface="Arial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755750" y="4046824"/>
            <a:ext cx="19639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fr-BE" sz="1600" dirty="0">
                <a:solidFill>
                  <a:srgbClr val="000000"/>
                </a:solidFill>
                <a:latin typeface="Arial"/>
              </a:rPr>
              <a:t>Choose randomly</a:t>
            </a:r>
            <a:br>
              <a:rPr lang="fr-BE" sz="1600" dirty="0">
                <a:solidFill>
                  <a:srgbClr val="000000"/>
                </a:solidFill>
                <a:latin typeface="Arial"/>
              </a:rPr>
            </a:br>
            <a:r>
              <a:rPr lang="fr-BE" sz="1600" dirty="0">
                <a:solidFill>
                  <a:srgbClr val="000000"/>
                </a:solidFill>
                <a:latin typeface="Arial"/>
              </a:rPr>
              <a:t>among the valid</a:t>
            </a:r>
            <a:br>
              <a:rPr lang="fr-BE" sz="1600" dirty="0">
                <a:solidFill>
                  <a:srgbClr val="000000"/>
                </a:solidFill>
                <a:latin typeface="Arial"/>
              </a:rPr>
            </a:br>
            <a:r>
              <a:rPr lang="fr-BE" sz="1600" dirty="0">
                <a:solidFill>
                  <a:srgbClr val="000000"/>
                </a:solidFill>
                <a:latin typeface="Arial"/>
              </a:rPr>
              <a:t>candidates the next</a:t>
            </a:r>
            <a:br>
              <a:rPr lang="fr-BE" sz="1600" dirty="0">
                <a:solidFill>
                  <a:srgbClr val="000000"/>
                </a:solidFill>
                <a:latin typeface="Arial"/>
              </a:rPr>
            </a:br>
            <a:r>
              <a:rPr lang="fr-BE" sz="1600" dirty="0">
                <a:solidFill>
                  <a:srgbClr val="000000"/>
                </a:solidFill>
                <a:latin typeface="Arial"/>
              </a:rPr>
              <a:t>sample/position</a:t>
            </a:r>
          </a:p>
        </p:txBody>
      </p:sp>
      <p:cxnSp>
        <p:nvCxnSpPr>
          <p:cNvPr id="11" name="Connecteur droit avec flèche 10"/>
          <p:cNvCxnSpPr>
            <a:stCxn id="8" idx="5"/>
            <a:endCxn id="9" idx="1"/>
          </p:cNvCxnSpPr>
          <p:nvPr/>
        </p:nvCxnSpPr>
        <p:spPr>
          <a:xfrm flipV="1">
            <a:off x="6304030" y="4585433"/>
            <a:ext cx="1451720" cy="629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3582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372" y="3909055"/>
            <a:ext cx="5952661" cy="74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n-US" sz="4267" b="1" dirty="0">
                <a:solidFill>
                  <a:srgbClr val="000000"/>
                </a:solidFill>
                <a:latin typeface="Arial"/>
              </a:rPr>
              <a:t>Convergence checks</a:t>
            </a:r>
          </a:p>
        </p:txBody>
      </p:sp>
    </p:spTree>
    <p:extLst>
      <p:ext uri="{BB962C8B-B14F-4D97-AF65-F5344CB8AC3E}">
        <p14:creationId xmlns:p14="http://schemas.microsoft.com/office/powerpoint/2010/main" val="17693624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1BB981-48CA-4E94-AB97-9841EAC2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705C708A-339A-6D40-BE88-E49369F31CCA}" type="slidenum">
              <a:rPr lang="en-US">
                <a:solidFill>
                  <a:srgbClr val="233C4C"/>
                </a:solidFill>
                <a:latin typeface="Arial"/>
              </a:rPr>
              <a:pPr defTabSz="914377"/>
              <a:t>47</a:t>
            </a:fld>
            <a:endParaRPr lang="en-US" dirty="0">
              <a:solidFill>
                <a:srgbClr val="233C4C"/>
              </a:solidFill>
              <a:latin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6D8AC9-CB2D-4E6A-8790-7F3252E2B6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fr-BE" dirty="0"/>
              <a:t>Convergence diagnostics</a:t>
            </a:r>
            <a:endParaRPr lang="aa-ET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57CF7047-4AF2-4B32-8A2E-444A72BFEA30}"/>
                  </a:ext>
                </a:extLst>
              </p:cNvPr>
              <p:cNvGraphicFramePr>
                <a:graphicFrameLocks noGrp="1"/>
              </p:cNvGraphicFramePr>
              <p:nvPr>
                <p:ph sz="quarter" idx="4294967295"/>
                <p:extLst>
                  <p:ext uri="{D42A27DB-BD31-4B8C-83A1-F6EECF244321}">
                    <p14:modId xmlns:p14="http://schemas.microsoft.com/office/powerpoint/2010/main" val="1321902658"/>
                  </p:ext>
                </p:extLst>
              </p:nvPr>
            </p:nvGraphicFramePr>
            <p:xfrm>
              <a:off x="1374775" y="1127125"/>
              <a:ext cx="10817563" cy="52527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44687">
                      <a:extLst>
                        <a:ext uri="{9D8B030D-6E8A-4147-A177-3AD203B41FA5}">
                          <a16:colId xmlns:a16="http://schemas.microsoft.com/office/drawing/2014/main" val="1235390574"/>
                        </a:ext>
                      </a:extLst>
                    </a:gridCol>
                    <a:gridCol w="5051390">
                      <a:extLst>
                        <a:ext uri="{9D8B030D-6E8A-4147-A177-3AD203B41FA5}">
                          <a16:colId xmlns:a16="http://schemas.microsoft.com/office/drawing/2014/main" val="3911492273"/>
                        </a:ext>
                      </a:extLst>
                    </a:gridCol>
                    <a:gridCol w="3821486">
                      <a:extLst>
                        <a:ext uri="{9D8B030D-6E8A-4147-A177-3AD203B41FA5}">
                          <a16:colId xmlns:a16="http://schemas.microsoft.com/office/drawing/2014/main" val="545896382"/>
                        </a:ext>
                      </a:extLst>
                    </a:gridCol>
                  </a:tblGrid>
                  <a:tr h="494453">
                    <a:tc>
                      <a:txBody>
                        <a:bodyPr/>
                        <a:lstStyle/>
                        <a:p>
                          <a:r>
                            <a:rPr lang="en-US" sz="1300" b="1" noProof="0" dirty="0">
                              <a:solidFill>
                                <a:srgbClr val="FFFFFF"/>
                              </a:solidFill>
                            </a:rPr>
                            <a:t>name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300" b="1" dirty="0">
                              <a:solidFill>
                                <a:srgbClr val="FFFFFF"/>
                              </a:solidFill>
                            </a:rPr>
                            <a:t>description</a:t>
                          </a:r>
                          <a:endParaRPr lang="aa-ET" sz="1300" b="1" dirty="0">
                            <a:solidFill>
                              <a:srgbClr val="FFFFFF"/>
                            </a:solidFill>
                          </a:endParaRP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300" b="1" dirty="0" err="1">
                              <a:solidFill>
                                <a:srgbClr val="FFFFFF"/>
                              </a:solidFill>
                            </a:rPr>
                            <a:t>Interpretation</a:t>
                          </a:r>
                          <a:r>
                            <a:rPr lang="fr-BE" sz="1300" b="1" dirty="0">
                              <a:solidFill>
                                <a:srgbClr val="FFFFFF"/>
                              </a:solidFill>
                            </a:rPr>
                            <a:t> of the test</a:t>
                          </a:r>
                          <a:endParaRPr lang="aa-ET" sz="1300" b="1" dirty="0">
                            <a:solidFill>
                              <a:srgbClr val="FFFFFF"/>
                            </a:solidFill>
                          </a:endParaRP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7469277"/>
                      </a:ext>
                    </a:extLst>
                  </a:tr>
                  <a:tr h="110744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200" b="0" i="0" noProof="0" dirty="0">
                              <a:solidFill>
                                <a:schemeClr val="tx1"/>
                              </a:solidFill>
                              <a:effectLst/>
                              <a:latin typeface="arial"/>
                            </a:rPr>
                            <a:t>Gelman-Rubin (</a:t>
                          </a:r>
                          <a:r>
                            <a:rPr lang="en-US" sz="1200" b="0" i="0" noProof="0" dirty="0" err="1">
                              <a:solidFill>
                                <a:schemeClr val="tx1"/>
                              </a:solidFill>
                              <a:effectLst/>
                              <a:latin typeface="arial"/>
                            </a:rPr>
                            <a:t>Rhat</a:t>
                          </a:r>
                          <a:r>
                            <a:rPr lang="en-US" sz="1200" b="0" i="0" noProof="0" dirty="0">
                              <a:solidFill>
                                <a:schemeClr val="tx1"/>
                              </a:solidFill>
                              <a:effectLst/>
                              <a:latin typeface="arial"/>
                            </a:rPr>
                            <a:t>)</a:t>
                          </a:r>
                        </a:p>
                      </a:txBody>
                      <a:tcPr marL="20320" marR="20320" marT="20320" marB="2032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200" b="0" i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Uses parallel chains with dispersed initial values to test whether they all converge to the same target distribution. Failure could indicate the presence of a multi-mode posterior distribution (different chains converge to different local modes) or the need to run a longer chain (burn-in is yet to be completed).</a:t>
                          </a:r>
                        </a:p>
                      </a:txBody>
                      <a:tcPr marL="20320" marR="20320" marT="20320" marB="2032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200" b="0" i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One-sided test based on a variance ratio test statistic.</a:t>
                          </a:r>
                          <a:br>
                            <a:rPr lang="en-US" sz="1200" b="0" i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200" b="0" i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Large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BE" sz="1200" b="0" i="1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fr-BE" sz="12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BE" sz="12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BE" sz="1200" b="0" i="1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b="0" i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 values indicate rejection.</a:t>
                          </a:r>
                        </a:p>
                      </a:txBody>
                      <a:tcPr marL="20320" marR="20320" marT="20320" marB="2032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33024637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200" b="0" i="0" noProof="0" dirty="0">
                              <a:solidFill>
                                <a:schemeClr val="tx1"/>
                              </a:solidFill>
                              <a:effectLst/>
                              <a:latin typeface="arial"/>
                            </a:rPr>
                            <a:t>Geweke (visually)</a:t>
                          </a:r>
                        </a:p>
                      </a:txBody>
                      <a:tcPr marL="20320" marR="20320" marT="20320" marB="2032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200" b="0" i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Tests whether the mean estimates have converged by comparing means from the early and latter part of the Markov chain.</a:t>
                          </a:r>
                        </a:p>
                      </a:txBody>
                      <a:tcPr marL="20320" marR="20320" marT="20320" marB="2032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200" b="0" i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Two-sided test based on a 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sz="1200" b="0" i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-score statistic.</a:t>
                          </a:r>
                          <a:br>
                            <a:rPr lang="en-US" sz="1200" b="0" i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200" b="0" i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Large absolute </a:t>
                          </a:r>
                          <a14:m>
                            <m:oMath xmlns:m="http://schemas.openxmlformats.org/officeDocument/2006/math">
                              <m:r>
                                <a:rPr lang="fr-BE" sz="12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US" sz="1200" b="0" i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 values indicate rejection.</a:t>
                          </a:r>
                        </a:p>
                      </a:txBody>
                      <a:tcPr marL="20320" marR="20320" marT="20320" marB="2032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03541"/>
                      </a:ext>
                    </a:extLst>
                  </a:tr>
                  <a:tr h="68072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200" b="0" i="0" noProof="0" dirty="0">
                              <a:solidFill>
                                <a:schemeClr val="tx1"/>
                              </a:solidFill>
                              <a:effectLst/>
                              <a:latin typeface="arial"/>
                            </a:rPr>
                            <a:t>Heidelberger-Welch</a:t>
                          </a:r>
                          <a:br>
                            <a:rPr lang="en-US" sz="1200" b="0" i="0" noProof="0" dirty="0">
                              <a:solidFill>
                                <a:schemeClr val="tx1"/>
                              </a:solidFill>
                              <a:effectLst/>
                              <a:latin typeface="arial"/>
                            </a:rPr>
                          </a:br>
                          <a:r>
                            <a:rPr lang="en-US" sz="1200" b="0" i="0" noProof="0" dirty="0">
                              <a:solidFill>
                                <a:schemeClr val="tx1"/>
                              </a:solidFill>
                              <a:effectLst/>
                              <a:latin typeface="arial"/>
                            </a:rPr>
                            <a:t>(stationarity test)</a:t>
                          </a:r>
                        </a:p>
                      </a:txBody>
                      <a:tcPr marL="20320" marR="20320" marT="20320" marB="2032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200" b="0" i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Tests whether the Markov chain is a covariance (or weakly) stationary process. Failure could indicate that a longer Markov chain is needed.</a:t>
                          </a:r>
                        </a:p>
                      </a:txBody>
                      <a:tcPr marL="20320" marR="20320" marT="20320" marB="2032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200" b="0" i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One-sided test based on a Cramer–von Mises statistic.</a:t>
                          </a:r>
                          <a:br>
                            <a:rPr lang="en-US" sz="1200" b="0" i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</a:br>
                          <a:r>
                            <a:rPr lang="en-US" sz="1200" b="0" i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Small </a:t>
                          </a:r>
                          <a14:m>
                            <m:oMath xmlns:m="http://schemas.openxmlformats.org/officeDocument/2006/math">
                              <m:r>
                                <a:rPr lang="fr-BE" sz="12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200" b="0" i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-values indicate rejection.</a:t>
                          </a:r>
                        </a:p>
                      </a:txBody>
                      <a:tcPr marL="20320" marR="20320" marT="20320" marB="2032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34307701"/>
                      </a:ext>
                    </a:extLst>
                  </a:tr>
                  <a:tr h="68072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200" b="0" i="0" noProof="0" dirty="0">
                              <a:solidFill>
                                <a:schemeClr val="tx1"/>
                              </a:solidFill>
                              <a:effectLst/>
                              <a:latin typeface="arial"/>
                            </a:rPr>
                            <a:t>Heidelberger-Welch </a:t>
                          </a:r>
                          <a:br>
                            <a:rPr lang="en-US" sz="1200" b="0" i="0" noProof="0" dirty="0">
                              <a:solidFill>
                                <a:schemeClr val="tx1"/>
                              </a:solidFill>
                              <a:effectLst/>
                              <a:latin typeface="arial"/>
                            </a:rPr>
                          </a:br>
                          <a:r>
                            <a:rPr lang="en-US" sz="1200" b="0" i="0" noProof="0" dirty="0">
                              <a:solidFill>
                                <a:schemeClr val="tx1"/>
                              </a:solidFill>
                              <a:effectLst/>
                              <a:latin typeface="arial"/>
                            </a:rPr>
                            <a:t>(half-width test)</a:t>
                          </a:r>
                        </a:p>
                      </a:txBody>
                      <a:tcPr marL="20320" marR="20320" marT="20320" marB="2032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200" b="0" i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Reports whether the sample size is adequate to meet the required accuracy for the mean estimate. Failure could indicate that a longer Markov chain is needed.</a:t>
                          </a:r>
                        </a:p>
                      </a:txBody>
                      <a:tcPr marL="20320" marR="20320" marT="20320" marB="2032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200" b="0" i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If a relative half-width statistic is greater than a predetermined accuracy measure, this indicates rejection.</a:t>
                          </a:r>
                        </a:p>
                      </a:txBody>
                      <a:tcPr marL="20320" marR="20320" marT="20320" marB="2032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9261705"/>
                      </a:ext>
                    </a:extLst>
                  </a:tr>
                  <a:tr h="89408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200" b="0" i="0" noProof="0" dirty="0">
                              <a:solidFill>
                                <a:schemeClr val="tx1"/>
                              </a:solidFill>
                              <a:effectLst/>
                              <a:latin typeface="arial"/>
                            </a:rPr>
                            <a:t>Raftery-Lewis</a:t>
                          </a:r>
                        </a:p>
                      </a:txBody>
                      <a:tcPr marL="20320" marR="20320" marT="20320" marB="2032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200" b="0" i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Evaluates the accuracy of the estimated (desired) percentiles by reporting the number of samples needed to reach the desired accuracy of the percentiles. Failure could indicate that a longer Markov chain is needed.</a:t>
                          </a:r>
                        </a:p>
                      </a:txBody>
                      <a:tcPr marL="20320" marR="20320" marT="20320" marB="2032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200" b="0" i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If the total samples needed are fewer than the Markov chain sample, this indicates rejection.</a:t>
                          </a:r>
                        </a:p>
                      </a:txBody>
                      <a:tcPr marL="20320" marR="20320" marT="20320" marB="2032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6826676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200" b="0" i="0" noProof="0" dirty="0">
                              <a:solidFill>
                                <a:schemeClr val="tx1"/>
                              </a:solidFill>
                              <a:effectLst/>
                              <a:latin typeface="arial"/>
                            </a:rPr>
                            <a:t>autocorrelation</a:t>
                          </a:r>
                        </a:p>
                      </a:txBody>
                      <a:tcPr marL="20320" marR="20320" marT="20320" marB="2032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200" b="0" i="0" dirty="0">
                              <a:solidFill>
                                <a:schemeClr val="tx1"/>
                              </a:solidFill>
                              <a:effectLst/>
                              <a:latin typeface="arial"/>
                            </a:rPr>
                            <a:t>Measures dependency among Markov chain samples.</a:t>
                          </a:r>
                        </a:p>
                      </a:txBody>
                      <a:tcPr marL="20320" marR="20320" marT="20320" marB="2032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200" b="0" i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High correlations between long lags indicate poor mixing.</a:t>
                          </a:r>
                        </a:p>
                      </a:txBody>
                      <a:tcPr marL="20320" marR="20320" marT="20320" marB="2032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59848681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200" b="0" i="0" noProof="0" dirty="0">
                              <a:solidFill>
                                <a:schemeClr val="tx1"/>
                              </a:solidFill>
                              <a:effectLst/>
                              <a:latin typeface="arial"/>
                            </a:rPr>
                            <a:t>effective sample size</a:t>
                          </a:r>
                        </a:p>
                      </a:txBody>
                      <a:tcPr marL="20320" marR="20320" marT="20320" marB="2032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200" b="0" i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Relates to autocorrelation; measures mixing of the Markov chain.</a:t>
                          </a:r>
                        </a:p>
                      </a:txBody>
                      <a:tcPr marL="20320" marR="20320" marT="20320" marB="2032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200" b="0" i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Large discrepancy between the effective sample size and the simulation sample size indicates poor mixing.</a:t>
                          </a:r>
                        </a:p>
                      </a:txBody>
                      <a:tcPr marL="20320" marR="20320" marT="20320" marB="2032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668561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57CF7047-4AF2-4B32-8A2E-444A72BFEA30}"/>
                  </a:ext>
                </a:extLst>
              </p:cNvPr>
              <p:cNvGraphicFramePr>
                <a:graphicFrameLocks noGrp="1"/>
              </p:cNvGraphicFramePr>
              <p:nvPr>
                <p:ph sz="quarter" idx="4294967295"/>
                <p:extLst>
                  <p:ext uri="{D42A27DB-BD31-4B8C-83A1-F6EECF244321}">
                    <p14:modId xmlns:p14="http://schemas.microsoft.com/office/powerpoint/2010/main" val="1321902658"/>
                  </p:ext>
                </p:extLst>
              </p:nvPr>
            </p:nvGraphicFramePr>
            <p:xfrm>
              <a:off x="1374775" y="1127125"/>
              <a:ext cx="10817563" cy="52527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44687">
                      <a:extLst>
                        <a:ext uri="{9D8B030D-6E8A-4147-A177-3AD203B41FA5}">
                          <a16:colId xmlns:a16="http://schemas.microsoft.com/office/drawing/2014/main" val="1235390574"/>
                        </a:ext>
                      </a:extLst>
                    </a:gridCol>
                    <a:gridCol w="5051390">
                      <a:extLst>
                        <a:ext uri="{9D8B030D-6E8A-4147-A177-3AD203B41FA5}">
                          <a16:colId xmlns:a16="http://schemas.microsoft.com/office/drawing/2014/main" val="3911492273"/>
                        </a:ext>
                      </a:extLst>
                    </a:gridCol>
                    <a:gridCol w="3821486">
                      <a:extLst>
                        <a:ext uri="{9D8B030D-6E8A-4147-A177-3AD203B41FA5}">
                          <a16:colId xmlns:a16="http://schemas.microsoft.com/office/drawing/2014/main" val="545896382"/>
                        </a:ext>
                      </a:extLst>
                    </a:gridCol>
                  </a:tblGrid>
                  <a:tr h="494453">
                    <a:tc>
                      <a:txBody>
                        <a:bodyPr/>
                        <a:lstStyle/>
                        <a:p>
                          <a:r>
                            <a:rPr lang="en-US" sz="1300" b="1" noProof="0" dirty="0">
                              <a:solidFill>
                                <a:srgbClr val="FFFFFF"/>
                              </a:solidFill>
                            </a:rPr>
                            <a:t>name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300" b="1" dirty="0">
                              <a:solidFill>
                                <a:srgbClr val="FFFFFF"/>
                              </a:solidFill>
                            </a:rPr>
                            <a:t>description</a:t>
                          </a:r>
                          <a:endParaRPr lang="aa-ET" sz="1300" b="1" dirty="0">
                            <a:solidFill>
                              <a:srgbClr val="FFFFFF"/>
                            </a:solidFill>
                          </a:endParaRP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BE" sz="1300" b="1" dirty="0" err="1">
                              <a:solidFill>
                                <a:srgbClr val="FFFFFF"/>
                              </a:solidFill>
                            </a:rPr>
                            <a:t>Interpretation</a:t>
                          </a:r>
                          <a:r>
                            <a:rPr lang="fr-BE" sz="1300" b="1" dirty="0">
                              <a:solidFill>
                                <a:srgbClr val="FFFFFF"/>
                              </a:solidFill>
                            </a:rPr>
                            <a:t> of the test</a:t>
                          </a:r>
                          <a:endParaRPr lang="aa-ET" sz="1300" b="1" dirty="0">
                            <a:solidFill>
                              <a:srgbClr val="FFFFFF"/>
                            </a:solidFill>
                          </a:endParaRP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39AA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7469277"/>
                      </a:ext>
                    </a:extLst>
                  </a:tr>
                  <a:tr h="110744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200" b="0" i="0" noProof="0" dirty="0">
                              <a:solidFill>
                                <a:schemeClr val="tx1"/>
                              </a:solidFill>
                              <a:effectLst/>
                              <a:latin typeface="arial"/>
                            </a:rPr>
                            <a:t>Gelman-Rubin (</a:t>
                          </a:r>
                          <a:r>
                            <a:rPr lang="en-US" sz="1200" b="0" i="0" noProof="0" dirty="0" err="1">
                              <a:solidFill>
                                <a:schemeClr val="tx1"/>
                              </a:solidFill>
                              <a:effectLst/>
                              <a:latin typeface="arial"/>
                            </a:rPr>
                            <a:t>Rhat</a:t>
                          </a:r>
                          <a:r>
                            <a:rPr lang="en-US" sz="1200" b="0" i="0" noProof="0" dirty="0">
                              <a:solidFill>
                                <a:schemeClr val="tx1"/>
                              </a:solidFill>
                              <a:effectLst/>
                              <a:latin typeface="arial"/>
                            </a:rPr>
                            <a:t>)</a:t>
                          </a:r>
                        </a:p>
                      </a:txBody>
                      <a:tcPr marL="20320" marR="20320" marT="20320" marB="2032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200" b="0" i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Uses parallel chains with dispersed initial values to test whether they all converge to the same target distribution. Failure could indicate the presence of a multi-mode posterior distribution (different chains converge to different local modes) or the need to run a longer chain (burn-in is yet to be completed).</a:t>
                          </a:r>
                        </a:p>
                      </a:txBody>
                      <a:tcPr marL="20320" marR="20320" marT="20320" marB="2032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320" marR="20320" marT="20320" marB="2032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3413" t="-45055" r="-319" b="-3362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3024637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200" b="0" i="0" noProof="0" dirty="0">
                              <a:solidFill>
                                <a:schemeClr val="tx1"/>
                              </a:solidFill>
                              <a:effectLst/>
                              <a:latin typeface="arial"/>
                            </a:rPr>
                            <a:t>Geweke (visually)</a:t>
                          </a:r>
                        </a:p>
                      </a:txBody>
                      <a:tcPr marL="20320" marR="20320" marT="20320" marB="2032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200" b="0" i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Tests whether the mean estimates have converged by comparing means from the early and latter part of the Markov chain.</a:t>
                          </a:r>
                        </a:p>
                      </a:txBody>
                      <a:tcPr marL="20320" marR="20320" marT="20320" marB="2032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320" marR="20320" marT="20320" marB="2032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3413" t="-325926" r="-319" b="-65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03541"/>
                      </a:ext>
                    </a:extLst>
                  </a:tr>
                  <a:tr h="68072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200" b="0" i="0" noProof="0" dirty="0">
                              <a:solidFill>
                                <a:schemeClr val="tx1"/>
                              </a:solidFill>
                              <a:effectLst/>
                              <a:latin typeface="arial"/>
                            </a:rPr>
                            <a:t>Heidelberger-Welch</a:t>
                          </a:r>
                          <a:br>
                            <a:rPr lang="en-US" sz="1200" b="0" i="0" noProof="0" dirty="0">
                              <a:solidFill>
                                <a:schemeClr val="tx1"/>
                              </a:solidFill>
                              <a:effectLst/>
                              <a:latin typeface="arial"/>
                            </a:rPr>
                          </a:br>
                          <a:r>
                            <a:rPr lang="en-US" sz="1200" b="0" i="0" noProof="0" dirty="0">
                              <a:solidFill>
                                <a:schemeClr val="tx1"/>
                              </a:solidFill>
                              <a:effectLst/>
                              <a:latin typeface="arial"/>
                            </a:rPr>
                            <a:t>(stationarity test)</a:t>
                          </a:r>
                        </a:p>
                      </a:txBody>
                      <a:tcPr marL="20320" marR="20320" marT="20320" marB="2032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200" b="0" i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Tests whether the Markov chain is a covariance (or weakly) stationary process. Failure could indicate that a longer Markov chain is needed.</a:t>
                          </a:r>
                        </a:p>
                      </a:txBody>
                      <a:tcPr marL="20320" marR="20320" marT="20320" marB="2032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0320" marR="20320" marT="20320" marB="2032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3413" t="-308036" r="-319" b="-3741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4307701"/>
                      </a:ext>
                    </a:extLst>
                  </a:tr>
                  <a:tr h="68072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200" b="0" i="0" noProof="0" dirty="0">
                              <a:solidFill>
                                <a:schemeClr val="tx1"/>
                              </a:solidFill>
                              <a:effectLst/>
                              <a:latin typeface="arial"/>
                            </a:rPr>
                            <a:t>Heidelberger-Welch </a:t>
                          </a:r>
                          <a:br>
                            <a:rPr lang="en-US" sz="1200" b="0" i="0" noProof="0" dirty="0">
                              <a:solidFill>
                                <a:schemeClr val="tx1"/>
                              </a:solidFill>
                              <a:effectLst/>
                              <a:latin typeface="arial"/>
                            </a:rPr>
                          </a:br>
                          <a:r>
                            <a:rPr lang="en-US" sz="1200" b="0" i="0" noProof="0" dirty="0">
                              <a:solidFill>
                                <a:schemeClr val="tx1"/>
                              </a:solidFill>
                              <a:effectLst/>
                              <a:latin typeface="arial"/>
                            </a:rPr>
                            <a:t>(half-width test)</a:t>
                          </a:r>
                        </a:p>
                      </a:txBody>
                      <a:tcPr marL="20320" marR="20320" marT="20320" marB="2032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200" b="0" i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Reports whether the sample size is adequate to meet the required accuracy for the mean estimate. Failure could indicate that a longer Markov chain is needed.</a:t>
                          </a:r>
                        </a:p>
                      </a:txBody>
                      <a:tcPr marL="20320" marR="20320" marT="20320" marB="2032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200" b="0" i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If a relative half-width statistic is greater than a predetermined accuracy measure, this indicates rejection.</a:t>
                          </a:r>
                        </a:p>
                      </a:txBody>
                      <a:tcPr marL="20320" marR="20320" marT="20320" marB="2032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9261705"/>
                      </a:ext>
                    </a:extLst>
                  </a:tr>
                  <a:tr h="89408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200" b="0" i="0" noProof="0" dirty="0">
                              <a:solidFill>
                                <a:schemeClr val="tx1"/>
                              </a:solidFill>
                              <a:effectLst/>
                              <a:latin typeface="arial"/>
                            </a:rPr>
                            <a:t>Raftery-Lewis</a:t>
                          </a:r>
                        </a:p>
                      </a:txBody>
                      <a:tcPr marL="20320" marR="20320" marT="20320" marB="2032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200" b="0" i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Evaluates the accuracy of the estimated (desired) percentiles by reporting the number of samples needed to reach the desired accuracy of the percentiles. Failure could indicate that a longer Markov chain is needed.</a:t>
                          </a:r>
                        </a:p>
                      </a:txBody>
                      <a:tcPr marL="20320" marR="20320" marT="20320" marB="2032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200" b="0" i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If the total samples needed are fewer than the Markov chain sample, this indicates rejection.</a:t>
                          </a:r>
                        </a:p>
                      </a:txBody>
                      <a:tcPr marL="20320" marR="20320" marT="20320" marB="2032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6826676"/>
                      </a:ext>
                    </a:extLst>
                  </a:tr>
                  <a:tr h="494453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200" b="0" i="0" noProof="0" dirty="0">
                              <a:solidFill>
                                <a:schemeClr val="tx1"/>
                              </a:solidFill>
                              <a:effectLst/>
                              <a:latin typeface="arial"/>
                            </a:rPr>
                            <a:t>autocorrelation</a:t>
                          </a:r>
                        </a:p>
                      </a:txBody>
                      <a:tcPr marL="20320" marR="20320" marT="20320" marB="2032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200" b="0" i="0" dirty="0">
                              <a:solidFill>
                                <a:schemeClr val="tx1"/>
                              </a:solidFill>
                              <a:effectLst/>
                              <a:latin typeface="arial"/>
                            </a:rPr>
                            <a:t>Measures dependency among Markov chain samples.</a:t>
                          </a:r>
                        </a:p>
                      </a:txBody>
                      <a:tcPr marL="20320" marR="20320" marT="20320" marB="2032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200" b="0" i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High correlations between long lags indicate poor mixing.</a:t>
                          </a:r>
                        </a:p>
                      </a:txBody>
                      <a:tcPr marL="20320" marR="20320" marT="20320" marB="2032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59848681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200" b="0" i="0" noProof="0" dirty="0">
                              <a:solidFill>
                                <a:schemeClr val="tx1"/>
                              </a:solidFill>
                              <a:effectLst/>
                              <a:latin typeface="arial"/>
                            </a:rPr>
                            <a:t>effective sample size</a:t>
                          </a:r>
                        </a:p>
                      </a:txBody>
                      <a:tcPr marL="20320" marR="20320" marT="20320" marB="2032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200" b="0" i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Relates to autocorrelation; measures mixing of the Markov chain.</a:t>
                          </a:r>
                        </a:p>
                      </a:txBody>
                      <a:tcPr marL="20320" marR="20320" marT="20320" marB="2032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200" b="0" i="0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Large discrepancy between the effective sample size and the simulation sample size indicates poor mixing.</a:t>
                          </a:r>
                        </a:p>
                      </a:txBody>
                      <a:tcPr marL="20320" marR="20320" marT="20320" marB="20320">
                        <a:lnL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233C4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6685618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B3A0EDC-0470-4258-9D0F-7D56CCBED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45" y="905251"/>
            <a:ext cx="11622055" cy="21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489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7577-1304-476E-9D26-0B272AE4389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sz="2650" dirty="0"/>
              <a:t>MCMC representativeness</a:t>
            </a:r>
            <a:endParaRPr lang="en-US" sz="2650" dirty="0">
              <a:cs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441B1-E214-4E06-8986-D82BC1A7E04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718175" y="2401914"/>
            <a:ext cx="3970338" cy="4784725"/>
          </a:xfrm>
        </p:spPr>
        <p:txBody>
          <a:bodyPr vert="horz" lIns="0" tIns="0" rIns="0" bIns="0" rtlCol="0" anchor="t">
            <a:noAutofit/>
          </a:bodyPr>
          <a:lstStyle/>
          <a:p>
            <a:pPr marL="354965" indent="-354965"/>
            <a:r>
              <a:rPr lang="en-US" sz="1850" dirty="0"/>
              <a:t>not influenced by the initial value</a:t>
            </a:r>
            <a:endParaRPr lang="en-US" sz="1850" dirty="0">
              <a:cs typeface="Arial"/>
            </a:endParaRPr>
          </a:p>
          <a:p>
            <a:pPr marL="354965" indent="-354965"/>
            <a:endParaRPr lang="en-US" sz="1850" dirty="0">
              <a:cs typeface="Arial"/>
            </a:endParaRPr>
          </a:p>
          <a:p>
            <a:pPr marL="354965" indent="-354965"/>
            <a:r>
              <a:rPr lang="en-US" sz="1850" dirty="0"/>
              <a:t>fully explore the range of the posterior distribution without getting stuck</a:t>
            </a:r>
            <a:endParaRPr lang="en-US" sz="1850" dirty="0">
              <a:cs typeface="Arial"/>
            </a:endParaRPr>
          </a:p>
          <a:p>
            <a:pPr marL="0" indent="0">
              <a:buNone/>
            </a:pPr>
            <a:endParaRPr lang="en-US" sz="1850" dirty="0">
              <a:cs typeface="Arial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AD2E6-85BB-4149-8A38-FEB074F19C14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751763" y="2336800"/>
            <a:ext cx="4440237" cy="3829050"/>
          </a:xfrm>
        </p:spPr>
        <p:txBody>
          <a:bodyPr vert="horz" lIns="0" tIns="0" rIns="0" bIns="0" rtlCol="0" anchor="t">
            <a:normAutofit/>
          </a:bodyPr>
          <a:lstStyle/>
          <a:p>
            <a:pPr marL="354965" indent="-354965"/>
            <a:r>
              <a:rPr lang="en-US" sz="1850" dirty="0"/>
              <a:t>trace plot</a:t>
            </a:r>
            <a:br>
              <a:rPr lang="en-US" sz="1850" dirty="0"/>
            </a:br>
            <a:r>
              <a:rPr lang="en-US" sz="1600" dirty="0"/>
              <a:t>[visual check of the chain trajectory]</a:t>
            </a:r>
            <a:endParaRPr lang="en-US" sz="1600" dirty="0">
              <a:cs typeface="Arial"/>
            </a:endParaRPr>
          </a:p>
          <a:p>
            <a:pPr marL="0" indent="0">
              <a:buNone/>
            </a:pPr>
            <a:endParaRPr lang="en-US" sz="1850" dirty="0">
              <a:cs typeface="Arial"/>
            </a:endParaRPr>
          </a:p>
          <a:p>
            <a:pPr marL="354965" indent="-354965"/>
            <a:r>
              <a:rPr lang="en-US" sz="1850" dirty="0"/>
              <a:t>Gelman-Rubin statistic</a:t>
            </a:r>
            <a:br>
              <a:rPr lang="en-US" sz="1850" dirty="0"/>
            </a:br>
            <a:r>
              <a:rPr lang="en-US" sz="1600" dirty="0"/>
              <a:t>[numerical check of convergence]</a:t>
            </a:r>
            <a:endParaRPr lang="en-US" sz="1600" dirty="0">
              <a:cs typeface="Arial"/>
            </a:endParaRPr>
          </a:p>
          <a:p>
            <a:pPr marL="0" indent="0">
              <a:buNone/>
            </a:pPr>
            <a:endParaRPr lang="en-US" sz="185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10786-223E-480B-87A8-7267F5865E73}"/>
              </a:ext>
            </a:extLst>
          </p:cNvPr>
          <p:cNvSpPr/>
          <p:nvPr/>
        </p:nvSpPr>
        <p:spPr>
          <a:xfrm>
            <a:off x="335360" y="1076351"/>
            <a:ext cx="11401557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914377"/>
            <a:r>
              <a:rPr lang="en-US" sz="2400" dirty="0">
                <a:solidFill>
                  <a:srgbClr val="FFFFFF"/>
                </a:solidFill>
                <a:latin typeface="Arial"/>
              </a:rPr>
              <a:t>The values in the chain must be </a:t>
            </a:r>
            <a:r>
              <a:rPr lang="en-US" sz="2400" b="1" dirty="0">
                <a:solidFill>
                  <a:srgbClr val="FFFFFF"/>
                </a:solidFill>
                <a:latin typeface="Arial"/>
              </a:rPr>
              <a:t>representative</a:t>
            </a:r>
            <a:r>
              <a:rPr lang="en-US" sz="2400" dirty="0">
                <a:solidFill>
                  <a:srgbClr val="FFFFFF"/>
                </a:solidFill>
                <a:latin typeface="Arial"/>
              </a:rPr>
              <a:t> of the posterior distribution.</a:t>
            </a:r>
            <a:endParaRPr lang="en-US" sz="24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E513BE-E162-4CBE-B9D3-92EE147EBB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521" y="2336491"/>
            <a:ext cx="720080" cy="7200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6A60F9A-43F0-4134-95C9-435B6C3122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4349" y="2564128"/>
            <a:ext cx="635745" cy="49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603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1790E-9E10-46F0-9CED-40C57DF6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377"/>
            <a:r>
              <a:rPr lang="en-US" sz="800">
                <a:solidFill>
                  <a:srgbClr val="2D3D47"/>
                </a:solidFill>
                <a:latin typeface="Arial"/>
              </a:rPr>
              <a:t>© PharmaLex</a:t>
            </a:r>
            <a:endParaRPr lang="en-US" sz="800" dirty="0">
              <a:solidFill>
                <a:srgbClr val="2D3D47"/>
              </a:solidFill>
              <a:latin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AEC04-669E-4256-AA28-37158FFB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705C708A-339A-6D40-BE88-E49369F31CCA}" type="slidenum">
              <a:rPr lang="en-US">
                <a:solidFill>
                  <a:srgbClr val="233C4C"/>
                </a:solidFill>
                <a:latin typeface="Arial"/>
              </a:rPr>
              <a:pPr defTabSz="914377"/>
              <a:t>49</a:t>
            </a:fld>
            <a:endParaRPr lang="en-US" dirty="0">
              <a:solidFill>
                <a:srgbClr val="233C4C"/>
              </a:solidFill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BECB6-CE33-4F73-8228-BA369762DC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fr-BE" dirty="0"/>
              <a:t>Trace plot (1)</a:t>
            </a:r>
            <a:endParaRPr lang="aa-E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4F827-2313-4DB3-AA4B-1205941A9BAB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387475" y="1277938"/>
            <a:ext cx="10804525" cy="4786312"/>
          </a:xfrm>
        </p:spPr>
        <p:txBody>
          <a:bodyPr vert="horz" lIns="0" tIns="0" rIns="0" bIns="0" rtlCol="0" anchor="t">
            <a:normAutofit/>
          </a:bodyPr>
          <a:lstStyle/>
          <a:p>
            <a:pPr marL="354965" indent="-354965"/>
            <a:r>
              <a:rPr lang="en-US" sz="1850" dirty="0"/>
              <a:t>If the chains are representative, they should overlap and mix well.</a:t>
            </a:r>
            <a:br>
              <a:rPr lang="en-US" sz="1850" dirty="0"/>
            </a:br>
            <a:r>
              <a:rPr lang="en-US" sz="1850" dirty="0"/>
              <a:t>[« hairy caterpillar »]</a:t>
            </a:r>
            <a:endParaRPr lang="en-US" sz="1850" dirty="0">
              <a:cs typeface="Arial"/>
            </a:endParaRPr>
          </a:p>
          <a:p>
            <a:pPr marL="354965" indent="-354965"/>
            <a:endParaRPr lang="en-US" sz="1850" dirty="0">
              <a:cs typeface="Arial"/>
            </a:endParaRPr>
          </a:p>
          <a:p>
            <a:pPr marL="354965" indent="-354965"/>
            <a:r>
              <a:rPr lang="en-US" sz="1850" dirty="0"/>
              <a:t>If any chain was isolated from the others, if would </a:t>
            </a:r>
            <a:br>
              <a:rPr lang="en-US" sz="1850" dirty="0"/>
            </a:br>
            <a:r>
              <a:rPr lang="en-US" sz="1850" dirty="0"/>
              <a:t>be a sign that convergence had not been achieved. </a:t>
            </a:r>
            <a:endParaRPr lang="en-US" sz="1850" dirty="0">
              <a:cs typeface="Arial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7A606E8-0B6B-4B8E-8FCE-35693F5BE817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0452">
            <a:off x="0" y="1414463"/>
            <a:ext cx="1041400" cy="1038225"/>
          </a:xfr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A8F9463-F9DC-410F-A058-66B24D603F4D}"/>
              </a:ext>
            </a:extLst>
          </p:cNvPr>
          <p:cNvGrpSpPr/>
          <p:nvPr/>
        </p:nvGrpSpPr>
        <p:grpSpPr>
          <a:xfrm>
            <a:off x="3503897" y="3099583"/>
            <a:ext cx="5055776" cy="3185936"/>
            <a:chOff x="4552257" y="1769687"/>
            <a:chExt cx="3791832" cy="238945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A2D9578-CBBE-4B75-AF9B-E03BBA04D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2257" y="1769687"/>
              <a:ext cx="3362933" cy="238945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C992420-8EA1-4907-ACC9-4A3B0996D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57365" y="2108216"/>
              <a:ext cx="486724" cy="1149886"/>
            </a:xfrm>
            <a:prstGeom prst="rect">
              <a:avLst/>
            </a:prstGeom>
          </p:spPr>
        </p:pic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60BA5A7-57DB-49FC-BD6A-C270287F1C45}"/>
              </a:ext>
            </a:extLst>
          </p:cNvPr>
          <p:cNvSpPr/>
          <p:nvPr/>
        </p:nvSpPr>
        <p:spPr>
          <a:xfrm>
            <a:off x="7480554" y="2819085"/>
            <a:ext cx="950561" cy="762108"/>
          </a:xfrm>
          <a:custGeom>
            <a:avLst/>
            <a:gdLst>
              <a:gd name="connsiteX0" fmla="*/ 0 w 708991"/>
              <a:gd name="connsiteY0" fmla="*/ 1027044 h 1027044"/>
              <a:gd name="connsiteX1" fmla="*/ 125895 w 708991"/>
              <a:gd name="connsiteY1" fmla="*/ 284922 h 1027044"/>
              <a:gd name="connsiteX2" fmla="*/ 708991 w 708991"/>
              <a:gd name="connsiteY2" fmla="*/ 0 h 1027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8991" h="1027044">
                <a:moveTo>
                  <a:pt x="0" y="1027044"/>
                </a:moveTo>
                <a:cubicBezTo>
                  <a:pt x="3865" y="741570"/>
                  <a:pt x="7730" y="456096"/>
                  <a:pt x="125895" y="284922"/>
                </a:cubicBezTo>
                <a:cubicBezTo>
                  <a:pt x="244060" y="113748"/>
                  <a:pt x="476525" y="56874"/>
                  <a:pt x="708991" y="0"/>
                </a:cubicBezTo>
              </a:path>
            </a:pathLst>
          </a:custGeom>
          <a:noFill/>
          <a:ln w="19050">
            <a:solidFill>
              <a:srgbClr val="039AA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aa-ET" sz="2400">
              <a:ln>
                <a:solidFill>
                  <a:srgbClr val="039AA6"/>
                </a:solidFill>
              </a:ln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324160-764C-435B-B167-9C6AADC52531}"/>
              </a:ext>
            </a:extLst>
          </p:cNvPr>
          <p:cNvSpPr txBox="1"/>
          <p:nvPr/>
        </p:nvSpPr>
        <p:spPr>
          <a:xfrm>
            <a:off x="8372265" y="2287119"/>
            <a:ext cx="2824351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377"/>
            <a:r>
              <a:rPr lang="en-US" sz="1600" dirty="0">
                <a:solidFill>
                  <a:srgbClr val="0099A8"/>
                </a:solidFill>
                <a:latin typeface="Arial"/>
              </a:rPr>
              <a:t>The 4 chains mix well and converge to the same region of the parameter space</a:t>
            </a:r>
            <a:endParaRPr lang="en-US" sz="1600" dirty="0">
              <a:solidFill>
                <a:srgbClr val="0099A8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538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DE15-76B8-47CF-8A45-7573917BCFF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fr-BE" dirty="0" err="1"/>
              <a:t>Bayesian</a:t>
            </a:r>
            <a:r>
              <a:rPr lang="fr-BE" dirty="0"/>
              <a:t> </a:t>
            </a:r>
            <a:r>
              <a:rPr lang="fr-BE" dirty="0" err="1"/>
              <a:t>principle</a:t>
            </a:r>
            <a:endParaRPr lang="en-US" dirty="0"/>
          </a:p>
        </p:txBody>
      </p:sp>
      <p:grpSp>
        <p:nvGrpSpPr>
          <p:cNvPr id="24579" name="Group 4"/>
          <p:cNvGrpSpPr>
            <a:grpSpLocks/>
          </p:cNvGrpSpPr>
          <p:nvPr/>
        </p:nvGrpSpPr>
        <p:grpSpPr bwMode="auto">
          <a:xfrm>
            <a:off x="2913066" y="3329373"/>
            <a:ext cx="5157787" cy="749300"/>
            <a:chOff x="1013" y="1982"/>
            <a:chExt cx="3249" cy="472"/>
          </a:xfrm>
        </p:grpSpPr>
        <p:sp>
          <p:nvSpPr>
            <p:cNvPr id="24586" name="AutoShape 5"/>
            <p:cNvSpPr>
              <a:spLocks noChangeArrowheads="1"/>
            </p:cNvSpPr>
            <p:nvPr/>
          </p:nvSpPr>
          <p:spPr bwMode="auto">
            <a:xfrm>
              <a:off x="3819" y="1994"/>
              <a:ext cx="443" cy="447"/>
            </a:xfrm>
            <a:prstGeom prst="flowChartAlternateProcess">
              <a:avLst/>
            </a:prstGeom>
            <a:solidFill>
              <a:srgbClr val="544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80000"/>
                </a:spcBef>
              </a:pPr>
              <a:r>
                <a:rPr lang="en-US" dirty="0"/>
                <a:t>Total</a:t>
              </a:r>
              <a:br>
                <a:rPr lang="en-US"/>
              </a:br>
              <a:r>
                <a:rPr lang="en-US" dirty="0"/>
                <a:t>Data</a:t>
              </a:r>
            </a:p>
          </p:txBody>
        </p:sp>
        <p:sp>
          <p:nvSpPr>
            <p:cNvPr id="24587" name="AutoShape 6"/>
            <p:cNvSpPr>
              <a:spLocks noChangeArrowheads="1"/>
            </p:cNvSpPr>
            <p:nvPr/>
          </p:nvSpPr>
          <p:spPr bwMode="auto">
            <a:xfrm>
              <a:off x="1013" y="1992"/>
              <a:ext cx="687" cy="450"/>
            </a:xfrm>
            <a:prstGeom prst="flowChartAlternateProcess">
              <a:avLst/>
            </a:prstGeom>
            <a:solidFill>
              <a:srgbClr val="D022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80000"/>
                </a:spcBef>
              </a:pPr>
              <a:r>
                <a:rPr lang="en-US" dirty="0"/>
                <a:t>Available</a:t>
              </a:r>
              <a:br>
                <a:rPr lang="en-US" dirty="0"/>
              </a:br>
              <a:r>
                <a:rPr lang="en-US" dirty="0"/>
                <a:t>Data</a:t>
              </a:r>
            </a:p>
          </p:txBody>
        </p:sp>
        <p:sp>
          <p:nvSpPr>
            <p:cNvPr id="24588" name="AutoShape 7"/>
            <p:cNvSpPr>
              <a:spLocks noChangeArrowheads="1"/>
            </p:cNvSpPr>
            <p:nvPr/>
          </p:nvSpPr>
          <p:spPr bwMode="auto">
            <a:xfrm>
              <a:off x="2313" y="1982"/>
              <a:ext cx="764" cy="472"/>
            </a:xfrm>
            <a:prstGeom prst="flowChartAlternateProcess">
              <a:avLst/>
            </a:prstGeom>
            <a:solidFill>
              <a:srgbClr val="0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1920" tIns="60960" rIns="121920" bIns="60960" anchor="ctr">
              <a:spAutoFit/>
            </a:bodyPr>
            <a:lstStyle/>
            <a:p>
              <a:pPr algn="ctr" eaLnBrk="0" hangingPunct="0">
                <a:spcBef>
                  <a:spcPct val="8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Observed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Data</a:t>
              </a:r>
              <a:endParaRPr lang="en-US" sz="2400">
                <a:cs typeface="Arial"/>
              </a:endParaRPr>
            </a:p>
          </p:txBody>
        </p:sp>
        <p:sp>
          <p:nvSpPr>
            <p:cNvPr id="24589" name="Text Box 8"/>
            <p:cNvSpPr txBox="1">
              <a:spLocks noChangeArrowheads="1"/>
            </p:cNvSpPr>
            <p:nvPr/>
          </p:nvSpPr>
          <p:spPr bwMode="auto">
            <a:xfrm>
              <a:off x="3269" y="2102"/>
              <a:ext cx="25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1920" tIns="60960" rIns="121920" bIns="60960" anchor="t">
              <a:spAutoFit/>
            </a:bodyPr>
            <a:lstStyle>
              <a:lvl1pPr eaLnBrk="0" hangingPunct="0">
                <a:defRPr sz="2100">
                  <a:solidFill>
                    <a:schemeClr val="accent2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100">
                  <a:solidFill>
                    <a:schemeClr val="accent2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100">
                  <a:solidFill>
                    <a:schemeClr val="accent2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100">
                  <a:solidFill>
                    <a:schemeClr val="accent2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100">
                  <a:solidFill>
                    <a:schemeClr val="accent2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accent2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accent2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accent2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accent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80000"/>
                </a:spcBef>
              </a:pPr>
              <a:r>
                <a:rPr lang="en-US" sz="2133" dirty="0">
                  <a:solidFill>
                    <a:schemeClr val="tx1"/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24590" name="Text Box 9"/>
            <p:cNvSpPr txBox="1">
              <a:spLocks noChangeArrowheads="1"/>
            </p:cNvSpPr>
            <p:nvPr/>
          </p:nvSpPr>
          <p:spPr bwMode="auto">
            <a:xfrm>
              <a:off x="1927" y="2102"/>
              <a:ext cx="25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1920" tIns="60960" rIns="121920" bIns="60960" anchor="t">
              <a:spAutoFit/>
            </a:bodyPr>
            <a:lstStyle>
              <a:lvl1pPr eaLnBrk="0" hangingPunct="0">
                <a:defRPr sz="2100">
                  <a:solidFill>
                    <a:schemeClr val="accent2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100">
                  <a:solidFill>
                    <a:schemeClr val="accent2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100">
                  <a:solidFill>
                    <a:schemeClr val="accent2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100">
                  <a:solidFill>
                    <a:schemeClr val="accent2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100">
                  <a:solidFill>
                    <a:schemeClr val="accent2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accent2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accent2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accent2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accent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80000"/>
                </a:spcBef>
              </a:pPr>
              <a:r>
                <a:rPr lang="en-US" sz="2133" dirty="0">
                  <a:solidFill>
                    <a:schemeClr val="tx1"/>
                  </a:solidFill>
                  <a:latin typeface="Arial"/>
                  <a:cs typeface="Arial"/>
                </a:rPr>
                <a:t>+</a:t>
              </a:r>
            </a:p>
          </p:txBody>
        </p:sp>
      </p:grpSp>
      <p:cxnSp>
        <p:nvCxnSpPr>
          <p:cNvPr id="24580" name="AutoShape 11"/>
          <p:cNvCxnSpPr>
            <a:cxnSpLocks noChangeShapeType="1"/>
            <a:endCxn id="24587" idx="0"/>
          </p:cNvCxnSpPr>
          <p:nvPr/>
        </p:nvCxnSpPr>
        <p:spPr bwMode="auto">
          <a:xfrm rot="16200000" flipH="1">
            <a:off x="2624531" y="2511408"/>
            <a:ext cx="908055" cy="759627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D0222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81" name="AutoShape 12"/>
          <p:cNvSpPr>
            <a:spLocks noChangeArrowheads="1"/>
          </p:cNvSpPr>
          <p:nvPr/>
        </p:nvSpPr>
        <p:spPr bwMode="auto">
          <a:xfrm>
            <a:off x="6670678" y="1517535"/>
            <a:ext cx="2873375" cy="923330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30000"/>
              </a:spcBef>
            </a:pPr>
            <a:r>
              <a:rPr lang="en-US" dirty="0">
                <a:solidFill>
                  <a:srgbClr val="0000CC"/>
                </a:solidFill>
              </a:rPr>
              <a:t>“LIKELIHOOD”</a:t>
            </a:r>
            <a:br>
              <a:rPr lang="en-US" dirty="0"/>
            </a:br>
            <a:r>
              <a:rPr lang="en-US" dirty="0"/>
              <a:t>data coming from the experiment </a:t>
            </a:r>
          </a:p>
        </p:txBody>
      </p:sp>
      <p:cxnSp>
        <p:nvCxnSpPr>
          <p:cNvPr id="24582" name="AutoShape 13"/>
          <p:cNvCxnSpPr>
            <a:cxnSpLocks noChangeShapeType="1"/>
            <a:stCxn id="24581" idx="2"/>
            <a:endCxn id="24588" idx="0"/>
          </p:cNvCxnSpPr>
          <p:nvPr/>
        </p:nvCxnSpPr>
        <p:spPr bwMode="auto">
          <a:xfrm rot="5400000">
            <a:off x="6401050" y="1623057"/>
            <a:ext cx="888508" cy="252412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000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83" name="AutoShape 14"/>
          <p:cNvSpPr>
            <a:spLocks noChangeArrowheads="1"/>
          </p:cNvSpPr>
          <p:nvPr/>
        </p:nvSpPr>
        <p:spPr bwMode="auto">
          <a:xfrm>
            <a:off x="3730627" y="5017345"/>
            <a:ext cx="7273925" cy="923330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80000"/>
              </a:spcBef>
            </a:pPr>
            <a:r>
              <a:rPr lang="en-US" dirty="0">
                <a:solidFill>
                  <a:srgbClr val="544BC9"/>
                </a:solidFill>
              </a:rPr>
              <a:t>“POSTERIOR DISTRIBUTION”</a:t>
            </a:r>
            <a:br>
              <a:rPr lang="en-US" dirty="0"/>
            </a:br>
            <a:r>
              <a:rPr lang="en-US" dirty="0"/>
              <a:t>combination of information collected before the experiment </a:t>
            </a:r>
            <a:br>
              <a:rPr lang="en-US" dirty="0"/>
            </a:br>
            <a:r>
              <a:rPr lang="en-US" dirty="0"/>
              <a:t>and what comes from the experiment data</a:t>
            </a:r>
          </a:p>
        </p:txBody>
      </p:sp>
      <p:cxnSp>
        <p:nvCxnSpPr>
          <p:cNvPr id="24584" name="AutoShape 15"/>
          <p:cNvCxnSpPr>
            <a:cxnSpLocks noChangeShapeType="1"/>
            <a:stCxn id="24586" idx="2"/>
          </p:cNvCxnSpPr>
          <p:nvPr/>
        </p:nvCxnSpPr>
        <p:spPr bwMode="auto">
          <a:xfrm rot="5400000">
            <a:off x="7118755" y="4271952"/>
            <a:ext cx="814381" cy="38655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544BC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85" name="AutoShape 10"/>
          <p:cNvSpPr>
            <a:spLocks noChangeArrowheads="1"/>
          </p:cNvSpPr>
          <p:nvPr/>
        </p:nvSpPr>
        <p:spPr bwMode="auto">
          <a:xfrm>
            <a:off x="766762" y="1532665"/>
            <a:ext cx="3863975" cy="923330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80000"/>
              </a:spcBef>
            </a:pPr>
            <a:r>
              <a:rPr lang="en-US" dirty="0">
                <a:solidFill>
                  <a:srgbClr val="FF0000"/>
                </a:solidFill>
              </a:rPr>
              <a:t>“PRIOR DISTRIBUTION”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from previous studies, expert opinion, literature,…</a:t>
            </a:r>
          </a:p>
        </p:txBody>
      </p:sp>
    </p:spTree>
    <p:extLst>
      <p:ext uri="{BB962C8B-B14F-4D97-AF65-F5344CB8AC3E}">
        <p14:creationId xmlns:p14="http://schemas.microsoft.com/office/powerpoint/2010/main" val="6987832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2DBEA2-6941-47F1-816C-32CF5319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705C708A-339A-6D40-BE88-E49369F31CCA}" type="slidenum">
              <a:rPr lang="en-US">
                <a:solidFill>
                  <a:srgbClr val="233C4C"/>
                </a:solidFill>
                <a:latin typeface="Arial"/>
              </a:rPr>
              <a:pPr defTabSz="914377"/>
              <a:t>50</a:t>
            </a:fld>
            <a:endParaRPr lang="en-US" dirty="0">
              <a:solidFill>
                <a:srgbClr val="233C4C"/>
              </a:solidFill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BA08E-CF8F-4D93-8F42-1D9FFBBC27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fr-BE" dirty="0"/>
              <a:t>Trace plot (2)</a:t>
            </a:r>
            <a:endParaRPr lang="aa-E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BC562-15F9-4CB8-9167-6402F638189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387475" y="1277938"/>
            <a:ext cx="10804525" cy="4786312"/>
          </a:xfrm>
        </p:spPr>
        <p:txBody>
          <a:bodyPr vert="horz" lIns="0" tIns="0" rIns="0" bIns="0" rtlCol="0" anchor="t">
            <a:noAutofit/>
          </a:bodyPr>
          <a:lstStyle/>
          <a:p>
            <a:pPr marL="354965" indent="-354965"/>
            <a:endParaRPr lang="en-US" sz="1850" dirty="0">
              <a:cs typeface="Arial"/>
            </a:endParaRPr>
          </a:p>
          <a:p>
            <a:pPr marL="354965" indent="-354965"/>
            <a:r>
              <a:rPr lang="en-US" sz="1850" dirty="0"/>
              <a:t>This trace plot depicts a chain with serious problems.</a:t>
            </a:r>
            <a:endParaRPr lang="en-US" sz="1850" dirty="0">
              <a:cs typeface="Arial"/>
            </a:endParaRPr>
          </a:p>
          <a:p>
            <a:pPr marL="354965" indent="-354965"/>
            <a:endParaRPr lang="en-US" sz="1850" dirty="0">
              <a:cs typeface="Arial"/>
            </a:endParaRPr>
          </a:p>
          <a:p>
            <a:pPr marL="354965" indent="-354965"/>
            <a:r>
              <a:rPr lang="en-US" sz="1850" dirty="0"/>
              <a:t>This type of chain is entirely unsuitable for making parameter inferences.</a:t>
            </a:r>
            <a:endParaRPr lang="en-US" sz="1850" dirty="0">
              <a:cs typeface="Arial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750742-EE07-4CCB-B264-82EF70B082E2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0" y="2914650"/>
            <a:ext cx="3975100" cy="2974975"/>
          </a:xfrm>
          <a:prstGeom prst="rect">
            <a:avLst/>
          </a:prstGeom>
        </p:spPr>
      </p:pic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23549903-D769-4D53-BE0A-6BAEAA1335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0452">
            <a:off x="-65143" y="1531874"/>
            <a:ext cx="1040449" cy="104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80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83E0FFD-1EE0-4F25-AC10-701824987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107" y="2551023"/>
            <a:ext cx="5062205" cy="37401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0B7BFD-FE31-4B2B-A55C-1EF20262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705C708A-339A-6D40-BE88-E49369F31CCA}" type="slidenum">
              <a:rPr lang="en-US">
                <a:solidFill>
                  <a:srgbClr val="233C4C"/>
                </a:solidFill>
                <a:latin typeface="Arial"/>
              </a:rPr>
              <a:pPr defTabSz="914377"/>
              <a:t>51</a:t>
            </a:fld>
            <a:endParaRPr lang="en-US" dirty="0">
              <a:solidFill>
                <a:srgbClr val="233C4C"/>
              </a:solidFill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F6C44-1526-4499-A8EB-9EC307DAA9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fr-BE" dirty="0"/>
              <a:t>Trace plot (4)</a:t>
            </a:r>
            <a:endParaRPr lang="aa-E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6AD8B-04FD-4695-8EE1-919E8CA784D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387475" y="1277938"/>
            <a:ext cx="10804525" cy="4786312"/>
          </a:xfrm>
        </p:spPr>
        <p:txBody>
          <a:bodyPr/>
          <a:lstStyle/>
          <a:p>
            <a:r>
              <a:rPr lang="en-US" dirty="0"/>
              <a:t>It can take a few steps for the chain to move from its unrepresentative initial value to reach and explore the target density. </a:t>
            </a:r>
          </a:p>
          <a:p>
            <a:endParaRPr lang="en-US" dirty="0"/>
          </a:p>
          <a:p>
            <a:r>
              <a:rPr lang="en-US" dirty="0"/>
              <a:t>The first steps of the chain should be discarded because they are not representative.</a:t>
            </a:r>
          </a:p>
          <a:p>
            <a:endParaRPr lang="aa-ET" dirty="0"/>
          </a:p>
        </p:txBody>
      </p:sp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435CFC2B-66A6-4D5D-BCD1-E738D85BFF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0452">
            <a:off x="-65142" y="1377602"/>
            <a:ext cx="1040449" cy="104044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6BACFA-95EB-44E0-8459-D0870E0AE419}"/>
              </a:ext>
            </a:extLst>
          </p:cNvPr>
          <p:cNvSpPr/>
          <p:nvPr/>
        </p:nvSpPr>
        <p:spPr>
          <a:xfrm>
            <a:off x="3205708" y="2697577"/>
            <a:ext cx="840093" cy="3264311"/>
          </a:xfrm>
          <a:prstGeom prst="roundRect">
            <a:avLst/>
          </a:prstGeom>
          <a:solidFill>
            <a:srgbClr val="039AA6">
              <a:alpha val="56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aa-ET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E5E83-BFA7-43F1-8274-5BB757C7E2AB}"/>
              </a:ext>
            </a:extLst>
          </p:cNvPr>
          <p:cNvSpPr txBox="1"/>
          <p:nvPr/>
        </p:nvSpPr>
        <p:spPr>
          <a:xfrm>
            <a:off x="4719041" y="2927421"/>
            <a:ext cx="186020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fr-BE" sz="2133" dirty="0">
                <a:solidFill>
                  <a:srgbClr val="233C4C"/>
                </a:solidFill>
                <a:latin typeface="Arial"/>
              </a:rPr>
              <a:t>burn-in</a:t>
            </a:r>
            <a:endParaRPr lang="aa-ET" sz="2133" dirty="0">
              <a:solidFill>
                <a:srgbClr val="233C4C"/>
              </a:solidFill>
              <a:latin typeface="Arial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67FFE6-F659-4037-8F13-E675E9529694}"/>
              </a:ext>
            </a:extLst>
          </p:cNvPr>
          <p:cNvSpPr/>
          <p:nvPr/>
        </p:nvSpPr>
        <p:spPr>
          <a:xfrm flipV="1">
            <a:off x="3928359" y="3148133"/>
            <a:ext cx="780087" cy="509064"/>
          </a:xfrm>
          <a:custGeom>
            <a:avLst/>
            <a:gdLst>
              <a:gd name="connsiteX0" fmla="*/ 0 w 552735"/>
              <a:gd name="connsiteY0" fmla="*/ 0 h 402609"/>
              <a:gd name="connsiteX1" fmla="*/ 225189 w 552735"/>
              <a:gd name="connsiteY1" fmla="*/ 320723 h 402609"/>
              <a:gd name="connsiteX2" fmla="*/ 552735 w 552735"/>
              <a:gd name="connsiteY2" fmla="*/ 402609 h 40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735" h="402609">
                <a:moveTo>
                  <a:pt x="0" y="0"/>
                </a:moveTo>
                <a:cubicBezTo>
                  <a:pt x="66533" y="126811"/>
                  <a:pt x="133067" y="253622"/>
                  <a:pt x="225189" y="320723"/>
                </a:cubicBezTo>
                <a:cubicBezTo>
                  <a:pt x="317311" y="387824"/>
                  <a:pt x="435023" y="395216"/>
                  <a:pt x="552735" y="402609"/>
                </a:cubicBezTo>
              </a:path>
            </a:pathLst>
          </a:custGeom>
          <a:noFill/>
          <a:ln w="19050">
            <a:solidFill>
              <a:srgbClr val="233C4C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aa-ET" sz="240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36568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1629FC2A-3BB8-4F07-B6F5-6137223A7497}"/>
                  </a:ext>
                </a:extLst>
              </p:cNvPr>
              <p:cNvSpPr/>
              <p:nvPr/>
            </p:nvSpPr>
            <p:spPr>
              <a:xfrm>
                <a:off x="2738794" y="2546789"/>
                <a:ext cx="5700633" cy="94881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039A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a-ET" sz="2133" i="1">
                              <a:solidFill>
                                <a:srgbClr val="233C4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fr-BE" sz="2133">
                              <a:solidFill>
                                <a:srgbClr val="233C4C"/>
                              </a:solidFill>
                              <a:latin typeface="Arial"/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fr-BE" sz="2133" dirty="0">
                              <a:solidFill>
                                <a:srgbClr val="233C4C"/>
                              </a:solidFill>
                              <a:latin typeface="Arial"/>
                            </a:rPr>
                            <m:t>ow</m:t>
                          </m:r>
                          <m:r>
                            <m:rPr>
                              <m:nor/>
                            </m:rPr>
                            <a:rPr lang="fr-BE" sz="2133" dirty="0">
                              <a:solidFill>
                                <a:srgbClr val="233C4C"/>
                              </a:solidFill>
                              <a:latin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BE" sz="2133" dirty="0">
                              <a:solidFill>
                                <a:srgbClr val="233C4C"/>
                              </a:solidFill>
                              <a:latin typeface="Arial"/>
                            </a:rPr>
                            <m:t>much</m:t>
                          </m:r>
                          <m:r>
                            <m:rPr>
                              <m:nor/>
                            </m:rPr>
                            <a:rPr lang="fr-BE" sz="2133" dirty="0">
                              <a:solidFill>
                                <a:srgbClr val="233C4C"/>
                              </a:solidFill>
                              <a:latin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BE" sz="2133" dirty="0">
                              <a:solidFill>
                                <a:srgbClr val="233C4C"/>
                              </a:solidFill>
                              <a:latin typeface="Arial"/>
                            </a:rPr>
                            <m:t>variance</m:t>
                          </m:r>
                          <m:r>
                            <m:rPr>
                              <m:nor/>
                            </m:rPr>
                            <a:rPr lang="fr-BE" sz="2133" dirty="0">
                              <a:solidFill>
                                <a:srgbClr val="233C4C"/>
                              </a:solidFill>
                              <a:latin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BE" sz="2133" dirty="0">
                              <a:solidFill>
                                <a:srgbClr val="233C4C"/>
                              </a:solidFill>
                              <a:latin typeface="Arial"/>
                            </a:rPr>
                            <m:t>there</m:t>
                          </m:r>
                          <m:r>
                            <m:rPr>
                              <m:nor/>
                            </m:rPr>
                            <a:rPr lang="fr-BE" sz="2133" dirty="0">
                              <a:solidFill>
                                <a:srgbClr val="233C4C"/>
                              </a:solidFill>
                              <a:latin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BE" sz="2133" dirty="0">
                              <a:solidFill>
                                <a:srgbClr val="233C4C"/>
                              </a:solidFill>
                              <a:latin typeface="Arial"/>
                            </a:rPr>
                            <m:t>is</m:t>
                          </m:r>
                          <m:r>
                            <m:rPr>
                              <m:nor/>
                            </m:rPr>
                            <a:rPr lang="fr-BE" sz="2133" dirty="0">
                              <a:solidFill>
                                <a:srgbClr val="233C4C"/>
                              </a:solidFill>
                              <a:latin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BE" sz="2133" dirty="0">
                              <a:solidFill>
                                <a:srgbClr val="233C4C"/>
                              </a:solidFill>
                              <a:latin typeface="Arial"/>
                            </a:rPr>
                            <m:t>between</m:t>
                          </m:r>
                          <m:r>
                            <m:rPr>
                              <m:nor/>
                            </m:rPr>
                            <a:rPr lang="fr-BE" sz="2133" dirty="0">
                              <a:solidFill>
                                <a:srgbClr val="233C4C"/>
                              </a:solidFill>
                              <a:latin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BE" sz="2133" dirty="0">
                              <a:solidFill>
                                <a:srgbClr val="233C4C"/>
                              </a:solidFill>
                              <a:latin typeface="Arial"/>
                            </a:rPr>
                            <m:t>chains</m:t>
                          </m:r>
                          <m:r>
                            <m:rPr>
                              <m:nor/>
                            </m:rPr>
                            <a:rPr lang="aa-ET" sz="2133" dirty="0">
                              <a:solidFill>
                                <a:srgbClr val="233C4C"/>
                              </a:solidFill>
                              <a:latin typeface="Arial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fr-BE" sz="2133">
                              <a:solidFill>
                                <a:srgbClr val="233C4C"/>
                              </a:solidFill>
                              <a:latin typeface="Arial"/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fr-BE" sz="2133" dirty="0">
                              <a:solidFill>
                                <a:srgbClr val="233C4C"/>
                              </a:solidFill>
                              <a:latin typeface="Arial"/>
                            </a:rPr>
                            <m:t>ow</m:t>
                          </m:r>
                          <m:r>
                            <m:rPr>
                              <m:nor/>
                            </m:rPr>
                            <a:rPr lang="fr-BE" sz="2133" dirty="0">
                              <a:solidFill>
                                <a:srgbClr val="233C4C"/>
                              </a:solidFill>
                              <a:latin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BE" sz="2133" dirty="0">
                              <a:solidFill>
                                <a:srgbClr val="233C4C"/>
                              </a:solidFill>
                              <a:latin typeface="Arial"/>
                            </a:rPr>
                            <m:t>much</m:t>
                          </m:r>
                          <m:r>
                            <m:rPr>
                              <m:nor/>
                            </m:rPr>
                            <a:rPr lang="fr-BE" sz="2133" dirty="0">
                              <a:solidFill>
                                <a:srgbClr val="233C4C"/>
                              </a:solidFill>
                              <a:latin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BE" sz="2133" dirty="0">
                              <a:solidFill>
                                <a:srgbClr val="233C4C"/>
                              </a:solidFill>
                              <a:latin typeface="Arial"/>
                            </a:rPr>
                            <m:t>variance</m:t>
                          </m:r>
                          <m:r>
                            <m:rPr>
                              <m:nor/>
                            </m:rPr>
                            <a:rPr lang="fr-BE" sz="2133" dirty="0">
                              <a:solidFill>
                                <a:srgbClr val="233C4C"/>
                              </a:solidFill>
                              <a:latin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BE" sz="2133" dirty="0">
                              <a:solidFill>
                                <a:srgbClr val="233C4C"/>
                              </a:solidFill>
                              <a:latin typeface="Arial"/>
                            </a:rPr>
                            <m:t>there</m:t>
                          </m:r>
                          <m:r>
                            <m:rPr>
                              <m:nor/>
                            </m:rPr>
                            <a:rPr lang="fr-BE" sz="2133" dirty="0">
                              <a:solidFill>
                                <a:srgbClr val="233C4C"/>
                              </a:solidFill>
                              <a:latin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BE" sz="2133" dirty="0">
                              <a:solidFill>
                                <a:srgbClr val="233C4C"/>
                              </a:solidFill>
                              <a:latin typeface="Arial"/>
                            </a:rPr>
                            <m:t>is</m:t>
                          </m:r>
                          <m:r>
                            <m:rPr>
                              <m:nor/>
                            </m:rPr>
                            <a:rPr lang="fr-BE" sz="2133" dirty="0">
                              <a:solidFill>
                                <a:srgbClr val="233C4C"/>
                              </a:solidFill>
                              <a:latin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BE" sz="2133" dirty="0">
                              <a:solidFill>
                                <a:srgbClr val="233C4C"/>
                              </a:solidFill>
                              <a:latin typeface="Arial"/>
                            </a:rPr>
                            <m:t>within</m:t>
                          </m:r>
                          <m:r>
                            <m:rPr>
                              <m:nor/>
                            </m:rPr>
                            <a:rPr lang="fr-BE" sz="2133" dirty="0">
                              <a:solidFill>
                                <a:srgbClr val="233C4C"/>
                              </a:solidFill>
                              <a:latin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BE" sz="2133" dirty="0">
                              <a:solidFill>
                                <a:srgbClr val="233C4C"/>
                              </a:solidFill>
                              <a:latin typeface="Arial"/>
                            </a:rPr>
                            <m:t>chains</m:t>
                          </m:r>
                          <m:r>
                            <m:rPr>
                              <m:nor/>
                            </m:rPr>
                            <a:rPr lang="aa-ET" sz="2133" dirty="0">
                              <a:solidFill>
                                <a:srgbClr val="233C4C"/>
                              </a:solidFill>
                              <a:latin typeface="Arial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aa-ET" sz="2133" dirty="0">
                  <a:solidFill>
                    <a:srgbClr val="233C4C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1629FC2A-3BB8-4F07-B6F5-6137223A74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794" y="2546789"/>
                <a:ext cx="5700633" cy="94881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039AA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CECA39-015A-4C84-93B0-D1D739D1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/>
            <a:fld id="{705C708A-339A-6D40-BE88-E49369F31CCA}" type="slidenum">
              <a:rPr lang="en-US">
                <a:solidFill>
                  <a:srgbClr val="233C4C"/>
                </a:solidFill>
                <a:latin typeface="Arial"/>
              </a:rPr>
              <a:pPr defTabSz="914377"/>
              <a:t>52</a:t>
            </a:fld>
            <a:endParaRPr lang="en-US" dirty="0">
              <a:solidFill>
                <a:srgbClr val="233C4C"/>
              </a:solidFill>
              <a:latin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C743B5-1FFD-48A0-AF15-E3B64A86AA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851279"/>
          </a:xfrm>
        </p:spPr>
        <p:txBody>
          <a:bodyPr/>
          <a:lstStyle/>
          <a:p>
            <a:r>
              <a:rPr lang="en-US" sz="2650" dirty="0"/>
              <a:t>Gelman-Rubin statistic</a:t>
            </a:r>
            <a:endParaRPr lang="en-US" sz="2650" dirty="0"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A8F065-F746-44F6-93E6-D0C21C98B158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1387475" y="1701800"/>
                <a:ext cx="10804525" cy="4362450"/>
              </a:xfrm>
            </p:spPr>
            <p:txBody>
              <a:bodyPr>
                <a:normAutofit fontScale="92500" lnSpcReduction="20000"/>
              </a:bodyPr>
              <a:lstStyle/>
              <a:p>
                <a:endParaRPr lang="fr-BE" dirty="0"/>
              </a:p>
              <a:p>
                <a:endParaRPr lang="fr-BE" dirty="0"/>
              </a:p>
              <a:p>
                <a:endParaRPr lang="fr-BE" dirty="0"/>
              </a:p>
              <a:p>
                <a:endParaRPr lang="fr-BE" dirty="0"/>
              </a:p>
              <a:p>
                <a:endParaRPr lang="fr-BE" dirty="0"/>
              </a:p>
              <a:p>
                <a:endParaRPr lang="fr-BE" dirty="0"/>
              </a:p>
              <a:p>
                <a:r>
                  <a:rPr lang="fr-BE" dirty="0"/>
                  <a:t>If one or more </a:t>
                </a:r>
                <a:r>
                  <a:rPr lang="fr-BE" dirty="0" err="1"/>
                  <a:t>chains</a:t>
                </a:r>
                <a:r>
                  <a:rPr lang="fr-BE" dirty="0"/>
                  <a:t> </a:t>
                </a:r>
                <a:r>
                  <a:rPr lang="fr-BE" dirty="0" err="1"/>
                  <a:t>is</a:t>
                </a:r>
                <a:r>
                  <a:rPr lang="fr-BE" dirty="0"/>
                  <a:t> </a:t>
                </a:r>
                <a:r>
                  <a:rPr lang="fr-BE" dirty="0" err="1"/>
                  <a:t>orphaned</a:t>
                </a:r>
                <a:r>
                  <a:rPr lang="fr-BE" dirty="0"/>
                  <a:t> or </a:t>
                </a:r>
                <a:r>
                  <a:rPr lang="fr-BE" dirty="0" err="1"/>
                  <a:t>stuck</a:t>
                </a:r>
                <a:r>
                  <a:rPr lang="fr-BE" dirty="0"/>
                  <a:t>, </a:t>
                </a:r>
                <a:r>
                  <a:rPr lang="fr-BE" dirty="0" err="1"/>
                  <a:t>it</a:t>
                </a:r>
                <a:r>
                  <a:rPr lang="fr-BE" dirty="0"/>
                  <a:t> </a:t>
                </a:r>
                <a:r>
                  <a:rPr lang="fr-BE" dirty="0" err="1"/>
                  <a:t>will</a:t>
                </a:r>
                <a:r>
                  <a:rPr lang="fr-BE" dirty="0"/>
                  <a:t> </a:t>
                </a:r>
                <a:r>
                  <a:rPr lang="fr-BE" dirty="0" err="1"/>
                  <a:t>increase</a:t>
                </a:r>
                <a:r>
                  <a:rPr lang="fr-BE" dirty="0"/>
                  <a:t> the </a:t>
                </a:r>
                <a:r>
                  <a:rPr lang="fr-BE" dirty="0" err="1"/>
                  <a:t>between-chain</a:t>
                </a:r>
                <a:r>
                  <a:rPr lang="fr-BE" dirty="0"/>
                  <a:t> variance relative to the </a:t>
                </a:r>
                <a:r>
                  <a:rPr lang="fr-BE" dirty="0" err="1"/>
                  <a:t>within-chain</a:t>
                </a:r>
                <a:r>
                  <a:rPr lang="fr-BE" dirty="0"/>
                  <a:t> variance.</a:t>
                </a:r>
              </a:p>
              <a:p>
                <a:endParaRPr lang="fr-BE" dirty="0"/>
              </a:p>
              <a:p>
                <a:r>
                  <a:rPr lang="fr-BE" dirty="0"/>
                  <a:t>As a </a:t>
                </a:r>
                <a:r>
                  <a:rPr lang="fr-BE" dirty="0" err="1"/>
                  <a:t>heuristic</a:t>
                </a:r>
                <a:r>
                  <a:rPr lang="fr-BE" dirty="0"/>
                  <a:t>, the </a:t>
                </a:r>
                <a:r>
                  <a:rPr lang="fr-BE" dirty="0" err="1"/>
                  <a:t>Gelman</a:t>
                </a:r>
                <a:r>
                  <a:rPr lang="fr-BE" dirty="0"/>
                  <a:t>-Rubin </a:t>
                </a:r>
                <a:r>
                  <a:rPr lang="fr-BE" dirty="0" err="1"/>
                  <a:t>statistic</a:t>
                </a:r>
                <a:r>
                  <a:rPr lang="fr-BE" dirty="0"/>
                  <a:t> </a:t>
                </a:r>
                <a:r>
                  <a:rPr lang="fr-BE" dirty="0" err="1"/>
                  <a:t>Rhat</a:t>
                </a:r>
                <a:r>
                  <a:rPr lang="fr-BE" dirty="0"/>
                  <a:t> </a:t>
                </a:r>
                <a:r>
                  <a:rPr lang="fr-BE" dirty="0" err="1"/>
                  <a:t>should</a:t>
                </a:r>
                <a:r>
                  <a:rPr lang="fr-BE" dirty="0"/>
                  <a:t> </a:t>
                </a:r>
                <a:r>
                  <a:rPr lang="fr-BE" dirty="0" err="1"/>
                  <a:t>be</a:t>
                </a:r>
                <a:r>
                  <a:rPr lang="fr-BE" dirty="0"/>
                  <a:t> </a:t>
                </a:r>
                <a14:m>
                  <m:oMath xmlns:m="http://schemas.openxmlformats.org/officeDocument/2006/math">
                    <m:r>
                      <a:rPr lang="fr-BE" i="1" dirty="0" smtClean="0">
                        <a:latin typeface="Cambria Math" panose="02040503050406030204" pitchFamily="18" charset="0"/>
                      </a:rPr>
                      <m:t>&lt; 1.1 </m:t>
                    </m:r>
                  </m:oMath>
                </a14:m>
                <a:r>
                  <a:rPr lang="fr-BE" dirty="0"/>
                  <a:t>or </a:t>
                </a:r>
                <a:r>
                  <a:rPr lang="fr-BE" dirty="0" err="1"/>
                  <a:t>so</a:t>
                </a:r>
                <a:r>
                  <a:rPr lang="fr-BE" dirty="0"/>
                  <a:t>. </a:t>
                </a:r>
                <a:r>
                  <a:rPr lang="fr-BE" dirty="0" err="1"/>
                  <a:t>Preferably</a:t>
                </a:r>
                <a:r>
                  <a:rPr lang="fr-BE" dirty="0"/>
                  <a:t> 1.0</a:t>
                </a:r>
              </a:p>
              <a:p>
                <a:endParaRPr lang="aa-E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A8F065-F746-44F6-93E6-D0C21C98B1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1387475" y="1701800"/>
                <a:ext cx="10804525" cy="4362450"/>
              </a:xfrm>
              <a:blipFill>
                <a:blip r:embed="rId3"/>
                <a:stretch>
                  <a:fillRect l="-903" r="-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14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DE15-76B8-47CF-8A45-7573917BCFF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fr-BE" dirty="0" err="1"/>
              <a:t>Bayesian</a:t>
            </a:r>
            <a:r>
              <a:rPr lang="fr-BE" dirty="0"/>
              <a:t> </a:t>
            </a:r>
            <a:r>
              <a:rPr lang="fr-BE" dirty="0" err="1"/>
              <a:t>principle</a:t>
            </a:r>
            <a:endParaRPr lang="en-US" dirty="0"/>
          </a:p>
        </p:txBody>
      </p:sp>
      <p:grpSp>
        <p:nvGrpSpPr>
          <p:cNvPr id="24579" name="Group 4"/>
          <p:cNvGrpSpPr>
            <a:grpSpLocks/>
          </p:cNvGrpSpPr>
          <p:nvPr/>
        </p:nvGrpSpPr>
        <p:grpSpPr bwMode="auto">
          <a:xfrm>
            <a:off x="2913066" y="3345248"/>
            <a:ext cx="5157787" cy="714375"/>
            <a:chOff x="1013" y="1992"/>
            <a:chExt cx="3249" cy="450"/>
          </a:xfrm>
        </p:grpSpPr>
        <p:sp>
          <p:nvSpPr>
            <p:cNvPr id="24586" name="AutoShape 5"/>
            <p:cNvSpPr>
              <a:spLocks noChangeArrowheads="1"/>
            </p:cNvSpPr>
            <p:nvPr/>
          </p:nvSpPr>
          <p:spPr bwMode="auto">
            <a:xfrm>
              <a:off x="3819" y="1994"/>
              <a:ext cx="443" cy="447"/>
            </a:xfrm>
            <a:prstGeom prst="flowChartAlternateProcess">
              <a:avLst/>
            </a:prstGeom>
            <a:solidFill>
              <a:srgbClr val="544B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80000"/>
                </a:spcBef>
              </a:pPr>
              <a:r>
                <a:rPr lang="en-US"/>
                <a:t>Total</a:t>
              </a:r>
              <a:br>
                <a:rPr lang="en-US"/>
              </a:br>
              <a:r>
                <a:rPr lang="en-US"/>
                <a:t>Data</a:t>
              </a:r>
            </a:p>
          </p:txBody>
        </p:sp>
        <p:sp>
          <p:nvSpPr>
            <p:cNvPr id="24587" name="AutoShape 6"/>
            <p:cNvSpPr>
              <a:spLocks noChangeArrowheads="1"/>
            </p:cNvSpPr>
            <p:nvPr/>
          </p:nvSpPr>
          <p:spPr bwMode="auto">
            <a:xfrm>
              <a:off x="1013" y="1992"/>
              <a:ext cx="687" cy="450"/>
            </a:xfrm>
            <a:prstGeom prst="flowChartAlternateProcess">
              <a:avLst/>
            </a:prstGeom>
            <a:solidFill>
              <a:srgbClr val="D022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80000"/>
                </a:spcBef>
              </a:pPr>
              <a:r>
                <a:rPr lang="en-US" dirty="0"/>
                <a:t>Available</a:t>
              </a:r>
              <a:br>
                <a:rPr lang="en-US" dirty="0"/>
              </a:br>
              <a:r>
                <a:rPr lang="en-US" dirty="0"/>
                <a:t>Data</a:t>
              </a:r>
            </a:p>
          </p:txBody>
        </p:sp>
        <p:sp>
          <p:nvSpPr>
            <p:cNvPr id="24588" name="AutoShape 7"/>
            <p:cNvSpPr>
              <a:spLocks noChangeArrowheads="1"/>
            </p:cNvSpPr>
            <p:nvPr/>
          </p:nvSpPr>
          <p:spPr bwMode="auto">
            <a:xfrm>
              <a:off x="2334" y="1992"/>
              <a:ext cx="723" cy="450"/>
            </a:xfrm>
            <a:prstGeom prst="flowChartAlternateProcess">
              <a:avLst/>
            </a:prstGeom>
            <a:solidFill>
              <a:srgbClr val="000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8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Observed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24589" name="Text Box 8"/>
            <p:cNvSpPr txBox="1">
              <a:spLocks noChangeArrowheads="1"/>
            </p:cNvSpPr>
            <p:nvPr/>
          </p:nvSpPr>
          <p:spPr bwMode="auto">
            <a:xfrm>
              <a:off x="3269" y="2102"/>
              <a:ext cx="25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1920" tIns="60960" rIns="121920" bIns="60960" anchor="t">
              <a:spAutoFit/>
            </a:bodyPr>
            <a:lstStyle>
              <a:lvl1pPr eaLnBrk="0" hangingPunct="0">
                <a:defRPr sz="2100">
                  <a:solidFill>
                    <a:schemeClr val="accent2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100">
                  <a:solidFill>
                    <a:schemeClr val="accent2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100">
                  <a:solidFill>
                    <a:schemeClr val="accent2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100">
                  <a:solidFill>
                    <a:schemeClr val="accent2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100">
                  <a:solidFill>
                    <a:schemeClr val="accent2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accent2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accent2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accent2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accent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80000"/>
                </a:spcBef>
              </a:pPr>
              <a:r>
                <a:rPr lang="en-US" sz="2133" dirty="0">
                  <a:solidFill>
                    <a:srgbClr val="FFFFFF"/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24590" name="Text Box 9"/>
            <p:cNvSpPr txBox="1">
              <a:spLocks noChangeArrowheads="1"/>
            </p:cNvSpPr>
            <p:nvPr/>
          </p:nvSpPr>
          <p:spPr bwMode="auto">
            <a:xfrm>
              <a:off x="1927" y="2102"/>
              <a:ext cx="25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1920" tIns="60960" rIns="121920" bIns="60960" anchor="t">
              <a:spAutoFit/>
            </a:bodyPr>
            <a:lstStyle>
              <a:lvl1pPr eaLnBrk="0" hangingPunct="0">
                <a:defRPr sz="2100">
                  <a:solidFill>
                    <a:schemeClr val="accent2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100">
                  <a:solidFill>
                    <a:schemeClr val="accent2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100">
                  <a:solidFill>
                    <a:schemeClr val="accent2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100">
                  <a:solidFill>
                    <a:schemeClr val="accent2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100">
                  <a:solidFill>
                    <a:schemeClr val="accent2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accent2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accent2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accent2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accent2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80000"/>
                </a:spcBef>
              </a:pPr>
              <a:r>
                <a:rPr lang="en-US" sz="2133" dirty="0">
                  <a:solidFill>
                    <a:srgbClr val="FFFFFF"/>
                  </a:solidFill>
                  <a:latin typeface="Arial"/>
                  <a:cs typeface="Arial"/>
                </a:rPr>
                <a:t>+</a:t>
              </a:r>
            </a:p>
          </p:txBody>
        </p:sp>
      </p:grpSp>
      <p:sp>
        <p:nvSpPr>
          <p:cNvPr id="24583" name="AutoShape 14"/>
          <p:cNvSpPr>
            <a:spLocks noChangeArrowheads="1"/>
          </p:cNvSpPr>
          <p:nvPr/>
        </p:nvSpPr>
        <p:spPr bwMode="auto">
          <a:xfrm>
            <a:off x="3730627" y="5248178"/>
            <a:ext cx="7273925" cy="461665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80000"/>
              </a:spcBef>
            </a:pPr>
            <a:r>
              <a:rPr lang="en-US" dirty="0"/>
              <a:t>Total Data is on its way to become the prior of the nex</a:t>
            </a:r>
            <a:r>
              <a:rPr lang="en-US" sz="2400" dirty="0"/>
              <a:t>t experiment !</a:t>
            </a:r>
            <a:endParaRPr lang="en-US" dirty="0"/>
          </a:p>
        </p:txBody>
      </p:sp>
      <p:cxnSp>
        <p:nvCxnSpPr>
          <p:cNvPr id="24584" name="AutoShape 15"/>
          <p:cNvCxnSpPr>
            <a:cxnSpLocks noChangeShapeType="1"/>
            <a:stCxn id="24586" idx="2"/>
          </p:cNvCxnSpPr>
          <p:nvPr/>
        </p:nvCxnSpPr>
        <p:spPr bwMode="auto">
          <a:xfrm rot="5400000">
            <a:off x="7118755" y="4271952"/>
            <a:ext cx="814381" cy="38655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544BC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F2185E-A0C7-4C48-9C4C-AB7FD5BEC544}"/>
                  </a:ext>
                </a:extLst>
              </p:cNvPr>
              <p:cNvSpPr txBox="1"/>
              <p:nvPr/>
            </p:nvSpPr>
            <p:spPr>
              <a:xfrm>
                <a:off x="3187701" y="1946292"/>
                <a:ext cx="6096000" cy="874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r-B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fr-BE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r-B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fr-BE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fr-BE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BE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BE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nl-BE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B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fr-BE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F2185E-A0C7-4C48-9C4C-AB7FD5BEC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701" y="1946292"/>
                <a:ext cx="6096000" cy="8745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1B360C-6523-3444-A988-A91CADE9ABD3}"/>
              </a:ext>
            </a:extLst>
          </p:cNvPr>
          <p:cNvCxnSpPr/>
          <p:nvPr/>
        </p:nvCxnSpPr>
        <p:spPr>
          <a:xfrm flipH="1">
            <a:off x="3730627" y="2211823"/>
            <a:ext cx="1198563" cy="92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27C0DB-02D7-0C4E-8288-444946FD1B6B}"/>
              </a:ext>
            </a:extLst>
          </p:cNvPr>
          <p:cNvCxnSpPr>
            <a:cxnSpLocks/>
          </p:cNvCxnSpPr>
          <p:nvPr/>
        </p:nvCxnSpPr>
        <p:spPr>
          <a:xfrm>
            <a:off x="5765803" y="2283998"/>
            <a:ext cx="0" cy="947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3B4215-6202-8341-AC83-60E38D68B20D}"/>
              </a:ext>
            </a:extLst>
          </p:cNvPr>
          <p:cNvCxnSpPr>
            <a:cxnSpLocks/>
          </p:cNvCxnSpPr>
          <p:nvPr/>
        </p:nvCxnSpPr>
        <p:spPr>
          <a:xfrm>
            <a:off x="7198993" y="2665791"/>
            <a:ext cx="429100" cy="56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27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F16F4-251B-E644-8B5F-54109C22C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800"/>
              <a:t>© PharmaLex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51BFB-10CF-DE49-901A-367D3EC7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ACAFA-5080-964E-919D-B362F27C9D1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2322F-4555-2440-8EE2-D163EB0869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Bayesian principle: the scientific process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A1AF132-DFC1-574E-BBF9-673875E7636F}"/>
              </a:ext>
            </a:extLst>
          </p:cNvPr>
          <p:cNvSpPr/>
          <p:nvPr/>
        </p:nvSpPr>
        <p:spPr>
          <a:xfrm>
            <a:off x="4576550" y="1337481"/>
            <a:ext cx="1028132" cy="937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Prior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84C79FB-27F2-EC42-A706-24CE6F4F56EA}"/>
              </a:ext>
            </a:extLst>
          </p:cNvPr>
          <p:cNvSpPr/>
          <p:nvPr/>
        </p:nvSpPr>
        <p:spPr>
          <a:xfrm>
            <a:off x="6316910" y="2634288"/>
            <a:ext cx="1302131" cy="937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Design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BEEDF10-8315-6241-A469-94AD4F2DC842}"/>
              </a:ext>
            </a:extLst>
          </p:cNvPr>
          <p:cNvSpPr/>
          <p:nvPr/>
        </p:nvSpPr>
        <p:spPr>
          <a:xfrm>
            <a:off x="5464211" y="4598752"/>
            <a:ext cx="1869186" cy="937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Observation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9511CED-C3E1-424B-A34D-B315ED7F20A5}"/>
              </a:ext>
            </a:extLst>
          </p:cNvPr>
          <p:cNvSpPr/>
          <p:nvPr/>
        </p:nvSpPr>
        <p:spPr>
          <a:xfrm>
            <a:off x="3092534" y="4598752"/>
            <a:ext cx="1610436" cy="937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539E496-B8A7-B94F-BA39-7B5EDEE141A2}"/>
              </a:ext>
            </a:extLst>
          </p:cNvPr>
          <p:cNvSpPr/>
          <p:nvPr/>
        </p:nvSpPr>
        <p:spPr>
          <a:xfrm>
            <a:off x="2520288" y="2634288"/>
            <a:ext cx="1258627" cy="937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Posterior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D564EFE-2F0C-054B-8C4D-E607C819B2B1}"/>
              </a:ext>
            </a:extLst>
          </p:cNvPr>
          <p:cNvSpPr/>
          <p:nvPr/>
        </p:nvSpPr>
        <p:spPr>
          <a:xfrm>
            <a:off x="5604680" y="1355678"/>
            <a:ext cx="1632451" cy="1291988"/>
          </a:xfrm>
          <a:custGeom>
            <a:avLst/>
            <a:gdLst>
              <a:gd name="connsiteX0" fmla="*/ 0 w 1224338"/>
              <a:gd name="connsiteY0" fmla="*/ 348018 h 968991"/>
              <a:gd name="connsiteX1" fmla="*/ 88711 w 1224338"/>
              <a:gd name="connsiteY1" fmla="*/ 395785 h 968991"/>
              <a:gd name="connsiteX2" fmla="*/ 129654 w 1224338"/>
              <a:gd name="connsiteY2" fmla="*/ 402609 h 968991"/>
              <a:gd name="connsiteX3" fmla="*/ 156950 w 1224338"/>
              <a:gd name="connsiteY3" fmla="*/ 409433 h 968991"/>
              <a:gd name="connsiteX4" fmla="*/ 689212 w 1224338"/>
              <a:gd name="connsiteY4" fmla="*/ 402609 h 968991"/>
              <a:gd name="connsiteX5" fmla="*/ 757451 w 1224338"/>
              <a:gd name="connsiteY5" fmla="*/ 395785 h 968991"/>
              <a:gd name="connsiteX6" fmla="*/ 791571 w 1224338"/>
              <a:gd name="connsiteY6" fmla="*/ 382138 h 968991"/>
              <a:gd name="connsiteX7" fmla="*/ 818866 w 1224338"/>
              <a:gd name="connsiteY7" fmla="*/ 375314 h 968991"/>
              <a:gd name="connsiteX8" fmla="*/ 852986 w 1224338"/>
              <a:gd name="connsiteY8" fmla="*/ 361666 h 968991"/>
              <a:gd name="connsiteX9" fmla="*/ 880281 w 1224338"/>
              <a:gd name="connsiteY9" fmla="*/ 354842 h 968991"/>
              <a:gd name="connsiteX10" fmla="*/ 914400 w 1224338"/>
              <a:gd name="connsiteY10" fmla="*/ 341194 h 968991"/>
              <a:gd name="connsiteX11" fmla="*/ 982639 w 1224338"/>
              <a:gd name="connsiteY11" fmla="*/ 320723 h 968991"/>
              <a:gd name="connsiteX12" fmla="*/ 1023583 w 1224338"/>
              <a:gd name="connsiteY12" fmla="*/ 300251 h 968991"/>
              <a:gd name="connsiteX13" fmla="*/ 1064526 w 1224338"/>
              <a:gd name="connsiteY13" fmla="*/ 286603 h 968991"/>
              <a:gd name="connsiteX14" fmla="*/ 1084997 w 1224338"/>
              <a:gd name="connsiteY14" fmla="*/ 272955 h 968991"/>
              <a:gd name="connsiteX15" fmla="*/ 1112293 w 1224338"/>
              <a:gd name="connsiteY15" fmla="*/ 259308 h 968991"/>
              <a:gd name="connsiteX16" fmla="*/ 1139589 w 1224338"/>
              <a:gd name="connsiteY16" fmla="*/ 232012 h 968991"/>
              <a:gd name="connsiteX17" fmla="*/ 1166884 w 1224338"/>
              <a:gd name="connsiteY17" fmla="*/ 211541 h 968991"/>
              <a:gd name="connsiteX18" fmla="*/ 1187356 w 1224338"/>
              <a:gd name="connsiteY18" fmla="*/ 184245 h 968991"/>
              <a:gd name="connsiteX19" fmla="*/ 1214651 w 1224338"/>
              <a:gd name="connsiteY19" fmla="*/ 136478 h 968991"/>
              <a:gd name="connsiteX20" fmla="*/ 1214651 w 1224338"/>
              <a:gd name="connsiteY20" fmla="*/ 47767 h 968991"/>
              <a:gd name="connsiteX21" fmla="*/ 1119117 w 1224338"/>
              <a:gd name="connsiteY21" fmla="*/ 6824 h 968991"/>
              <a:gd name="connsiteX22" fmla="*/ 1091821 w 1224338"/>
              <a:gd name="connsiteY22" fmla="*/ 0 h 968991"/>
              <a:gd name="connsiteX23" fmla="*/ 982639 w 1224338"/>
              <a:gd name="connsiteY23" fmla="*/ 6824 h 968991"/>
              <a:gd name="connsiteX24" fmla="*/ 955344 w 1224338"/>
              <a:gd name="connsiteY24" fmla="*/ 20472 h 968991"/>
              <a:gd name="connsiteX25" fmla="*/ 900753 w 1224338"/>
              <a:gd name="connsiteY25" fmla="*/ 68239 h 968991"/>
              <a:gd name="connsiteX26" fmla="*/ 873457 w 1224338"/>
              <a:gd name="connsiteY26" fmla="*/ 122830 h 968991"/>
              <a:gd name="connsiteX27" fmla="*/ 859809 w 1224338"/>
              <a:gd name="connsiteY27" fmla="*/ 143302 h 968991"/>
              <a:gd name="connsiteX28" fmla="*/ 866633 w 1224338"/>
              <a:gd name="connsiteY28" fmla="*/ 245660 h 968991"/>
              <a:gd name="connsiteX29" fmla="*/ 880281 w 1224338"/>
              <a:gd name="connsiteY29" fmla="*/ 272955 h 968991"/>
              <a:gd name="connsiteX30" fmla="*/ 887105 w 1224338"/>
              <a:gd name="connsiteY30" fmla="*/ 300251 h 968991"/>
              <a:gd name="connsiteX31" fmla="*/ 914400 w 1224338"/>
              <a:gd name="connsiteY31" fmla="*/ 354842 h 968991"/>
              <a:gd name="connsiteX32" fmla="*/ 934872 w 1224338"/>
              <a:gd name="connsiteY32" fmla="*/ 429905 h 968991"/>
              <a:gd name="connsiteX33" fmla="*/ 948520 w 1224338"/>
              <a:gd name="connsiteY33" fmla="*/ 457200 h 968991"/>
              <a:gd name="connsiteX34" fmla="*/ 955344 w 1224338"/>
              <a:gd name="connsiteY34" fmla="*/ 477672 h 968991"/>
              <a:gd name="connsiteX35" fmla="*/ 996287 w 1224338"/>
              <a:gd name="connsiteY35" fmla="*/ 566382 h 968991"/>
              <a:gd name="connsiteX36" fmla="*/ 1023583 w 1224338"/>
              <a:gd name="connsiteY36" fmla="*/ 607326 h 968991"/>
              <a:gd name="connsiteX37" fmla="*/ 1091821 w 1224338"/>
              <a:gd name="connsiteY37" fmla="*/ 716508 h 968991"/>
              <a:gd name="connsiteX38" fmla="*/ 1105469 w 1224338"/>
              <a:gd name="connsiteY38" fmla="*/ 968991 h 96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224338" h="968991">
                <a:moveTo>
                  <a:pt x="0" y="348018"/>
                </a:moveTo>
                <a:cubicBezTo>
                  <a:pt x="29570" y="363940"/>
                  <a:pt x="57758" y="382752"/>
                  <a:pt x="88711" y="395785"/>
                </a:cubicBezTo>
                <a:cubicBezTo>
                  <a:pt x="101463" y="401154"/>
                  <a:pt x="116087" y="399896"/>
                  <a:pt x="129654" y="402609"/>
                </a:cubicBezTo>
                <a:cubicBezTo>
                  <a:pt x="138851" y="404448"/>
                  <a:pt x="147851" y="407158"/>
                  <a:pt x="156950" y="409433"/>
                </a:cubicBezTo>
                <a:lnTo>
                  <a:pt x="689212" y="402609"/>
                </a:lnTo>
                <a:cubicBezTo>
                  <a:pt x="712066" y="402090"/>
                  <a:pt x="735035" y="400268"/>
                  <a:pt x="757451" y="395785"/>
                </a:cubicBezTo>
                <a:cubicBezTo>
                  <a:pt x="769462" y="393383"/>
                  <a:pt x="779950" y="386011"/>
                  <a:pt x="791571" y="382138"/>
                </a:cubicBezTo>
                <a:cubicBezTo>
                  <a:pt x="800468" y="379172"/>
                  <a:pt x="809969" y="378280"/>
                  <a:pt x="818866" y="375314"/>
                </a:cubicBezTo>
                <a:cubicBezTo>
                  <a:pt x="830487" y="371440"/>
                  <a:pt x="841365" y="365540"/>
                  <a:pt x="852986" y="361666"/>
                </a:cubicBezTo>
                <a:cubicBezTo>
                  <a:pt x="861883" y="358700"/>
                  <a:pt x="871384" y="357808"/>
                  <a:pt x="880281" y="354842"/>
                </a:cubicBezTo>
                <a:cubicBezTo>
                  <a:pt x="891902" y="350968"/>
                  <a:pt x="902779" y="345067"/>
                  <a:pt x="914400" y="341194"/>
                </a:cubicBezTo>
                <a:cubicBezTo>
                  <a:pt x="936929" y="333684"/>
                  <a:pt x="960403" y="329061"/>
                  <a:pt x="982639" y="320723"/>
                </a:cubicBezTo>
                <a:cubicBezTo>
                  <a:pt x="996926" y="315365"/>
                  <a:pt x="1009498" y="306120"/>
                  <a:pt x="1023583" y="300251"/>
                </a:cubicBezTo>
                <a:cubicBezTo>
                  <a:pt x="1036862" y="294718"/>
                  <a:pt x="1064526" y="286603"/>
                  <a:pt x="1064526" y="286603"/>
                </a:cubicBezTo>
                <a:cubicBezTo>
                  <a:pt x="1071350" y="282054"/>
                  <a:pt x="1077876" y="277024"/>
                  <a:pt x="1084997" y="272955"/>
                </a:cubicBezTo>
                <a:cubicBezTo>
                  <a:pt x="1093829" y="267908"/>
                  <a:pt x="1104155" y="265411"/>
                  <a:pt x="1112293" y="259308"/>
                </a:cubicBezTo>
                <a:cubicBezTo>
                  <a:pt x="1122587" y="251588"/>
                  <a:pt x="1129905" y="240485"/>
                  <a:pt x="1139589" y="232012"/>
                </a:cubicBezTo>
                <a:cubicBezTo>
                  <a:pt x="1148148" y="224523"/>
                  <a:pt x="1158842" y="219583"/>
                  <a:pt x="1166884" y="211541"/>
                </a:cubicBezTo>
                <a:cubicBezTo>
                  <a:pt x="1174926" y="203499"/>
                  <a:pt x="1180746" y="193500"/>
                  <a:pt x="1187356" y="184245"/>
                </a:cubicBezTo>
                <a:cubicBezTo>
                  <a:pt x="1203428" y="161744"/>
                  <a:pt x="1201326" y="163127"/>
                  <a:pt x="1214651" y="136478"/>
                </a:cubicBezTo>
                <a:cubicBezTo>
                  <a:pt x="1222106" y="106656"/>
                  <a:pt x="1232096" y="80164"/>
                  <a:pt x="1214651" y="47767"/>
                </a:cubicBezTo>
                <a:cubicBezTo>
                  <a:pt x="1199990" y="20540"/>
                  <a:pt x="1141718" y="12474"/>
                  <a:pt x="1119117" y="6824"/>
                </a:cubicBezTo>
                <a:lnTo>
                  <a:pt x="1091821" y="0"/>
                </a:lnTo>
                <a:cubicBezTo>
                  <a:pt x="1055427" y="2275"/>
                  <a:pt x="1018701" y="1415"/>
                  <a:pt x="982639" y="6824"/>
                </a:cubicBezTo>
                <a:cubicBezTo>
                  <a:pt x="972579" y="8333"/>
                  <a:pt x="963970" y="15081"/>
                  <a:pt x="955344" y="20472"/>
                </a:cubicBezTo>
                <a:cubicBezTo>
                  <a:pt x="940969" y="29456"/>
                  <a:pt x="909825" y="54631"/>
                  <a:pt x="900753" y="68239"/>
                </a:cubicBezTo>
                <a:cubicBezTo>
                  <a:pt x="889468" y="85167"/>
                  <a:pt x="884742" y="105902"/>
                  <a:pt x="873457" y="122830"/>
                </a:cubicBezTo>
                <a:lnTo>
                  <a:pt x="859809" y="143302"/>
                </a:lnTo>
                <a:cubicBezTo>
                  <a:pt x="862084" y="177421"/>
                  <a:pt x="861300" y="211883"/>
                  <a:pt x="866633" y="245660"/>
                </a:cubicBezTo>
                <a:cubicBezTo>
                  <a:pt x="868220" y="255708"/>
                  <a:pt x="876709" y="263430"/>
                  <a:pt x="880281" y="272955"/>
                </a:cubicBezTo>
                <a:cubicBezTo>
                  <a:pt x="883574" y="281737"/>
                  <a:pt x="883498" y="291594"/>
                  <a:pt x="887105" y="300251"/>
                </a:cubicBezTo>
                <a:cubicBezTo>
                  <a:pt x="894930" y="319031"/>
                  <a:pt x="909466" y="335105"/>
                  <a:pt x="914400" y="354842"/>
                </a:cubicBezTo>
                <a:cubicBezTo>
                  <a:pt x="916487" y="363189"/>
                  <a:pt x="927219" y="412049"/>
                  <a:pt x="934872" y="429905"/>
                </a:cubicBezTo>
                <a:cubicBezTo>
                  <a:pt x="938879" y="439255"/>
                  <a:pt x="944513" y="447850"/>
                  <a:pt x="948520" y="457200"/>
                </a:cubicBezTo>
                <a:cubicBezTo>
                  <a:pt x="951354" y="463812"/>
                  <a:pt x="952818" y="470937"/>
                  <a:pt x="955344" y="477672"/>
                </a:cubicBezTo>
                <a:cubicBezTo>
                  <a:pt x="965063" y="503590"/>
                  <a:pt x="982587" y="545832"/>
                  <a:pt x="996287" y="566382"/>
                </a:cubicBezTo>
                <a:cubicBezTo>
                  <a:pt x="1005386" y="580030"/>
                  <a:pt x="1013741" y="594204"/>
                  <a:pt x="1023583" y="607326"/>
                </a:cubicBezTo>
                <a:cubicBezTo>
                  <a:pt x="1045316" y="636304"/>
                  <a:pt x="1082453" y="679039"/>
                  <a:pt x="1091821" y="716508"/>
                </a:cubicBezTo>
                <a:cubicBezTo>
                  <a:pt x="1121468" y="835093"/>
                  <a:pt x="1105469" y="752342"/>
                  <a:pt x="1105469" y="968991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95CC5D-B006-6A41-AB72-6386222FB27A}"/>
              </a:ext>
            </a:extLst>
          </p:cNvPr>
          <p:cNvSpPr txBox="1"/>
          <p:nvPr/>
        </p:nvSpPr>
        <p:spPr>
          <a:xfrm>
            <a:off x="6769290" y="181060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B1291B-7E54-DB4F-8B25-413AEE990580}"/>
              </a:ext>
            </a:extLst>
          </p:cNvPr>
          <p:cNvSpPr txBox="1"/>
          <p:nvPr/>
        </p:nvSpPr>
        <p:spPr>
          <a:xfrm>
            <a:off x="7333397" y="1437565"/>
            <a:ext cx="2358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Power/Assurance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8521C3F2-DA46-A14C-BE54-03BA618458DF}"/>
              </a:ext>
            </a:extLst>
          </p:cNvPr>
          <p:cNvSpPr/>
          <p:nvPr/>
        </p:nvSpPr>
        <p:spPr>
          <a:xfrm>
            <a:off x="6213548" y="3584813"/>
            <a:ext cx="856099" cy="1000836"/>
          </a:xfrm>
          <a:custGeom>
            <a:avLst/>
            <a:gdLst>
              <a:gd name="connsiteX0" fmla="*/ 635170 w 642074"/>
              <a:gd name="connsiteY0" fmla="*/ 0 h 750627"/>
              <a:gd name="connsiteX1" fmla="*/ 635170 w 642074"/>
              <a:gd name="connsiteY1" fmla="*/ 334370 h 750627"/>
              <a:gd name="connsiteX2" fmla="*/ 614699 w 642074"/>
              <a:gd name="connsiteY2" fmla="*/ 354842 h 750627"/>
              <a:gd name="connsiteX3" fmla="*/ 601051 w 642074"/>
              <a:gd name="connsiteY3" fmla="*/ 375313 h 750627"/>
              <a:gd name="connsiteX4" fmla="*/ 539636 w 642074"/>
              <a:gd name="connsiteY4" fmla="*/ 429904 h 750627"/>
              <a:gd name="connsiteX5" fmla="*/ 512340 w 642074"/>
              <a:gd name="connsiteY5" fmla="*/ 436728 h 750627"/>
              <a:gd name="connsiteX6" fmla="*/ 464573 w 642074"/>
              <a:gd name="connsiteY6" fmla="*/ 464024 h 750627"/>
              <a:gd name="connsiteX7" fmla="*/ 403158 w 642074"/>
              <a:gd name="connsiteY7" fmla="*/ 484495 h 750627"/>
              <a:gd name="connsiteX8" fmla="*/ 362215 w 642074"/>
              <a:gd name="connsiteY8" fmla="*/ 498143 h 750627"/>
              <a:gd name="connsiteX9" fmla="*/ 177970 w 642074"/>
              <a:gd name="connsiteY9" fmla="*/ 504967 h 750627"/>
              <a:gd name="connsiteX10" fmla="*/ 150675 w 642074"/>
              <a:gd name="connsiteY10" fmla="*/ 511791 h 750627"/>
              <a:gd name="connsiteX11" fmla="*/ 109732 w 642074"/>
              <a:gd name="connsiteY11" fmla="*/ 525439 h 750627"/>
              <a:gd name="connsiteX12" fmla="*/ 89260 w 642074"/>
              <a:gd name="connsiteY12" fmla="*/ 545910 h 750627"/>
              <a:gd name="connsiteX13" fmla="*/ 68788 w 642074"/>
              <a:gd name="connsiteY13" fmla="*/ 559558 h 750627"/>
              <a:gd name="connsiteX14" fmla="*/ 34669 w 642074"/>
              <a:gd name="connsiteY14" fmla="*/ 593678 h 750627"/>
              <a:gd name="connsiteX15" fmla="*/ 14197 w 642074"/>
              <a:gd name="connsiteY15" fmla="*/ 655092 h 750627"/>
              <a:gd name="connsiteX16" fmla="*/ 549 w 642074"/>
              <a:gd name="connsiteY16" fmla="*/ 709684 h 750627"/>
              <a:gd name="connsiteX17" fmla="*/ 549 w 642074"/>
              <a:gd name="connsiteY17" fmla="*/ 750627 h 75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42074" h="750627">
                <a:moveTo>
                  <a:pt x="635170" y="0"/>
                </a:moveTo>
                <a:cubicBezTo>
                  <a:pt x="637550" y="69030"/>
                  <a:pt x="649440" y="252316"/>
                  <a:pt x="635170" y="334370"/>
                </a:cubicBezTo>
                <a:cubicBezTo>
                  <a:pt x="633517" y="343878"/>
                  <a:pt x="620877" y="347428"/>
                  <a:pt x="614699" y="354842"/>
                </a:cubicBezTo>
                <a:cubicBezTo>
                  <a:pt x="609449" y="361142"/>
                  <a:pt x="606500" y="369183"/>
                  <a:pt x="601051" y="375313"/>
                </a:cubicBezTo>
                <a:cubicBezTo>
                  <a:pt x="592085" y="385399"/>
                  <a:pt x="560116" y="421127"/>
                  <a:pt x="539636" y="429904"/>
                </a:cubicBezTo>
                <a:cubicBezTo>
                  <a:pt x="531016" y="433598"/>
                  <a:pt x="521439" y="434453"/>
                  <a:pt x="512340" y="436728"/>
                </a:cubicBezTo>
                <a:cubicBezTo>
                  <a:pt x="493873" y="449040"/>
                  <a:pt x="486220" y="455365"/>
                  <a:pt x="464573" y="464024"/>
                </a:cubicBezTo>
                <a:cubicBezTo>
                  <a:pt x="464522" y="464044"/>
                  <a:pt x="413420" y="481075"/>
                  <a:pt x="403158" y="484495"/>
                </a:cubicBezTo>
                <a:cubicBezTo>
                  <a:pt x="403156" y="484496"/>
                  <a:pt x="362217" y="498143"/>
                  <a:pt x="362215" y="498143"/>
                </a:cubicBezTo>
                <a:lnTo>
                  <a:pt x="177970" y="504967"/>
                </a:lnTo>
                <a:cubicBezTo>
                  <a:pt x="168872" y="507242"/>
                  <a:pt x="159658" y="509096"/>
                  <a:pt x="150675" y="511791"/>
                </a:cubicBezTo>
                <a:cubicBezTo>
                  <a:pt x="136896" y="515925"/>
                  <a:pt x="109732" y="525439"/>
                  <a:pt x="109732" y="525439"/>
                </a:cubicBezTo>
                <a:cubicBezTo>
                  <a:pt x="102908" y="532263"/>
                  <a:pt x="96674" y="539732"/>
                  <a:pt x="89260" y="545910"/>
                </a:cubicBezTo>
                <a:cubicBezTo>
                  <a:pt x="82959" y="551160"/>
                  <a:pt x="74587" y="553759"/>
                  <a:pt x="68788" y="559558"/>
                </a:cubicBezTo>
                <a:cubicBezTo>
                  <a:pt x="23292" y="605054"/>
                  <a:pt x="89261" y="557281"/>
                  <a:pt x="34669" y="593678"/>
                </a:cubicBezTo>
                <a:lnTo>
                  <a:pt x="14197" y="655092"/>
                </a:lnTo>
                <a:cubicBezTo>
                  <a:pt x="7535" y="675076"/>
                  <a:pt x="2608" y="687040"/>
                  <a:pt x="549" y="709684"/>
                </a:cubicBezTo>
                <a:cubicBezTo>
                  <a:pt x="-687" y="723276"/>
                  <a:pt x="549" y="736979"/>
                  <a:pt x="549" y="750627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0B460B-8814-3D40-89A4-27182C9DED2F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4702970" y="5067326"/>
            <a:ext cx="761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8805FF-8F8A-2047-925F-8B23EEA6D050}"/>
              </a:ext>
            </a:extLst>
          </p:cNvPr>
          <p:cNvCxnSpPr>
            <a:stCxn id="11" idx="0"/>
            <a:endCxn id="7" idx="1"/>
          </p:cNvCxnSpPr>
          <p:nvPr/>
        </p:nvCxnSpPr>
        <p:spPr>
          <a:xfrm flipV="1">
            <a:off x="3149602" y="1806056"/>
            <a:ext cx="1426948" cy="828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85EF4EBC-1A8D-2C44-A000-10D9B3407DD2}"/>
              </a:ext>
            </a:extLst>
          </p:cNvPr>
          <p:cNvSpPr/>
          <p:nvPr/>
        </p:nvSpPr>
        <p:spPr>
          <a:xfrm>
            <a:off x="1446663" y="3593911"/>
            <a:ext cx="2447499" cy="1392072"/>
          </a:xfrm>
          <a:custGeom>
            <a:avLst/>
            <a:gdLst>
              <a:gd name="connsiteX0" fmla="*/ 1835624 w 1835624"/>
              <a:gd name="connsiteY0" fmla="*/ 771098 h 1044054"/>
              <a:gd name="connsiteX1" fmla="*/ 1774209 w 1835624"/>
              <a:gd name="connsiteY1" fmla="*/ 702860 h 1044054"/>
              <a:gd name="connsiteX2" fmla="*/ 1753737 w 1835624"/>
              <a:gd name="connsiteY2" fmla="*/ 675564 h 1044054"/>
              <a:gd name="connsiteX3" fmla="*/ 1699146 w 1835624"/>
              <a:gd name="connsiteY3" fmla="*/ 620973 h 1044054"/>
              <a:gd name="connsiteX4" fmla="*/ 1678675 w 1835624"/>
              <a:gd name="connsiteY4" fmla="*/ 600501 h 1044054"/>
              <a:gd name="connsiteX5" fmla="*/ 1651379 w 1835624"/>
              <a:gd name="connsiteY5" fmla="*/ 580030 h 1044054"/>
              <a:gd name="connsiteX6" fmla="*/ 1610436 w 1835624"/>
              <a:gd name="connsiteY6" fmla="*/ 539086 h 1044054"/>
              <a:gd name="connsiteX7" fmla="*/ 1569493 w 1835624"/>
              <a:gd name="connsiteY7" fmla="*/ 511791 h 1044054"/>
              <a:gd name="connsiteX8" fmla="*/ 1549021 w 1835624"/>
              <a:gd name="connsiteY8" fmla="*/ 504967 h 1044054"/>
              <a:gd name="connsiteX9" fmla="*/ 1528549 w 1835624"/>
              <a:gd name="connsiteY9" fmla="*/ 491319 h 1044054"/>
              <a:gd name="connsiteX10" fmla="*/ 1508078 w 1835624"/>
              <a:gd name="connsiteY10" fmla="*/ 484495 h 1044054"/>
              <a:gd name="connsiteX11" fmla="*/ 1487606 w 1835624"/>
              <a:gd name="connsiteY11" fmla="*/ 470848 h 1044054"/>
              <a:gd name="connsiteX12" fmla="*/ 1467134 w 1835624"/>
              <a:gd name="connsiteY12" fmla="*/ 464024 h 1044054"/>
              <a:gd name="connsiteX13" fmla="*/ 1439839 w 1835624"/>
              <a:gd name="connsiteY13" fmla="*/ 450376 h 1044054"/>
              <a:gd name="connsiteX14" fmla="*/ 1371600 w 1835624"/>
              <a:gd name="connsiteY14" fmla="*/ 429904 h 1044054"/>
              <a:gd name="connsiteX15" fmla="*/ 1351128 w 1835624"/>
              <a:gd name="connsiteY15" fmla="*/ 423080 h 1044054"/>
              <a:gd name="connsiteX16" fmla="*/ 1248770 w 1835624"/>
              <a:gd name="connsiteY16" fmla="*/ 409433 h 1044054"/>
              <a:gd name="connsiteX17" fmla="*/ 982639 w 1835624"/>
              <a:gd name="connsiteY17" fmla="*/ 416257 h 1044054"/>
              <a:gd name="connsiteX18" fmla="*/ 955343 w 1835624"/>
              <a:gd name="connsiteY18" fmla="*/ 423080 h 1044054"/>
              <a:gd name="connsiteX19" fmla="*/ 914400 w 1835624"/>
              <a:gd name="connsiteY19" fmla="*/ 429904 h 1044054"/>
              <a:gd name="connsiteX20" fmla="*/ 893928 w 1835624"/>
              <a:gd name="connsiteY20" fmla="*/ 436728 h 1044054"/>
              <a:gd name="connsiteX21" fmla="*/ 832513 w 1835624"/>
              <a:gd name="connsiteY21" fmla="*/ 450376 h 1044054"/>
              <a:gd name="connsiteX22" fmla="*/ 812042 w 1835624"/>
              <a:gd name="connsiteY22" fmla="*/ 457200 h 1044054"/>
              <a:gd name="connsiteX23" fmla="*/ 730155 w 1835624"/>
              <a:gd name="connsiteY23" fmla="*/ 477671 h 1044054"/>
              <a:gd name="connsiteX24" fmla="*/ 709684 w 1835624"/>
              <a:gd name="connsiteY24" fmla="*/ 484495 h 1044054"/>
              <a:gd name="connsiteX25" fmla="*/ 689212 w 1835624"/>
              <a:gd name="connsiteY25" fmla="*/ 491319 h 1044054"/>
              <a:gd name="connsiteX26" fmla="*/ 648269 w 1835624"/>
              <a:gd name="connsiteY26" fmla="*/ 518615 h 1044054"/>
              <a:gd name="connsiteX27" fmla="*/ 607325 w 1835624"/>
              <a:gd name="connsiteY27" fmla="*/ 552734 h 1044054"/>
              <a:gd name="connsiteX28" fmla="*/ 566382 w 1835624"/>
              <a:gd name="connsiteY28" fmla="*/ 593677 h 1044054"/>
              <a:gd name="connsiteX29" fmla="*/ 525439 w 1835624"/>
              <a:gd name="connsiteY29" fmla="*/ 634621 h 1044054"/>
              <a:gd name="connsiteX30" fmla="*/ 511791 w 1835624"/>
              <a:gd name="connsiteY30" fmla="*/ 655092 h 1044054"/>
              <a:gd name="connsiteX31" fmla="*/ 491319 w 1835624"/>
              <a:gd name="connsiteY31" fmla="*/ 702860 h 1044054"/>
              <a:gd name="connsiteX32" fmla="*/ 477672 w 1835624"/>
              <a:gd name="connsiteY32" fmla="*/ 777922 h 1044054"/>
              <a:gd name="connsiteX33" fmla="*/ 484496 w 1835624"/>
              <a:gd name="connsiteY33" fmla="*/ 968991 h 1044054"/>
              <a:gd name="connsiteX34" fmla="*/ 491319 w 1835624"/>
              <a:gd name="connsiteY34" fmla="*/ 989463 h 1044054"/>
              <a:gd name="connsiteX35" fmla="*/ 518615 w 1835624"/>
              <a:gd name="connsiteY35" fmla="*/ 1030406 h 1044054"/>
              <a:gd name="connsiteX36" fmla="*/ 559558 w 1835624"/>
              <a:gd name="connsiteY36" fmla="*/ 1044054 h 1044054"/>
              <a:gd name="connsiteX37" fmla="*/ 580030 w 1835624"/>
              <a:gd name="connsiteY37" fmla="*/ 1003110 h 1044054"/>
              <a:gd name="connsiteX38" fmla="*/ 573206 w 1835624"/>
              <a:gd name="connsiteY38" fmla="*/ 962167 h 1044054"/>
              <a:gd name="connsiteX39" fmla="*/ 559558 w 1835624"/>
              <a:gd name="connsiteY39" fmla="*/ 921224 h 1044054"/>
              <a:gd name="connsiteX40" fmla="*/ 525439 w 1835624"/>
              <a:gd name="connsiteY40" fmla="*/ 859809 h 1044054"/>
              <a:gd name="connsiteX41" fmla="*/ 484496 w 1835624"/>
              <a:gd name="connsiteY41" fmla="*/ 818866 h 1044054"/>
              <a:gd name="connsiteX42" fmla="*/ 464024 w 1835624"/>
              <a:gd name="connsiteY42" fmla="*/ 798394 h 1044054"/>
              <a:gd name="connsiteX43" fmla="*/ 423081 w 1835624"/>
              <a:gd name="connsiteY43" fmla="*/ 784746 h 1044054"/>
              <a:gd name="connsiteX44" fmla="*/ 395785 w 1835624"/>
              <a:gd name="connsiteY44" fmla="*/ 777922 h 1044054"/>
              <a:gd name="connsiteX45" fmla="*/ 354842 w 1835624"/>
              <a:gd name="connsiteY45" fmla="*/ 764274 h 1044054"/>
              <a:gd name="connsiteX46" fmla="*/ 245660 w 1835624"/>
              <a:gd name="connsiteY46" fmla="*/ 777922 h 1044054"/>
              <a:gd name="connsiteX47" fmla="*/ 225188 w 1835624"/>
              <a:gd name="connsiteY47" fmla="*/ 791570 h 1044054"/>
              <a:gd name="connsiteX48" fmla="*/ 204716 w 1835624"/>
              <a:gd name="connsiteY48" fmla="*/ 812042 h 1044054"/>
              <a:gd name="connsiteX49" fmla="*/ 177421 w 1835624"/>
              <a:gd name="connsiteY49" fmla="*/ 852985 h 1044054"/>
              <a:gd name="connsiteX50" fmla="*/ 163773 w 1835624"/>
              <a:gd name="connsiteY50" fmla="*/ 873457 h 1044054"/>
              <a:gd name="connsiteX51" fmla="*/ 150125 w 1835624"/>
              <a:gd name="connsiteY51" fmla="*/ 914400 h 1044054"/>
              <a:gd name="connsiteX52" fmla="*/ 177421 w 1835624"/>
              <a:gd name="connsiteY52" fmla="*/ 989463 h 1044054"/>
              <a:gd name="connsiteX53" fmla="*/ 211540 w 1835624"/>
              <a:gd name="connsiteY53" fmla="*/ 982639 h 1044054"/>
              <a:gd name="connsiteX54" fmla="*/ 238836 w 1835624"/>
              <a:gd name="connsiteY54" fmla="*/ 928048 h 1044054"/>
              <a:gd name="connsiteX55" fmla="*/ 259307 w 1835624"/>
              <a:gd name="connsiteY55" fmla="*/ 873457 h 1044054"/>
              <a:gd name="connsiteX56" fmla="*/ 266131 w 1835624"/>
              <a:gd name="connsiteY56" fmla="*/ 846161 h 1044054"/>
              <a:gd name="connsiteX57" fmla="*/ 279779 w 1835624"/>
              <a:gd name="connsiteY57" fmla="*/ 825689 h 1044054"/>
              <a:gd name="connsiteX58" fmla="*/ 286603 w 1835624"/>
              <a:gd name="connsiteY58" fmla="*/ 805218 h 1044054"/>
              <a:gd name="connsiteX59" fmla="*/ 279779 w 1835624"/>
              <a:gd name="connsiteY59" fmla="*/ 730155 h 1044054"/>
              <a:gd name="connsiteX60" fmla="*/ 272955 w 1835624"/>
              <a:gd name="connsiteY60" fmla="*/ 709683 h 1044054"/>
              <a:gd name="connsiteX61" fmla="*/ 252484 w 1835624"/>
              <a:gd name="connsiteY61" fmla="*/ 655092 h 1044054"/>
              <a:gd name="connsiteX62" fmla="*/ 238836 w 1835624"/>
              <a:gd name="connsiteY62" fmla="*/ 614149 h 1044054"/>
              <a:gd name="connsiteX63" fmla="*/ 225188 w 1835624"/>
              <a:gd name="connsiteY63" fmla="*/ 593677 h 1044054"/>
              <a:gd name="connsiteX64" fmla="*/ 211540 w 1835624"/>
              <a:gd name="connsiteY64" fmla="*/ 552734 h 1044054"/>
              <a:gd name="connsiteX65" fmla="*/ 156949 w 1835624"/>
              <a:gd name="connsiteY65" fmla="*/ 491319 h 1044054"/>
              <a:gd name="connsiteX66" fmla="*/ 54591 w 1835624"/>
              <a:gd name="connsiteY66" fmla="*/ 498143 h 1044054"/>
              <a:gd name="connsiteX67" fmla="*/ 40943 w 1835624"/>
              <a:gd name="connsiteY67" fmla="*/ 518615 h 1044054"/>
              <a:gd name="connsiteX68" fmla="*/ 20472 w 1835624"/>
              <a:gd name="connsiteY68" fmla="*/ 539086 h 1044054"/>
              <a:gd name="connsiteX69" fmla="*/ 6824 w 1835624"/>
              <a:gd name="connsiteY69" fmla="*/ 580030 h 1044054"/>
              <a:gd name="connsiteX70" fmla="*/ 0 w 1835624"/>
              <a:gd name="connsiteY70" fmla="*/ 600501 h 1044054"/>
              <a:gd name="connsiteX71" fmla="*/ 6824 w 1835624"/>
              <a:gd name="connsiteY71" fmla="*/ 627797 h 1044054"/>
              <a:gd name="connsiteX72" fmla="*/ 27296 w 1835624"/>
              <a:gd name="connsiteY72" fmla="*/ 634621 h 1044054"/>
              <a:gd name="connsiteX73" fmla="*/ 81887 w 1835624"/>
              <a:gd name="connsiteY73" fmla="*/ 627797 h 1044054"/>
              <a:gd name="connsiteX74" fmla="*/ 102358 w 1835624"/>
              <a:gd name="connsiteY74" fmla="*/ 614149 h 1044054"/>
              <a:gd name="connsiteX75" fmla="*/ 122830 w 1835624"/>
              <a:gd name="connsiteY75" fmla="*/ 607325 h 1044054"/>
              <a:gd name="connsiteX76" fmla="*/ 184245 w 1835624"/>
              <a:gd name="connsiteY76" fmla="*/ 566382 h 1044054"/>
              <a:gd name="connsiteX77" fmla="*/ 204716 w 1835624"/>
              <a:gd name="connsiteY77" fmla="*/ 552734 h 1044054"/>
              <a:gd name="connsiteX78" fmla="*/ 245660 w 1835624"/>
              <a:gd name="connsiteY78" fmla="*/ 511791 h 1044054"/>
              <a:gd name="connsiteX79" fmla="*/ 266131 w 1835624"/>
              <a:gd name="connsiteY79" fmla="*/ 498143 h 1044054"/>
              <a:gd name="connsiteX80" fmla="*/ 313899 w 1835624"/>
              <a:gd name="connsiteY80" fmla="*/ 450376 h 1044054"/>
              <a:gd name="connsiteX81" fmla="*/ 354842 w 1835624"/>
              <a:gd name="connsiteY81" fmla="*/ 423080 h 1044054"/>
              <a:gd name="connsiteX82" fmla="*/ 395785 w 1835624"/>
              <a:gd name="connsiteY82" fmla="*/ 388961 h 1044054"/>
              <a:gd name="connsiteX83" fmla="*/ 416257 w 1835624"/>
              <a:gd name="connsiteY83" fmla="*/ 382137 h 1044054"/>
              <a:gd name="connsiteX84" fmla="*/ 436728 w 1835624"/>
              <a:gd name="connsiteY84" fmla="*/ 361666 h 1044054"/>
              <a:gd name="connsiteX85" fmla="*/ 477672 w 1835624"/>
              <a:gd name="connsiteY85" fmla="*/ 348018 h 1044054"/>
              <a:gd name="connsiteX86" fmla="*/ 525439 w 1835624"/>
              <a:gd name="connsiteY86" fmla="*/ 327546 h 1044054"/>
              <a:gd name="connsiteX87" fmla="*/ 593678 w 1835624"/>
              <a:gd name="connsiteY87" fmla="*/ 300251 h 1044054"/>
              <a:gd name="connsiteX88" fmla="*/ 696036 w 1835624"/>
              <a:gd name="connsiteY88" fmla="*/ 286603 h 1044054"/>
              <a:gd name="connsiteX89" fmla="*/ 805218 w 1835624"/>
              <a:gd name="connsiteY89" fmla="*/ 272955 h 1044054"/>
              <a:gd name="connsiteX90" fmla="*/ 1037230 w 1835624"/>
              <a:gd name="connsiteY90" fmla="*/ 266131 h 1044054"/>
              <a:gd name="connsiteX91" fmla="*/ 1084997 w 1835624"/>
              <a:gd name="connsiteY91" fmla="*/ 259307 h 1044054"/>
              <a:gd name="connsiteX92" fmla="*/ 1146412 w 1835624"/>
              <a:gd name="connsiteY92" fmla="*/ 245660 h 1044054"/>
              <a:gd name="connsiteX93" fmla="*/ 1166884 w 1835624"/>
              <a:gd name="connsiteY93" fmla="*/ 238836 h 1044054"/>
              <a:gd name="connsiteX94" fmla="*/ 1207827 w 1835624"/>
              <a:gd name="connsiteY94" fmla="*/ 211540 h 1044054"/>
              <a:gd name="connsiteX95" fmla="*/ 1221475 w 1835624"/>
              <a:gd name="connsiteY95" fmla="*/ 0 h 1044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835624" h="1044054">
                <a:moveTo>
                  <a:pt x="1835624" y="771098"/>
                </a:moveTo>
                <a:cubicBezTo>
                  <a:pt x="1748705" y="649414"/>
                  <a:pt x="1844004" y="772655"/>
                  <a:pt x="1774209" y="702860"/>
                </a:cubicBezTo>
                <a:cubicBezTo>
                  <a:pt x="1766167" y="694818"/>
                  <a:pt x="1761422" y="683948"/>
                  <a:pt x="1753737" y="675564"/>
                </a:cubicBezTo>
                <a:cubicBezTo>
                  <a:pt x="1736348" y="656594"/>
                  <a:pt x="1717343" y="639170"/>
                  <a:pt x="1699146" y="620973"/>
                </a:cubicBezTo>
                <a:cubicBezTo>
                  <a:pt x="1692322" y="614149"/>
                  <a:pt x="1686395" y="606291"/>
                  <a:pt x="1678675" y="600501"/>
                </a:cubicBezTo>
                <a:cubicBezTo>
                  <a:pt x="1669576" y="593677"/>
                  <a:pt x="1659833" y="587638"/>
                  <a:pt x="1651379" y="580030"/>
                </a:cubicBezTo>
                <a:cubicBezTo>
                  <a:pt x="1637033" y="567118"/>
                  <a:pt x="1626495" y="549792"/>
                  <a:pt x="1610436" y="539086"/>
                </a:cubicBezTo>
                <a:cubicBezTo>
                  <a:pt x="1596788" y="529988"/>
                  <a:pt x="1585054" y="516978"/>
                  <a:pt x="1569493" y="511791"/>
                </a:cubicBezTo>
                <a:cubicBezTo>
                  <a:pt x="1562669" y="509516"/>
                  <a:pt x="1555455" y="508184"/>
                  <a:pt x="1549021" y="504967"/>
                </a:cubicBezTo>
                <a:cubicBezTo>
                  <a:pt x="1541685" y="501299"/>
                  <a:pt x="1535885" y="494987"/>
                  <a:pt x="1528549" y="491319"/>
                </a:cubicBezTo>
                <a:cubicBezTo>
                  <a:pt x="1522116" y="488102"/>
                  <a:pt x="1514511" y="487712"/>
                  <a:pt x="1508078" y="484495"/>
                </a:cubicBezTo>
                <a:cubicBezTo>
                  <a:pt x="1500743" y="480827"/>
                  <a:pt x="1494941" y="474516"/>
                  <a:pt x="1487606" y="470848"/>
                </a:cubicBezTo>
                <a:cubicBezTo>
                  <a:pt x="1481172" y="467631"/>
                  <a:pt x="1473746" y="466858"/>
                  <a:pt x="1467134" y="464024"/>
                </a:cubicBezTo>
                <a:cubicBezTo>
                  <a:pt x="1457784" y="460017"/>
                  <a:pt x="1449284" y="454154"/>
                  <a:pt x="1439839" y="450376"/>
                </a:cubicBezTo>
                <a:cubicBezTo>
                  <a:pt x="1399299" y="434159"/>
                  <a:pt x="1406789" y="439958"/>
                  <a:pt x="1371600" y="429904"/>
                </a:cubicBezTo>
                <a:cubicBezTo>
                  <a:pt x="1364684" y="427928"/>
                  <a:pt x="1358150" y="424640"/>
                  <a:pt x="1351128" y="423080"/>
                </a:cubicBezTo>
                <a:cubicBezTo>
                  <a:pt x="1320506" y="416275"/>
                  <a:pt x="1278324" y="412717"/>
                  <a:pt x="1248770" y="409433"/>
                </a:cubicBezTo>
                <a:cubicBezTo>
                  <a:pt x="1160060" y="411708"/>
                  <a:pt x="1071283" y="412134"/>
                  <a:pt x="982639" y="416257"/>
                </a:cubicBezTo>
                <a:cubicBezTo>
                  <a:pt x="973271" y="416693"/>
                  <a:pt x="964540" y="421241"/>
                  <a:pt x="955343" y="423080"/>
                </a:cubicBezTo>
                <a:cubicBezTo>
                  <a:pt x="941776" y="425793"/>
                  <a:pt x="927906" y="426903"/>
                  <a:pt x="914400" y="429904"/>
                </a:cubicBezTo>
                <a:cubicBezTo>
                  <a:pt x="907378" y="431464"/>
                  <a:pt x="900906" y="434983"/>
                  <a:pt x="893928" y="436728"/>
                </a:cubicBezTo>
                <a:cubicBezTo>
                  <a:pt x="837651" y="450797"/>
                  <a:pt x="881542" y="436368"/>
                  <a:pt x="832513" y="450376"/>
                </a:cubicBezTo>
                <a:cubicBezTo>
                  <a:pt x="825597" y="452352"/>
                  <a:pt x="819064" y="455640"/>
                  <a:pt x="812042" y="457200"/>
                </a:cubicBezTo>
                <a:cubicBezTo>
                  <a:pt x="729342" y="475578"/>
                  <a:pt x="812888" y="450094"/>
                  <a:pt x="730155" y="477671"/>
                </a:cubicBezTo>
                <a:lnTo>
                  <a:pt x="709684" y="484495"/>
                </a:lnTo>
                <a:cubicBezTo>
                  <a:pt x="702860" y="486770"/>
                  <a:pt x="695197" y="487329"/>
                  <a:pt x="689212" y="491319"/>
                </a:cubicBezTo>
                <a:cubicBezTo>
                  <a:pt x="675564" y="500418"/>
                  <a:pt x="659868" y="507017"/>
                  <a:pt x="648269" y="518615"/>
                </a:cubicBezTo>
                <a:cubicBezTo>
                  <a:pt x="554896" y="611984"/>
                  <a:pt x="692853" y="476709"/>
                  <a:pt x="607325" y="552734"/>
                </a:cubicBezTo>
                <a:cubicBezTo>
                  <a:pt x="592899" y="565557"/>
                  <a:pt x="580030" y="580029"/>
                  <a:pt x="566382" y="593677"/>
                </a:cubicBezTo>
                <a:lnTo>
                  <a:pt x="525439" y="634621"/>
                </a:lnTo>
                <a:lnTo>
                  <a:pt x="511791" y="655092"/>
                </a:lnTo>
                <a:cubicBezTo>
                  <a:pt x="492198" y="733462"/>
                  <a:pt x="519596" y="636879"/>
                  <a:pt x="491319" y="702860"/>
                </a:cubicBezTo>
                <a:cubicBezTo>
                  <a:pt x="484426" y="718943"/>
                  <a:pt x="479252" y="766860"/>
                  <a:pt x="477672" y="777922"/>
                </a:cubicBezTo>
                <a:cubicBezTo>
                  <a:pt x="479947" y="841612"/>
                  <a:pt x="480393" y="905393"/>
                  <a:pt x="484496" y="968991"/>
                </a:cubicBezTo>
                <a:cubicBezTo>
                  <a:pt x="484959" y="976169"/>
                  <a:pt x="487826" y="983175"/>
                  <a:pt x="491319" y="989463"/>
                </a:cubicBezTo>
                <a:cubicBezTo>
                  <a:pt x="499285" y="1003801"/>
                  <a:pt x="503054" y="1025219"/>
                  <a:pt x="518615" y="1030406"/>
                </a:cubicBezTo>
                <a:lnTo>
                  <a:pt x="559558" y="1044054"/>
                </a:lnTo>
                <a:cubicBezTo>
                  <a:pt x="566458" y="1033703"/>
                  <a:pt x="580030" y="1017236"/>
                  <a:pt x="580030" y="1003110"/>
                </a:cubicBezTo>
                <a:cubicBezTo>
                  <a:pt x="580030" y="989274"/>
                  <a:pt x="576562" y="975590"/>
                  <a:pt x="573206" y="962167"/>
                </a:cubicBezTo>
                <a:cubicBezTo>
                  <a:pt x="569717" y="948211"/>
                  <a:pt x="564107" y="934872"/>
                  <a:pt x="559558" y="921224"/>
                </a:cubicBezTo>
                <a:cubicBezTo>
                  <a:pt x="550977" y="895481"/>
                  <a:pt x="548903" y="883273"/>
                  <a:pt x="525439" y="859809"/>
                </a:cubicBezTo>
                <a:lnTo>
                  <a:pt x="484496" y="818866"/>
                </a:lnTo>
                <a:cubicBezTo>
                  <a:pt x="477672" y="812042"/>
                  <a:pt x="473179" y="801446"/>
                  <a:pt x="464024" y="798394"/>
                </a:cubicBezTo>
                <a:cubicBezTo>
                  <a:pt x="450376" y="793845"/>
                  <a:pt x="437037" y="788235"/>
                  <a:pt x="423081" y="784746"/>
                </a:cubicBezTo>
                <a:cubicBezTo>
                  <a:pt x="413982" y="782471"/>
                  <a:pt x="404768" y="780617"/>
                  <a:pt x="395785" y="777922"/>
                </a:cubicBezTo>
                <a:cubicBezTo>
                  <a:pt x="382006" y="773788"/>
                  <a:pt x="354842" y="764274"/>
                  <a:pt x="354842" y="764274"/>
                </a:cubicBezTo>
                <a:cubicBezTo>
                  <a:pt x="337907" y="765577"/>
                  <a:pt x="275120" y="763192"/>
                  <a:pt x="245660" y="777922"/>
                </a:cubicBezTo>
                <a:cubicBezTo>
                  <a:pt x="238324" y="781590"/>
                  <a:pt x="231489" y="786320"/>
                  <a:pt x="225188" y="791570"/>
                </a:cubicBezTo>
                <a:cubicBezTo>
                  <a:pt x="217774" y="797748"/>
                  <a:pt x="210641" y="804424"/>
                  <a:pt x="204716" y="812042"/>
                </a:cubicBezTo>
                <a:cubicBezTo>
                  <a:pt x="194646" y="824989"/>
                  <a:pt x="186519" y="839337"/>
                  <a:pt x="177421" y="852985"/>
                </a:cubicBezTo>
                <a:cubicBezTo>
                  <a:pt x="172872" y="859809"/>
                  <a:pt x="166367" y="865676"/>
                  <a:pt x="163773" y="873457"/>
                </a:cubicBezTo>
                <a:lnTo>
                  <a:pt x="150125" y="914400"/>
                </a:lnTo>
                <a:cubicBezTo>
                  <a:pt x="152090" y="932082"/>
                  <a:pt x="142106" y="985049"/>
                  <a:pt x="177421" y="989463"/>
                </a:cubicBezTo>
                <a:cubicBezTo>
                  <a:pt x="188930" y="990902"/>
                  <a:pt x="200167" y="984914"/>
                  <a:pt x="211540" y="982639"/>
                </a:cubicBezTo>
                <a:cubicBezTo>
                  <a:pt x="220639" y="964442"/>
                  <a:pt x="234846" y="947998"/>
                  <a:pt x="238836" y="928048"/>
                </a:cubicBezTo>
                <a:cubicBezTo>
                  <a:pt x="247268" y="885886"/>
                  <a:pt x="239226" y="903579"/>
                  <a:pt x="259307" y="873457"/>
                </a:cubicBezTo>
                <a:cubicBezTo>
                  <a:pt x="261582" y="864358"/>
                  <a:pt x="262437" y="854781"/>
                  <a:pt x="266131" y="846161"/>
                </a:cubicBezTo>
                <a:cubicBezTo>
                  <a:pt x="269362" y="838623"/>
                  <a:pt x="276111" y="833025"/>
                  <a:pt x="279779" y="825689"/>
                </a:cubicBezTo>
                <a:cubicBezTo>
                  <a:pt x="282996" y="819256"/>
                  <a:pt x="284328" y="812042"/>
                  <a:pt x="286603" y="805218"/>
                </a:cubicBezTo>
                <a:cubicBezTo>
                  <a:pt x="284328" y="780197"/>
                  <a:pt x="283332" y="755027"/>
                  <a:pt x="279779" y="730155"/>
                </a:cubicBezTo>
                <a:cubicBezTo>
                  <a:pt x="278762" y="723034"/>
                  <a:pt x="274931" y="716599"/>
                  <a:pt x="272955" y="709683"/>
                </a:cubicBezTo>
                <a:cubicBezTo>
                  <a:pt x="250795" y="632123"/>
                  <a:pt x="284284" y="734593"/>
                  <a:pt x="252484" y="655092"/>
                </a:cubicBezTo>
                <a:cubicBezTo>
                  <a:pt x="247141" y="641735"/>
                  <a:pt x="246816" y="626119"/>
                  <a:pt x="238836" y="614149"/>
                </a:cubicBezTo>
                <a:cubicBezTo>
                  <a:pt x="234287" y="607325"/>
                  <a:pt x="228519" y="601172"/>
                  <a:pt x="225188" y="593677"/>
                </a:cubicBezTo>
                <a:cubicBezTo>
                  <a:pt x="219345" y="580531"/>
                  <a:pt x="219520" y="564704"/>
                  <a:pt x="211540" y="552734"/>
                </a:cubicBezTo>
                <a:cubicBezTo>
                  <a:pt x="177936" y="502328"/>
                  <a:pt x="197367" y="521632"/>
                  <a:pt x="156949" y="491319"/>
                </a:cubicBezTo>
                <a:cubicBezTo>
                  <a:pt x="122830" y="493594"/>
                  <a:pt x="87877" y="490311"/>
                  <a:pt x="54591" y="498143"/>
                </a:cubicBezTo>
                <a:cubicBezTo>
                  <a:pt x="46608" y="500021"/>
                  <a:pt x="46193" y="512314"/>
                  <a:pt x="40943" y="518615"/>
                </a:cubicBezTo>
                <a:cubicBezTo>
                  <a:pt x="34765" y="526028"/>
                  <a:pt x="27296" y="532262"/>
                  <a:pt x="20472" y="539086"/>
                </a:cubicBezTo>
                <a:lnTo>
                  <a:pt x="6824" y="580030"/>
                </a:lnTo>
                <a:lnTo>
                  <a:pt x="0" y="600501"/>
                </a:lnTo>
                <a:cubicBezTo>
                  <a:pt x="2275" y="609600"/>
                  <a:pt x="965" y="620473"/>
                  <a:pt x="6824" y="627797"/>
                </a:cubicBezTo>
                <a:cubicBezTo>
                  <a:pt x="11318" y="633414"/>
                  <a:pt x="20103" y="634621"/>
                  <a:pt x="27296" y="634621"/>
                </a:cubicBezTo>
                <a:cubicBezTo>
                  <a:pt x="45635" y="634621"/>
                  <a:pt x="63690" y="630072"/>
                  <a:pt x="81887" y="627797"/>
                </a:cubicBezTo>
                <a:cubicBezTo>
                  <a:pt x="88711" y="623248"/>
                  <a:pt x="95023" y="617817"/>
                  <a:pt x="102358" y="614149"/>
                </a:cubicBezTo>
                <a:cubicBezTo>
                  <a:pt x="108792" y="610932"/>
                  <a:pt x="116542" y="610818"/>
                  <a:pt x="122830" y="607325"/>
                </a:cubicBezTo>
                <a:cubicBezTo>
                  <a:pt x="122831" y="607325"/>
                  <a:pt x="174009" y="573206"/>
                  <a:pt x="184245" y="566382"/>
                </a:cubicBezTo>
                <a:cubicBezTo>
                  <a:pt x="191069" y="561833"/>
                  <a:pt x="198917" y="558533"/>
                  <a:pt x="204716" y="552734"/>
                </a:cubicBezTo>
                <a:cubicBezTo>
                  <a:pt x="218364" y="539086"/>
                  <a:pt x="229601" y="522498"/>
                  <a:pt x="245660" y="511791"/>
                </a:cubicBezTo>
                <a:cubicBezTo>
                  <a:pt x="252484" y="507242"/>
                  <a:pt x="260035" y="503629"/>
                  <a:pt x="266131" y="498143"/>
                </a:cubicBezTo>
                <a:cubicBezTo>
                  <a:pt x="282868" y="483079"/>
                  <a:pt x="295163" y="462867"/>
                  <a:pt x="313899" y="450376"/>
                </a:cubicBezTo>
                <a:cubicBezTo>
                  <a:pt x="327547" y="441277"/>
                  <a:pt x="343244" y="434678"/>
                  <a:pt x="354842" y="423080"/>
                </a:cubicBezTo>
                <a:cubicBezTo>
                  <a:pt x="369934" y="407988"/>
                  <a:pt x="376784" y="398461"/>
                  <a:pt x="395785" y="388961"/>
                </a:cubicBezTo>
                <a:cubicBezTo>
                  <a:pt x="402219" y="385744"/>
                  <a:pt x="409433" y="384412"/>
                  <a:pt x="416257" y="382137"/>
                </a:cubicBezTo>
                <a:cubicBezTo>
                  <a:pt x="423081" y="375313"/>
                  <a:pt x="428292" y="366352"/>
                  <a:pt x="436728" y="361666"/>
                </a:cubicBezTo>
                <a:cubicBezTo>
                  <a:pt x="449304" y="354679"/>
                  <a:pt x="464805" y="354452"/>
                  <a:pt x="477672" y="348018"/>
                </a:cubicBezTo>
                <a:cubicBezTo>
                  <a:pt x="568196" y="302754"/>
                  <a:pt x="455155" y="357668"/>
                  <a:pt x="525439" y="327546"/>
                </a:cubicBezTo>
                <a:cubicBezTo>
                  <a:pt x="553794" y="315393"/>
                  <a:pt x="559781" y="305901"/>
                  <a:pt x="593678" y="300251"/>
                </a:cubicBezTo>
                <a:cubicBezTo>
                  <a:pt x="671769" y="287236"/>
                  <a:pt x="595814" y="299131"/>
                  <a:pt x="696036" y="286603"/>
                </a:cubicBezTo>
                <a:cubicBezTo>
                  <a:pt x="729956" y="282363"/>
                  <a:pt x="771663" y="274516"/>
                  <a:pt x="805218" y="272955"/>
                </a:cubicBezTo>
                <a:cubicBezTo>
                  <a:pt x="882505" y="269360"/>
                  <a:pt x="959893" y="268406"/>
                  <a:pt x="1037230" y="266131"/>
                </a:cubicBezTo>
                <a:cubicBezTo>
                  <a:pt x="1053152" y="263856"/>
                  <a:pt x="1069132" y="261951"/>
                  <a:pt x="1084997" y="259307"/>
                </a:cubicBezTo>
                <a:cubicBezTo>
                  <a:pt x="1101870" y="256495"/>
                  <a:pt x="1129246" y="250564"/>
                  <a:pt x="1146412" y="245660"/>
                </a:cubicBezTo>
                <a:cubicBezTo>
                  <a:pt x="1153328" y="243684"/>
                  <a:pt x="1160060" y="241111"/>
                  <a:pt x="1166884" y="238836"/>
                </a:cubicBezTo>
                <a:cubicBezTo>
                  <a:pt x="1180532" y="229737"/>
                  <a:pt x="1202640" y="227101"/>
                  <a:pt x="1207827" y="211540"/>
                </a:cubicBezTo>
                <a:cubicBezTo>
                  <a:pt x="1239458" y="116650"/>
                  <a:pt x="1221475" y="184983"/>
                  <a:pt x="1221475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055AFA-51D0-5B44-B40D-FE36AB49296E}"/>
              </a:ext>
            </a:extLst>
          </p:cNvPr>
          <p:cNvSpPr txBox="1"/>
          <p:nvPr/>
        </p:nvSpPr>
        <p:spPr>
          <a:xfrm>
            <a:off x="1028873" y="2751893"/>
            <a:ext cx="15800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Inference /</a:t>
            </a:r>
          </a:p>
          <a:p>
            <a:r>
              <a:rPr lang="en-US" sz="2400" dirty="0"/>
              <a:t>Predictions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55C7FF-55C9-B944-AD48-5DEB601D2001}"/>
              </a:ext>
            </a:extLst>
          </p:cNvPr>
          <p:cNvSpPr txBox="1"/>
          <p:nvPr/>
        </p:nvSpPr>
        <p:spPr>
          <a:xfrm>
            <a:off x="1483057" y="5955513"/>
            <a:ext cx="10904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The topic of most presentations will be the implementation of this cycle (at least one)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1F3547-580B-EE40-BA3D-0BCF0AB65AD0}"/>
              </a:ext>
            </a:extLst>
          </p:cNvPr>
          <p:cNvSpPr txBox="1"/>
          <p:nvPr/>
        </p:nvSpPr>
        <p:spPr>
          <a:xfrm>
            <a:off x="7686818" y="2835021"/>
            <a:ext cx="4394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we are asked to design, are</a:t>
            </a:r>
            <a:br>
              <a:rPr lang="en-US" sz="2400" dirty="0"/>
            </a:br>
            <a:r>
              <a:rPr lang="en-US" sz="2400" dirty="0"/>
              <a:t>we asking what’s known ?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866D98-DA4E-4142-9318-4499E7FA2D64}"/>
              </a:ext>
            </a:extLst>
          </p:cNvPr>
          <p:cNvSpPr/>
          <p:nvPr/>
        </p:nvSpPr>
        <p:spPr>
          <a:xfrm>
            <a:off x="933452" y="2373807"/>
            <a:ext cx="4104832" cy="3479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D7C361-4564-A448-B0B1-9322EE92548E}"/>
                  </a:ext>
                </a:extLst>
              </p:cNvPr>
              <p:cNvSpPr txBox="1"/>
              <p:nvPr/>
            </p:nvSpPr>
            <p:spPr>
              <a:xfrm>
                <a:off x="2058061" y="2972391"/>
                <a:ext cx="6096000" cy="700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1867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BE" sz="18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1867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fr-BE" sz="1867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BE" sz="1867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sz="1867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1867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r-BE" sz="186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sz="1867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fr-BE" sz="1867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fr-BE" sz="1867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sz="1867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fr-BE" sz="1867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fr-BE" sz="1867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BE" sz="1867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sz="1867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BE" sz="1867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6D7C361-4564-A448-B0B1-9322EE925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61" y="2972391"/>
                <a:ext cx="6096000" cy="7003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63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6DE15-76B8-47CF-8A45-7573917BCFF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30968"/>
            <a:ext cx="10515600" cy="1325563"/>
          </a:xfrm>
        </p:spPr>
        <p:txBody>
          <a:bodyPr/>
          <a:lstStyle/>
          <a:p>
            <a:r>
              <a:rPr lang="en-US" dirty="0"/>
              <a:t>Bayesian principle: Prior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6646" name="Rectangle 6"/>
              <p:cNvSpPr>
                <a:spLocks noGrp="1" noChangeArrowheads="1"/>
              </p:cNvSpPr>
              <p:nvPr>
                <p:ph sz="quarter" idx="4294967295"/>
              </p:nvPr>
            </p:nvSpPr>
            <p:spPr>
              <a:xfrm>
                <a:off x="1558925" y="1277938"/>
                <a:ext cx="10633075" cy="4786312"/>
              </a:xfrm>
            </p:spPr>
            <p:txBody>
              <a:bodyPr/>
              <a:lstStyle/>
              <a:p>
                <a:r>
                  <a:rPr lang="en-US" dirty="0"/>
                  <a:t>Let’s consider </a:t>
                </a:r>
                <a:r>
                  <a:rPr lang="fr-BE" dirty="0">
                    <a:sym typeface="Symbol" pitchFamily="18" charset="2"/>
                  </a:rPr>
                  <a:t>, the </a:t>
                </a:r>
                <a:r>
                  <a:rPr lang="fr-BE" dirty="0" err="1">
                    <a:sym typeface="Symbol" pitchFamily="18" charset="2"/>
                  </a:rPr>
                  <a:t>parameter</a:t>
                </a:r>
                <a:r>
                  <a:rPr lang="fr-BE" dirty="0">
                    <a:sym typeface="Symbol" pitchFamily="18" charset="2"/>
                  </a:rPr>
                  <a:t> of </a:t>
                </a:r>
                <a:r>
                  <a:rPr lang="fr-BE" dirty="0" err="1">
                    <a:sym typeface="Symbol" pitchFamily="18" charset="2"/>
                  </a:rPr>
                  <a:t>interest</a:t>
                </a:r>
                <a:r>
                  <a:rPr lang="fr-BE" dirty="0">
                    <a:sym typeface="Symbol" pitchFamily="18" charset="2"/>
                  </a:rPr>
                  <a:t> (ex: </a:t>
                </a:r>
                <a:r>
                  <a:rPr lang="fr-BE" dirty="0" err="1">
                    <a:sym typeface="Symbol" pitchFamily="18" charset="2"/>
                  </a:rPr>
                  <a:t>treatment</a:t>
                </a:r>
                <a:r>
                  <a:rPr lang="fr-BE" dirty="0">
                    <a:sym typeface="Symbol" pitchFamily="18" charset="2"/>
                  </a:rPr>
                  <a:t> </a:t>
                </a:r>
                <a:r>
                  <a:rPr lang="fr-BE" dirty="0" err="1">
                    <a:sym typeface="Symbol" pitchFamily="18" charset="2"/>
                  </a:rPr>
                  <a:t>effect</a:t>
                </a:r>
                <a:r>
                  <a:rPr lang="fr-BE" dirty="0">
                    <a:sym typeface="Symbol" pitchFamily="18" charset="2"/>
                  </a:rPr>
                  <a:t>)</a:t>
                </a:r>
              </a:p>
              <a:p>
                <a:endParaRPr lang="fr-BE" dirty="0">
                  <a:sym typeface="Symbol" pitchFamily="18" charset="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BE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𝜃</m:t>
                    </m:r>
                    <m:r>
                      <a:rPr lang="fr-BE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fr-BE" dirty="0" err="1">
                    <a:solidFill>
                      <a:schemeClr val="bg2">
                        <a:lumMod val="75000"/>
                      </a:schemeClr>
                    </a:solidFill>
                    <a:sym typeface="Symbol" pitchFamily="18" charset="2"/>
                  </a:rPr>
                  <a:t>is</a:t>
                </a:r>
                <a:r>
                  <a:rPr lang="fr-BE" dirty="0">
                    <a:solidFill>
                      <a:schemeClr val="bg2">
                        <a:lumMod val="75000"/>
                      </a:schemeClr>
                    </a:solidFill>
                    <a:sym typeface="Symbol" pitchFamily="18" charset="2"/>
                  </a:rPr>
                  <a:t> </a:t>
                </a:r>
                <a:r>
                  <a:rPr lang="fr-BE" dirty="0" err="1">
                    <a:solidFill>
                      <a:schemeClr val="bg2">
                        <a:lumMod val="75000"/>
                      </a:schemeClr>
                    </a:solidFill>
                    <a:sym typeface="Symbol" pitchFamily="18" charset="2"/>
                  </a:rPr>
                  <a:t>treated</a:t>
                </a:r>
                <a:r>
                  <a:rPr lang="fr-BE" dirty="0">
                    <a:solidFill>
                      <a:schemeClr val="bg2">
                        <a:lumMod val="75000"/>
                      </a:schemeClr>
                    </a:solidFill>
                    <a:sym typeface="Symbol" pitchFamily="18" charset="2"/>
                  </a:rPr>
                  <a:t> as a random variable</a:t>
                </a:r>
              </a:p>
              <a:p>
                <a:endParaRPr lang="en-US" dirty="0"/>
              </a:p>
              <a:p>
                <a:r>
                  <a:rPr lang="en-US" dirty="0"/>
                  <a:t>Prior distribution </a:t>
                </a:r>
                <a:r>
                  <a:rPr lang="en-US" dirty="0">
                    <a:sym typeface="Symbol" pitchFamily="18" charset="2"/>
                  </a:rPr>
                  <a:t>of parameter  : p()</a:t>
                </a:r>
              </a:p>
              <a:p>
                <a:pPr lvl="1"/>
                <a:r>
                  <a:rPr lang="en-US" dirty="0"/>
                  <a:t>Distribution of </a:t>
                </a:r>
                <a:r>
                  <a:rPr lang="en-US" dirty="0">
                    <a:sym typeface="Symbol" pitchFamily="18" charset="2"/>
                  </a:rPr>
                  <a:t></a:t>
                </a:r>
                <a:r>
                  <a:rPr lang="en-US" dirty="0"/>
                  <a:t> before any data are observed</a:t>
                </a:r>
                <a:endParaRPr lang="en-US" dirty="0">
                  <a:sym typeface="Symbol" pitchFamily="18" charset="2"/>
                </a:endParaRPr>
              </a:p>
              <a:p>
                <a:pPr lvl="1"/>
                <a:r>
                  <a:rPr lang="en-US" dirty="0"/>
                  <a:t>Reasonable opinion concerning the plausibility of different values of </a:t>
                </a:r>
                <a:r>
                  <a:rPr lang="en-US" dirty="0">
                    <a:sym typeface="Symbol" pitchFamily="18" charset="2"/>
                  </a:rPr>
                  <a:t></a:t>
                </a:r>
              </a:p>
              <a:p>
                <a:pPr lvl="1"/>
                <a:r>
                  <a:rPr lang="en-US" dirty="0">
                    <a:sym typeface="Symbol" pitchFamily="18" charset="2"/>
                  </a:rPr>
                  <a:t>Ideally based on all available evidence/knowledge (or belief)</a:t>
                </a:r>
              </a:p>
              <a:p>
                <a:pPr lvl="1"/>
                <a:r>
                  <a:rPr lang="en-US" dirty="0">
                    <a:sym typeface="Symbol" pitchFamily="18" charset="2"/>
                  </a:rPr>
                  <a:t>Or deliberately select a non-informative prior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96646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1558925" y="1277938"/>
                <a:ext cx="10633075" cy="4786312"/>
              </a:xfrm>
              <a:blipFill>
                <a:blip r:embed="rId3"/>
                <a:stretch>
                  <a:fillRect l="-1032" t="-2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930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>
              <a:defRPr/>
            </a:pPr>
            <a:fld id="{D416DE15-76B8-47CF-8A45-7573917BCFFB}" type="slidenum">
              <a:rPr lang="en-US" sz="800">
                <a:solidFill>
                  <a:srgbClr val="FFFFFF"/>
                </a:solidFill>
                <a:latin typeface="Arial" panose="020B0604020202020204"/>
              </a:rPr>
              <a:pPr defTabSz="914377">
                <a:defRPr/>
              </a:pPr>
              <a:t>9</a:t>
            </a:fld>
            <a:endParaRPr lang="en-US" sz="800" dirty="0">
              <a:solidFill>
                <a:srgbClr val="FFFFFF"/>
              </a:solidFill>
              <a:latin typeface="Arial" panose="020B060402020202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1387475" y="1277938"/>
                <a:ext cx="10804525" cy="4786312"/>
              </a:xfrm>
            </p:spPr>
            <p:txBody>
              <a:bodyPr/>
              <a:lstStyle/>
              <a:p>
                <a:r>
                  <a:rPr lang="en-US" dirty="0"/>
                  <a:t> Prior distribution </a:t>
                </a:r>
                <a:r>
                  <a:rPr lang="en-US" dirty="0">
                    <a:sym typeface="Wingdings" panose="05000000000000000000" pitchFamily="2" charset="2"/>
                  </a:rPr>
                  <a:t></a:t>
                </a:r>
                <a:r>
                  <a:rPr lang="en-US" dirty="0"/>
                  <a:t> Specify the domain of plausible values</a:t>
                </a:r>
              </a:p>
              <a:p>
                <a:pPr marL="0" indent="0">
                  <a:buNone/>
                </a:pPr>
                <a:r>
                  <a:rPr lang="en-US" dirty="0"/>
                  <a:t>		            </a:t>
                </a:r>
                <a:r>
                  <a:rPr lang="en-US" dirty="0">
                    <a:sym typeface="Wingdings" panose="05000000000000000000" pitchFamily="2" charset="2"/>
                  </a:rPr>
                  <a:t></a:t>
                </a:r>
                <a:r>
                  <a:rPr lang="en-US" dirty="0"/>
                  <a:t> Specify the weights given to these values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bg2">
                        <a:lumMod val="75000"/>
                      </a:schemeClr>
                    </a:solidFill>
                    <a:sym typeface="Symbol" pitchFamily="18" charset="2"/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   </m:t>
                    </m:r>
                    <m:r>
                      <a:rPr lang="fr-BE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𝜃</m:t>
                    </m:r>
                    <m:r>
                      <a:rPr lang="fr-BE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fr-BE" dirty="0" err="1">
                    <a:solidFill>
                      <a:schemeClr val="bg2">
                        <a:lumMod val="75000"/>
                      </a:schemeClr>
                    </a:solidFill>
                    <a:sym typeface="Symbol" pitchFamily="18" charset="2"/>
                  </a:rPr>
                  <a:t>is</a:t>
                </a:r>
                <a:r>
                  <a:rPr lang="fr-BE" dirty="0">
                    <a:solidFill>
                      <a:schemeClr val="bg2">
                        <a:lumMod val="75000"/>
                      </a:schemeClr>
                    </a:solidFill>
                    <a:sym typeface="Symbol" pitchFamily="18" charset="2"/>
                  </a:rPr>
                  <a:t> </a:t>
                </a:r>
                <a:r>
                  <a:rPr lang="fr-BE" dirty="0" err="1">
                    <a:solidFill>
                      <a:schemeClr val="bg2">
                        <a:lumMod val="75000"/>
                      </a:schemeClr>
                    </a:solidFill>
                    <a:sym typeface="Symbol" pitchFamily="18" charset="2"/>
                  </a:rPr>
                  <a:t>treated</a:t>
                </a:r>
                <a:r>
                  <a:rPr lang="fr-BE" dirty="0">
                    <a:solidFill>
                      <a:schemeClr val="bg2">
                        <a:lumMod val="75000"/>
                      </a:schemeClr>
                    </a:solidFill>
                    <a:sym typeface="Symbol" pitchFamily="18" charset="2"/>
                  </a:rPr>
                  <a:t> as a random variable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1387475" y="1277938"/>
                <a:ext cx="10804525" cy="4786312"/>
              </a:xfrm>
              <a:blipFill>
                <a:blip r:embed="rId3"/>
                <a:stretch>
                  <a:fillRect l="-1016" t="-2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Examples of prior distributions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AB51D9-2A11-B848-A610-96BE96476981}"/>
              </a:ext>
            </a:extLst>
          </p:cNvPr>
          <p:cNvSpPr/>
          <p:nvPr/>
        </p:nvSpPr>
        <p:spPr>
          <a:xfrm>
            <a:off x="209266" y="3288948"/>
            <a:ext cx="10745337" cy="3016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9699" name="Picture 7" descr="Gamma_distribution_pd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3917444"/>
            <a:ext cx="2879725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088" name="Text Box 8"/>
          <p:cNvSpPr txBox="1">
            <a:spLocks noChangeArrowheads="1"/>
          </p:cNvSpPr>
          <p:nvPr/>
        </p:nvSpPr>
        <p:spPr bwMode="auto">
          <a:xfrm>
            <a:off x="4468447" y="3297339"/>
            <a:ext cx="2592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eaLnBrk="0" hangingPunct="0">
              <a:spcBef>
                <a:spcPct val="50000"/>
              </a:spcBef>
              <a:defRPr/>
            </a:pPr>
            <a:r>
              <a:rPr lang="en-US" i="1" dirty="0">
                <a:solidFill>
                  <a:srgbClr val="000000"/>
                </a:solidFill>
                <a:latin typeface="Arial" panose="020B0604020202020204"/>
              </a:rPr>
              <a:t>Gamma distributions</a:t>
            </a:r>
          </a:p>
        </p:txBody>
      </p:sp>
      <p:pic>
        <p:nvPicPr>
          <p:cNvPr id="29701" name="Picture 10" descr="Beta_distribution_pd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602" y="3958299"/>
            <a:ext cx="2881313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Text Box 11"/>
          <p:cNvSpPr txBox="1">
            <a:spLocks noChangeArrowheads="1"/>
          </p:cNvSpPr>
          <p:nvPr/>
        </p:nvSpPr>
        <p:spPr bwMode="auto">
          <a:xfrm>
            <a:off x="8461804" y="3297339"/>
            <a:ext cx="2592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100">
                <a:solidFill>
                  <a:schemeClr val="accent2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100">
                <a:solidFill>
                  <a:schemeClr val="accent2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100">
                <a:solidFill>
                  <a:schemeClr val="accent2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100">
                <a:solidFill>
                  <a:schemeClr val="accent2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accent2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accent2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accent2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accent2"/>
                </a:solidFill>
                <a:latin typeface="Arial" charset="0"/>
                <a:cs typeface="Arial" charset="0"/>
              </a:defRPr>
            </a:lvl9pPr>
          </a:lstStyle>
          <a:p>
            <a:pPr defTabSz="914377">
              <a:spcBef>
                <a:spcPct val="50000"/>
              </a:spcBef>
              <a:defRPr/>
            </a:pPr>
            <a:r>
              <a:rPr lang="en-US" sz="1800" i="1" dirty="0">
                <a:solidFill>
                  <a:srgbClr val="000000"/>
                </a:solidFill>
              </a:rPr>
              <a:t>Beta distributions</a:t>
            </a:r>
          </a:p>
        </p:txBody>
      </p:sp>
      <p:pic>
        <p:nvPicPr>
          <p:cNvPr id="5122" name="Picture 2" descr="Probability density function for the normal distribu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3909053"/>
            <a:ext cx="3072341" cy="224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19403" y="3288949"/>
            <a:ext cx="2592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377" eaLnBrk="0" hangingPunct="0">
              <a:spcBef>
                <a:spcPct val="50000"/>
              </a:spcBef>
              <a:defRPr/>
            </a:pPr>
            <a:r>
              <a:rPr lang="en-US" i="1" dirty="0">
                <a:solidFill>
                  <a:srgbClr val="000000"/>
                </a:solidFill>
                <a:latin typeface="Arial" panose="020B0604020202020204"/>
              </a:rPr>
              <a:t>Normal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0046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3550</Words>
  <Application>Microsoft Office PowerPoint</Application>
  <PresentationFormat>Widescreen</PresentationFormat>
  <Paragraphs>544</Paragraphs>
  <Slides>52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3" baseType="lpstr">
      <vt:lpstr>Arial</vt:lpstr>
      <vt:lpstr>Arial</vt:lpstr>
      <vt:lpstr>Calibri</vt:lpstr>
      <vt:lpstr>Calibri Light</vt:lpstr>
      <vt:lpstr>Cambria Math</vt:lpstr>
      <vt:lpstr>Segoe UI</vt:lpstr>
      <vt:lpstr>Symbol</vt:lpstr>
      <vt:lpstr>Times</vt:lpstr>
      <vt:lpstr>Wingdings</vt:lpstr>
      <vt:lpstr>Office Theme</vt:lpstr>
      <vt:lpstr>Equation</vt:lpstr>
      <vt:lpstr>Introduction</vt:lpstr>
      <vt:lpstr>Outline</vt:lpstr>
      <vt:lpstr>Bayesian methods: General principles</vt:lpstr>
      <vt:lpstr>Bayesian inference is the mechanism used to update the state of knowledge </vt:lpstr>
      <vt:lpstr>Bayesian principle</vt:lpstr>
      <vt:lpstr>Bayesian principle</vt:lpstr>
      <vt:lpstr>Bayesian principle: the scientific process</vt:lpstr>
      <vt:lpstr>Bayesian principle: Prior information</vt:lpstr>
      <vt:lpstr>Examples of prior distributions</vt:lpstr>
      <vt:lpstr>Bayesian principle: Prior information</vt:lpstr>
      <vt:lpstr>Bayesian principle</vt:lpstr>
      <vt:lpstr>Posterior Distribution</vt:lpstr>
      <vt:lpstr>Use the posterior distribution for decision making</vt:lpstr>
      <vt:lpstr>PowerPoint Presentation</vt:lpstr>
      <vt:lpstr>Difference Simulations/Predictions</vt:lpstr>
      <vt:lpstr>Predictions</vt:lpstr>
      <vt:lpstr>Practically, how to make predictions</vt:lpstr>
      <vt:lpstr>Posterior predictive distribution</vt:lpstr>
      <vt:lpstr>Added value of Bayesian Statistics</vt:lpstr>
      <vt:lpstr>Why now and not before?</vt:lpstr>
      <vt:lpstr>Why now and not before?</vt:lpstr>
      <vt:lpstr>PowerPoint Presentation</vt:lpstr>
      <vt:lpstr>Comparison Bayesian-Frequentist</vt:lpstr>
      <vt:lpstr>Comparison Bayesian-Frequentist</vt:lpstr>
      <vt:lpstr>Comparison Bayesian-Frequentist</vt:lpstr>
      <vt:lpstr>Confidence interval versus credible interval</vt:lpstr>
      <vt:lpstr>Comparison of two analytical methods</vt:lpstr>
      <vt:lpstr>Comparison of two analytical methods</vt:lpstr>
      <vt:lpstr>Comparison Bayesian-Frequentist</vt:lpstr>
      <vt:lpstr>Bayesian Credibility Interval</vt:lpstr>
      <vt:lpstr>The prediction interval is of beta-expectation !</vt:lpstr>
      <vt:lpstr>Tools</vt:lpstr>
      <vt:lpstr>PowerPoint Presentation</vt:lpstr>
      <vt:lpstr>PowerPoint Presentation</vt:lpstr>
      <vt:lpstr>PowerPoint Presentation</vt:lpstr>
      <vt:lpstr>MCMC simulations</vt:lpstr>
      <vt:lpstr>MCMC simulations</vt:lpstr>
      <vt:lpstr>Numerical methods mostly required: Monte Carlo Markov Chain  or MCMC</vt:lpstr>
      <vt:lpstr>MCMC simulations</vt:lpstr>
      <vt:lpstr>MCMC with correlations</vt:lpstr>
      <vt:lpstr>How to improve exploration ?</vt:lpstr>
      <vt:lpstr>Hamiltonian Monte-Carlo</vt:lpstr>
      <vt:lpstr>Hamiltonian Monte-Carlo</vt:lpstr>
      <vt:lpstr>Hamiltonian Monte-Carlo</vt:lpstr>
      <vt:lpstr>NUTS</vt:lpstr>
      <vt:lpstr>PowerPoint Presentation</vt:lpstr>
      <vt:lpstr>Convergence diagnostics</vt:lpstr>
      <vt:lpstr>MCMC representativeness</vt:lpstr>
      <vt:lpstr>Trace plot (1)</vt:lpstr>
      <vt:lpstr>Trace plot (2)</vt:lpstr>
      <vt:lpstr>Trace plot (4)</vt:lpstr>
      <vt:lpstr>Gelman-Rubin statistic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Diya, Luwis [ITSBE]</dc:creator>
  <cp:lastModifiedBy>Diya, Luwis [ITSBE]</cp:lastModifiedBy>
  <cp:revision>3</cp:revision>
  <dcterms:created xsi:type="dcterms:W3CDTF">2022-08-23T08:08:24Z</dcterms:created>
  <dcterms:modified xsi:type="dcterms:W3CDTF">2022-09-01T06:32:25Z</dcterms:modified>
</cp:coreProperties>
</file>