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054480928" r:id="rId3"/>
    <p:sldId id="2054480929" r:id="rId4"/>
    <p:sldId id="2054480932" r:id="rId5"/>
    <p:sldId id="2054480933" r:id="rId6"/>
    <p:sldId id="2054480924" r:id="rId7"/>
    <p:sldId id="2054480925" r:id="rId8"/>
    <p:sldId id="273" r:id="rId9"/>
    <p:sldId id="20544809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A5C6"/>
    <a:srgbClr val="BED9C0"/>
    <a:srgbClr val="BDEDC2"/>
    <a:srgbClr val="FFC000"/>
    <a:srgbClr val="66CED6"/>
    <a:srgbClr val="536572"/>
    <a:srgbClr val="5D707F"/>
    <a:srgbClr val="6D8A96"/>
    <a:srgbClr val="8797B2"/>
    <a:srgbClr val="63A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39"/>
    <p:restoredTop sz="92429"/>
  </p:normalViewPr>
  <p:slideViewPr>
    <p:cSldViewPr snapToGrid="0" snapToObjects="1">
      <p:cViewPr>
        <p:scale>
          <a:sx n="150" d="100"/>
          <a:sy n="150" d="100"/>
        </p:scale>
        <p:origin x="13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0F98-279B-984E-813D-F8C75C14725D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2EC5C-8EBA-F646-B482-E0C4FE0CC2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1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5EB1-7D14-F548-AA93-F11B19450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9F2EA-0257-BA4B-A9DC-A4BD62AB4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5A01-5380-434E-B465-476B21E0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A766-3CA1-3F4A-A683-7892707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7453-3323-8E49-A089-23C7B15F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9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F05-19E6-F441-A76F-643C7E00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6ECC-8641-AC4B-B070-D6DFFDBD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02335-C261-0148-9B8C-15AA6AD7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A64E-E6C4-0E47-A324-E2F6A2A6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35622-3E3E-7C44-BCAA-AAE8FBC1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F4DDF-246B-5F45-BBED-B8E0906DE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509A7-4D32-F944-B1D0-DC6BDBDB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F0AF1-3AC6-8248-A380-39E1DB00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C391-EA0C-9C44-842B-BDDDC799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1ACE-A760-5645-9DCB-636419A5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53C1-1D6A-EC4C-AE12-91CF77D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D50D-CE7F-8047-9769-BAA3D4653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C78CC-670B-0947-94B6-9FC250AE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1A40-CAC6-C440-9F3F-9E2BFF65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13CA-100A-B74F-878F-6C31CB49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532D4-995D-BB43-8A26-9B917CA5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6820-E370-B741-BA83-8D59CFA1C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3AD8D-0776-1B49-8319-54B16BFE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8627-5B30-CF43-AB56-A1C2484E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705B-4904-6145-A2D2-98FC4240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2B7A-0250-304C-8700-0789446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00149-53D5-A844-A4EE-E27752D1E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5F755-7912-F641-AE48-7D69D42A9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7704-2C86-0B49-B1CA-C7EF2568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6EBD-78F7-D44C-A57E-E1CC6306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636F-C696-7343-A976-04FE4E2A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09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4235D-FFE5-6649-97B2-D8273C5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30B8-AED8-B34B-9DD5-FFF4A605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75387-124E-7A42-B8C3-8397F699E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2B1D-F3EC-C041-AF5D-550CF159D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89E9D-7E28-D842-9F07-2F694D9CB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E5CAF-4EE1-6E43-A689-23C1D888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8280C-64D8-184A-8545-C77A92B8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2A89F-18EB-964D-8EA5-20537CDE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CAFD-A38A-8747-88B2-265CB8C9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BE172-08C9-E841-BFEA-5867C680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B5D7D-A6D4-2041-A56A-0A8B1CB1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26E2-FD57-B245-A8F6-74FE197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49EB0-86AF-BB49-8CCD-56AE388D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0E5F24-E9C2-B14C-9C8F-333885E3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E402-DCBB-B442-AF8C-355CB98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F558-87F2-8A49-86F9-22C3C3B1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47EE5-9A75-A049-8805-FAE83E3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D833B-0562-1743-A5FE-A693FDFA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0BDFA-82BA-E746-BC74-60F96D2F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A7855-2CA1-E243-86E0-D266A989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8B48-51C7-724E-B174-5D313A2B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54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34B-FD4A-504F-91F7-8EC75B5D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8772A-5D73-4442-B2C3-5E0157431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EE955-BAB4-E241-870F-30D444FD3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207E-AF33-A740-80A6-69DDAB52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B124-6910-8142-A5E6-5A986EAF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2099F-BFBA-7944-9461-F39DC9DD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C7DFC-9A7C-6E4E-9912-1B2A88D7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A7FF-B1D6-B54F-9252-B6681B04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4F041-DF9C-6948-8300-1D73DA6E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F7B9F-3A11-934B-9C29-5145B1FA1C2C}" type="datetimeFigureOut">
              <a:rPr lang="en-US" smtClean="0"/>
              <a:t>7/28/25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8F74-B4C1-A647-AF5F-3CECF83E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BC17-54E7-564A-9A1C-3A5DAA089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0DFD5-9708-964C-98A6-B3084D8FB1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98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148D8-1E43-2101-1CEE-05402B94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71" y="629863"/>
            <a:ext cx="2736892" cy="316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EA929-F6A0-B887-D995-B110D0214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045" y="1400146"/>
            <a:ext cx="8336132" cy="143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F31C-F54E-5E27-3FA8-0912598BF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E00D2E4-278D-8530-814F-1B306AFC6A1E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85144A-D3D6-6589-2D41-F0524E9AC178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8A2D2-E1AD-0C18-0FF5-F800ACEF96A3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0CD68F0-7470-0A0A-C746-09C833EBEAAF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35F8B1-549A-D9F5-B296-B72DC8F43D5B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B13620-1B62-B397-B964-BA4A7E1C69D2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ABC5FDD-3292-AA16-BBB8-20BE14353750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DE6408D6-5C8D-606F-DAF3-B9BD658C4EEE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E89D6-BC33-46EF-7E91-078A5A11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AD73EBB-0551-0250-7F6B-AABD48C0426D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51F5DB-BD13-F910-0CBF-BC41F1B3FE3C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0EB893-6BDD-B7B3-AFA8-EFBA6C6CC6C0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DC8E42-85E5-D83E-E786-B326EDADF9DD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9E9C64-C897-D508-9FD3-06E0075ED47A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995C591-B8C1-AB26-9F10-268838906320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F8070D12-82F9-401F-A148-F5307A999D0D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85123D54-CB09-7189-7EC5-8E96ED674CE4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29239E99-CFE2-4449-4567-42BE0DA28BB2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88771F4E-C7EC-B3E3-F538-CBD932253F82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3B6E4025-75E2-2FDC-56DB-31880D07C265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98B4A77C-9B8B-F2AF-E7C7-9FD7E9920D83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0A382EF5-E5BE-ADDE-5793-1B61CDE5AA58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126C7A64-401D-6093-34A7-93F826EDBF68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0D5800C-A512-95B1-2EAB-657B8276E023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7DC7CE31-F9A3-3199-E1FA-25D8256F5B30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25B437-C91F-C71A-BFB2-3B0E5C13C3E0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2467C1-41AD-0079-3680-C50B31A2FF04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0B5A10-6309-B7B5-9BFB-A3E2A2E7BD7E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679B5FA0-B6B2-A22C-4BA2-03E0ACB0E42D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B51C27CB-C073-DFFC-678E-FA3CB3827C95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5D6D80-D0FE-6961-A1F4-0CD80EF5D8BC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76D25B-12A7-738B-D803-EE9876E91535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</p:spTree>
    <p:extLst>
      <p:ext uri="{BB962C8B-B14F-4D97-AF65-F5344CB8AC3E}">
        <p14:creationId xmlns:p14="http://schemas.microsoft.com/office/powerpoint/2010/main" val="322066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6569-FD7C-0E58-FD15-B3EC2F051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96F6E2-ED15-FA8F-043B-C173DDF254F6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FCE437-FBFE-FC0C-0840-36E240F19CF7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DE2A93-2FD7-309B-E3AB-36B986F89121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FABB015-CEF5-281E-272F-1462B676EC5B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185E63-15D9-70F7-8B79-CC92E77A4889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468F671-B9D5-B9A7-ACF6-C7CED2E1C95F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3CC90275-B35B-934C-AD75-604D234165CA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4793B8F-F2B2-7B34-150C-28452ADA9E36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47E68DE9-944B-0E1C-037C-83D2693189C5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3ABB94CC-0266-C97A-3C95-A83553F14E39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5F550D33-B58C-646C-A0CA-16746B8A1E26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8DADC167-D57A-A164-A176-A8BC48095C2A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89F7392-E529-9240-AD84-04EF39C3A3A6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6A24ACFC-5BC1-18A3-1488-728CAFC2F3D2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5B662D2B-69A5-C1E6-3BB0-7F23E44F234C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1AAC9F63-8E8C-66AA-BA0F-FED8AF96FE6A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22F3E3-77A8-0CF5-5CAE-9A7D3A9D2F10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20F8C3-E8FD-5D39-0D12-BE2E6A14D43B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F03422-512C-EB07-43D5-1245BF73D73D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FB678C71-05D3-5B36-AA3D-4BD0BBE7A038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A3414A38-280B-C05E-91E1-9D78F50DA9CB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CBFDF6-09D1-4434-E568-49E6A7ED1870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404270-0FEB-208C-CDB7-B75995CF42EB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78FD7A-E9F5-69E2-E55B-484326887E59}"/>
              </a:ext>
            </a:extLst>
          </p:cNvPr>
          <p:cNvSpPr txBox="1"/>
          <p:nvPr/>
        </p:nvSpPr>
        <p:spPr>
          <a:xfrm>
            <a:off x="1878380" y="1775318"/>
            <a:ext cx="4174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02a-sims.qmd</a:t>
            </a:r>
          </a:p>
        </p:txBody>
      </p:sp>
      <p:sp>
        <p:nvSpPr>
          <p:cNvPr id="71" name="Action Button: Document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30BBC7-03A3-450A-0242-DF4733792686}"/>
              </a:ext>
            </a:extLst>
          </p:cNvPr>
          <p:cNvSpPr/>
          <p:nvPr/>
        </p:nvSpPr>
        <p:spPr>
          <a:xfrm>
            <a:off x="3160287" y="89822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F82AA80E-03E9-2695-459F-EDC2BC0EAE32}"/>
              </a:ext>
            </a:extLst>
          </p:cNvPr>
          <p:cNvSpPr/>
          <p:nvPr/>
        </p:nvSpPr>
        <p:spPr>
          <a:xfrm rot="18983369">
            <a:off x="1439330" y="149316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D637161E-BB73-DBF0-504B-3CED0F071B71}"/>
              </a:ext>
            </a:extLst>
          </p:cNvPr>
          <p:cNvSpPr/>
          <p:nvPr/>
        </p:nvSpPr>
        <p:spPr>
          <a:xfrm rot="3364547">
            <a:off x="4976727" y="150791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9E87-52BC-46A6-8726-EBB3BBEF0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B75DF39-0799-2149-4184-044F7A0574FD}"/>
              </a:ext>
            </a:extLst>
          </p:cNvPr>
          <p:cNvSpPr txBox="1"/>
          <p:nvPr/>
        </p:nvSpPr>
        <p:spPr>
          <a:xfrm>
            <a:off x="4355426" y="4323195"/>
            <a:ext cx="3481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02-sims.qmd</a:t>
            </a:r>
          </a:p>
        </p:txBody>
      </p:sp>
      <p:sp>
        <p:nvSpPr>
          <p:cNvPr id="12" name="Action Button: Document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4C6DC5D-2E3F-F468-65A1-092AE0B9A2CD}"/>
              </a:ext>
            </a:extLst>
          </p:cNvPr>
          <p:cNvSpPr/>
          <p:nvPr/>
        </p:nvSpPr>
        <p:spPr>
          <a:xfrm>
            <a:off x="5265544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FA3C6-F8CF-2CDB-AF87-F33B62144A54}"/>
              </a:ext>
            </a:extLst>
          </p:cNvPr>
          <p:cNvSpPr txBox="1"/>
          <p:nvPr/>
        </p:nvSpPr>
        <p:spPr>
          <a:xfrm>
            <a:off x="144911" y="4323195"/>
            <a:ext cx="348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01-data.qmd</a:t>
            </a:r>
          </a:p>
        </p:txBody>
      </p:sp>
      <p:sp>
        <p:nvSpPr>
          <p:cNvPr id="17" name="Action Button: Document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FD9BFE-CEBC-440D-8208-5EF53A88B17E}"/>
              </a:ext>
            </a:extLst>
          </p:cNvPr>
          <p:cNvSpPr/>
          <p:nvPr/>
        </p:nvSpPr>
        <p:spPr>
          <a:xfrm>
            <a:off x="1055498" y="2535014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54B1E5-7FBC-5F62-B46A-CB8A47D3DCE8}"/>
              </a:ext>
            </a:extLst>
          </p:cNvPr>
          <p:cNvSpPr txBox="1"/>
          <p:nvPr/>
        </p:nvSpPr>
        <p:spPr>
          <a:xfrm>
            <a:off x="8420092" y="4323194"/>
            <a:ext cx="37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03-plot.qmd</a:t>
            </a:r>
          </a:p>
        </p:txBody>
      </p:sp>
      <p:sp>
        <p:nvSpPr>
          <p:cNvPr id="24" name="Action Button: Document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41277CE-BAC9-0970-0E41-A506939DD205}"/>
              </a:ext>
            </a:extLst>
          </p:cNvPr>
          <p:cNvSpPr/>
          <p:nvPr/>
        </p:nvSpPr>
        <p:spPr>
          <a:xfrm>
            <a:off x="9475122" y="2534805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A76E29F-828C-F42A-0258-D06B457ABD8C}"/>
              </a:ext>
            </a:extLst>
          </p:cNvPr>
          <p:cNvSpPr/>
          <p:nvPr/>
        </p:nvSpPr>
        <p:spPr>
          <a:xfrm>
            <a:off x="3160287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803579C-BBD8-07E4-6E0E-371972FF6325}"/>
              </a:ext>
            </a:extLst>
          </p:cNvPr>
          <p:cNvSpPr/>
          <p:nvPr/>
        </p:nvSpPr>
        <p:spPr>
          <a:xfrm>
            <a:off x="7369865" y="2777658"/>
            <a:ext cx="1660912" cy="1302683"/>
          </a:xfrm>
          <a:prstGeom prst="rightArrow">
            <a:avLst/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>
            <a:extLst>
              <a:ext uri="{FF2B5EF4-FFF2-40B4-BE49-F238E27FC236}">
                <a16:creationId xmlns:a16="http://schemas.microsoft.com/office/drawing/2014/main" id="{0640356F-1CCE-B1E0-DD07-3C309CD0430A}"/>
              </a:ext>
            </a:extLst>
          </p:cNvPr>
          <p:cNvSpPr/>
          <p:nvPr/>
        </p:nvSpPr>
        <p:spPr>
          <a:xfrm>
            <a:off x="3238884" y="5779400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Magnetic Disk 46">
            <a:extLst>
              <a:ext uri="{FF2B5EF4-FFF2-40B4-BE49-F238E27FC236}">
                <a16:creationId xmlns:a16="http://schemas.microsoft.com/office/drawing/2014/main" id="{F0AF3BC5-F30E-4518-ED2C-946563E2EC2C}"/>
              </a:ext>
            </a:extLst>
          </p:cNvPr>
          <p:cNvSpPr/>
          <p:nvPr/>
        </p:nvSpPr>
        <p:spPr>
          <a:xfrm>
            <a:off x="7589309" y="4981368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Magnetic Disk 47">
            <a:extLst>
              <a:ext uri="{FF2B5EF4-FFF2-40B4-BE49-F238E27FC236}">
                <a16:creationId xmlns:a16="http://schemas.microsoft.com/office/drawing/2014/main" id="{CEDA1ECA-D5DA-C6EF-9E87-C9FB14B56B1F}"/>
              </a:ext>
            </a:extLst>
          </p:cNvPr>
          <p:cNvSpPr/>
          <p:nvPr/>
        </p:nvSpPr>
        <p:spPr>
          <a:xfrm>
            <a:off x="11216697" y="5700236"/>
            <a:ext cx="849356" cy="830996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4C4D55AC-0857-8A41-0194-B81FF66C3FA4}"/>
              </a:ext>
            </a:extLst>
          </p:cNvPr>
          <p:cNvSpPr/>
          <p:nvPr/>
        </p:nvSpPr>
        <p:spPr>
          <a:xfrm rot="1732226">
            <a:off x="1529259" y="551563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38470BAE-1D26-8760-E830-E2B4042940FE}"/>
              </a:ext>
            </a:extLst>
          </p:cNvPr>
          <p:cNvSpPr/>
          <p:nvPr/>
        </p:nvSpPr>
        <p:spPr>
          <a:xfrm rot="19958339">
            <a:off x="4189584" y="5404322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6F90E5E1-54EC-0C31-FEBE-1E95260A7137}"/>
              </a:ext>
            </a:extLst>
          </p:cNvPr>
          <p:cNvSpPr/>
          <p:nvPr/>
        </p:nvSpPr>
        <p:spPr>
          <a:xfrm rot="2043516">
            <a:off x="6046869" y="548139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5E6D8C6-1906-735A-83FA-91CB29C350F0}"/>
              </a:ext>
            </a:extLst>
          </p:cNvPr>
          <p:cNvSpPr/>
          <p:nvPr/>
        </p:nvSpPr>
        <p:spPr>
          <a:xfrm rot="19252373">
            <a:off x="9035276" y="5323130"/>
            <a:ext cx="114686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A3F391BC-ABE4-BBA9-417D-2CBB145E558D}"/>
              </a:ext>
            </a:extLst>
          </p:cNvPr>
          <p:cNvSpPr/>
          <p:nvPr/>
        </p:nvSpPr>
        <p:spPr>
          <a:xfrm rot="1886152">
            <a:off x="10128847" y="5133101"/>
            <a:ext cx="1145323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E7446F-CBB0-8516-9EE7-52D240CA70FC}"/>
              </a:ext>
            </a:extLst>
          </p:cNvPr>
          <p:cNvSpPr txBox="1"/>
          <p:nvPr/>
        </p:nvSpPr>
        <p:spPr>
          <a:xfrm>
            <a:off x="3872280" y="6347247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model.rds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09A077-5D9F-593D-3187-6D54793283B9}"/>
              </a:ext>
            </a:extLst>
          </p:cNvPr>
          <p:cNvSpPr txBox="1"/>
          <p:nvPr/>
        </p:nvSpPr>
        <p:spPr>
          <a:xfrm>
            <a:off x="7797676" y="6381485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sim3.rds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5CFDEF-945F-A7F3-9A62-8A11C74B39BD}"/>
              </a:ext>
            </a:extLst>
          </p:cNvPr>
          <p:cNvSpPr txBox="1"/>
          <p:nvPr/>
        </p:nvSpPr>
        <p:spPr>
          <a:xfrm>
            <a:off x="10695522" y="6441338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plot.rds</a:t>
            </a:r>
          </a:p>
        </p:txBody>
      </p:sp>
      <p:sp>
        <p:nvSpPr>
          <p:cNvPr id="61" name="Magnetic Disk 60">
            <a:extLst>
              <a:ext uri="{FF2B5EF4-FFF2-40B4-BE49-F238E27FC236}">
                <a16:creationId xmlns:a16="http://schemas.microsoft.com/office/drawing/2014/main" id="{F327460F-FF0F-A2B2-3812-7B1912978653}"/>
              </a:ext>
            </a:extLst>
          </p:cNvPr>
          <p:cNvSpPr/>
          <p:nvPr/>
        </p:nvSpPr>
        <p:spPr>
          <a:xfrm>
            <a:off x="7797676" y="5614804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2" name="Magnetic Disk 61">
            <a:extLst>
              <a:ext uri="{FF2B5EF4-FFF2-40B4-BE49-F238E27FC236}">
                <a16:creationId xmlns:a16="http://schemas.microsoft.com/office/drawing/2014/main" id="{8DB55A52-B148-5083-612F-6F7D81AB85E1}"/>
              </a:ext>
            </a:extLst>
          </p:cNvPr>
          <p:cNvSpPr/>
          <p:nvPr/>
        </p:nvSpPr>
        <p:spPr>
          <a:xfrm>
            <a:off x="7343415" y="6246436"/>
            <a:ext cx="632148" cy="611564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D7DD99-FE6F-9C39-74F1-8E7505D6C023}"/>
              </a:ext>
            </a:extLst>
          </p:cNvPr>
          <p:cNvSpPr txBox="1"/>
          <p:nvPr/>
        </p:nvSpPr>
        <p:spPr>
          <a:xfrm>
            <a:off x="7975563" y="5020419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sim1.rds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4EB750-C75F-0B70-9C19-202931282EE6}"/>
              </a:ext>
            </a:extLst>
          </p:cNvPr>
          <p:cNvSpPr txBox="1"/>
          <p:nvPr/>
        </p:nvSpPr>
        <p:spPr>
          <a:xfrm>
            <a:off x="8202465" y="5946332"/>
            <a:ext cx="1660913" cy="457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sim2.rds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32A4DF-807F-607A-AF9D-140B978E2F26}"/>
              </a:ext>
            </a:extLst>
          </p:cNvPr>
          <p:cNvSpPr txBox="1"/>
          <p:nvPr/>
        </p:nvSpPr>
        <p:spPr>
          <a:xfrm>
            <a:off x="1878380" y="1775318"/>
            <a:ext cx="4174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02a-sims.qmd</a:t>
            </a:r>
          </a:p>
        </p:txBody>
      </p:sp>
      <p:sp>
        <p:nvSpPr>
          <p:cNvPr id="71" name="Action Button: Document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1E0987E-9172-1223-EAA0-72BF5F957E92}"/>
              </a:ext>
            </a:extLst>
          </p:cNvPr>
          <p:cNvSpPr/>
          <p:nvPr/>
        </p:nvSpPr>
        <p:spPr>
          <a:xfrm>
            <a:off x="3160287" y="89822"/>
            <a:ext cx="1660912" cy="1788390"/>
          </a:xfrm>
          <a:prstGeom prst="actionButton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31F2B0C-E06D-6470-B4A8-F119028C73ED}"/>
              </a:ext>
            </a:extLst>
          </p:cNvPr>
          <p:cNvSpPr/>
          <p:nvPr/>
        </p:nvSpPr>
        <p:spPr>
          <a:xfrm rot="18983369">
            <a:off x="1439330" y="1493167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1E07C2EE-B838-AD21-D63B-50C24C5837CC}"/>
              </a:ext>
            </a:extLst>
          </p:cNvPr>
          <p:cNvSpPr/>
          <p:nvPr/>
        </p:nvSpPr>
        <p:spPr>
          <a:xfrm rot="3364547">
            <a:off x="4976727" y="1507915"/>
            <a:ext cx="1660912" cy="527531"/>
          </a:xfrm>
          <a:prstGeom prst="rightArrow">
            <a:avLst>
              <a:gd name="adj1" fmla="val 50000"/>
              <a:gd name="adj2" fmla="val 51363"/>
            </a:avLst>
          </a:prstGeom>
          <a:solidFill>
            <a:srgbClr val="BED9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erson covering her face with her hands&#10;&#10;Description automatically generated">
            <a:extLst>
              <a:ext uri="{FF2B5EF4-FFF2-40B4-BE49-F238E27FC236}">
                <a16:creationId xmlns:a16="http://schemas.microsoft.com/office/drawing/2014/main" id="{F3B2EF29-6273-CAAB-F287-E643C94B2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285" y="62097"/>
            <a:ext cx="2141706" cy="23990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5086A0-AE0E-0CB4-CF1F-5BD3FFD2A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724475" y="-418842"/>
            <a:ext cx="2696030" cy="3679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C162C5-BA57-24B5-E964-526F6961E4D9}"/>
              </a:ext>
            </a:extLst>
          </p:cNvPr>
          <p:cNvSpPr txBox="1"/>
          <p:nvPr/>
        </p:nvSpPr>
        <p:spPr>
          <a:xfrm>
            <a:off x="6041601" y="583858"/>
            <a:ext cx="2943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Rerun</a:t>
            </a:r>
          </a:p>
          <a:p>
            <a:pPr algn="ctr"/>
            <a:r>
              <a:rPr lang="en-US" sz="4400" dirty="0"/>
              <a:t>02-sims?</a:t>
            </a:r>
          </a:p>
        </p:txBody>
      </p:sp>
    </p:spTree>
    <p:extLst>
      <p:ext uri="{BB962C8B-B14F-4D97-AF65-F5344CB8AC3E}">
        <p14:creationId xmlns:p14="http://schemas.microsoft.com/office/powerpoint/2010/main" val="273295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0411-C92E-1159-0D80-803B7709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>
            <a:extLst>
              <a:ext uri="{FF2B5EF4-FFF2-40B4-BE49-F238E27FC236}">
                <a16:creationId xmlns:a16="http://schemas.microsoft.com/office/drawing/2014/main" id="{FB86494D-E0C8-29BD-4004-08C63F3631B2}"/>
              </a:ext>
            </a:extLst>
          </p:cNvPr>
          <p:cNvSpPr/>
          <p:nvPr/>
        </p:nvSpPr>
        <p:spPr>
          <a:xfrm rot="5400000">
            <a:off x="197272" y="1682658"/>
            <a:ext cx="2767607" cy="1818388"/>
          </a:xfrm>
          <a:prstGeom prst="trapezoid">
            <a:avLst/>
          </a:prstGeom>
          <a:solidFill>
            <a:srgbClr val="A7A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3A109A-3B7F-6952-DD08-78AF4063D2B7}"/>
              </a:ext>
            </a:extLst>
          </p:cNvPr>
          <p:cNvSpPr/>
          <p:nvPr/>
        </p:nvSpPr>
        <p:spPr>
          <a:xfrm>
            <a:off x="674264" y="351702"/>
            <a:ext cx="1816007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DISCOVERY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45064-0422-3473-687D-9EAB8D1FA3D0}"/>
              </a:ext>
            </a:extLst>
          </p:cNvPr>
          <p:cNvSpPr txBox="1"/>
          <p:nvPr/>
        </p:nvSpPr>
        <p:spPr>
          <a:xfrm>
            <a:off x="6706709" y="22967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molecule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536F9-0306-5BD0-4562-99E1DA778A92}"/>
              </a:ext>
            </a:extLst>
          </p:cNvPr>
          <p:cNvSpPr txBox="1"/>
          <p:nvPr/>
        </p:nvSpPr>
        <p:spPr>
          <a:xfrm>
            <a:off x="8403840" y="2256258"/>
            <a:ext cx="173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approved drug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CCB65749-8101-A120-4FA5-91F4F6252349}"/>
              </a:ext>
            </a:extLst>
          </p:cNvPr>
          <p:cNvSpPr/>
          <p:nvPr/>
        </p:nvSpPr>
        <p:spPr>
          <a:xfrm rot="5400000">
            <a:off x="4909118" y="1636058"/>
            <a:ext cx="893722" cy="1903883"/>
          </a:xfrm>
          <a:prstGeom prst="triangle">
            <a:avLst>
              <a:gd name="adj" fmla="val 541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8A2F3CC8-F6BC-8865-C3FF-412D8A70AE5C}"/>
              </a:ext>
            </a:extLst>
          </p:cNvPr>
          <p:cNvSpPr/>
          <p:nvPr/>
        </p:nvSpPr>
        <p:spPr>
          <a:xfrm rot="5400000">
            <a:off x="2534782" y="1678807"/>
            <a:ext cx="1829849" cy="1818386"/>
          </a:xfrm>
          <a:prstGeom prst="trapezoid">
            <a:avLst/>
          </a:prstGeom>
          <a:solidFill>
            <a:srgbClr val="879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7C8368-009D-390D-E08F-59A019C710B8}"/>
              </a:ext>
            </a:extLst>
          </p:cNvPr>
          <p:cNvSpPr/>
          <p:nvPr/>
        </p:nvSpPr>
        <p:spPr>
          <a:xfrm>
            <a:off x="2540515" y="354763"/>
            <a:ext cx="1818385" cy="5718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chemeClr val="tx1"/>
                </a:solidFill>
              </a:rPr>
              <a:t>NON-CLINICAL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E1BA5A-3641-6FBE-B11F-F8C6AAA93FDE}"/>
              </a:ext>
            </a:extLst>
          </p:cNvPr>
          <p:cNvSpPr/>
          <p:nvPr/>
        </p:nvSpPr>
        <p:spPr>
          <a:xfrm>
            <a:off x="4409143" y="361163"/>
            <a:ext cx="1903882" cy="5654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CLINICAL TRIALS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89FCCF3-4D00-6B4B-7423-66FA6F0E3E0A}"/>
              </a:ext>
            </a:extLst>
          </p:cNvPr>
          <p:cNvSpPr/>
          <p:nvPr/>
        </p:nvSpPr>
        <p:spPr>
          <a:xfrm>
            <a:off x="6363268" y="360386"/>
            <a:ext cx="1903882" cy="5598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REGULATORY REVIEW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8C90E7-E61E-1B38-84C2-B31E170C4A46}"/>
              </a:ext>
            </a:extLst>
          </p:cNvPr>
          <p:cNvSpPr/>
          <p:nvPr/>
        </p:nvSpPr>
        <p:spPr>
          <a:xfrm>
            <a:off x="8317393" y="365337"/>
            <a:ext cx="1903882" cy="5461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CLINIC &amp; POST-MARKET RESEARCH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465FA-8811-44DD-24D8-292A46998A79}"/>
              </a:ext>
            </a:extLst>
          </p:cNvPr>
          <p:cNvSpPr txBox="1"/>
          <p:nvPr/>
        </p:nvSpPr>
        <p:spPr>
          <a:xfrm>
            <a:off x="747872" y="2148536"/>
            <a:ext cx="1662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1000+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molecules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9CAD3A-6C93-16B7-A534-1C0F29E1839B}"/>
              </a:ext>
            </a:extLst>
          </p:cNvPr>
          <p:cNvSpPr txBox="1"/>
          <p:nvPr/>
        </p:nvSpPr>
        <p:spPr>
          <a:xfrm>
            <a:off x="2618388" y="2110945"/>
            <a:ext cx="16626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100+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molecules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92B4A-599D-F464-B9DF-581509FBE5E7}"/>
              </a:ext>
            </a:extLst>
          </p:cNvPr>
          <p:cNvSpPr txBox="1"/>
          <p:nvPr/>
        </p:nvSpPr>
        <p:spPr>
          <a:xfrm>
            <a:off x="4377481" y="2416697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10 molecules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E8B24E-180A-A29C-90E9-5819C94A8A17}"/>
              </a:ext>
            </a:extLst>
          </p:cNvPr>
          <p:cNvCxnSpPr>
            <a:cxnSpLocks/>
          </p:cNvCxnSpPr>
          <p:nvPr/>
        </p:nvCxnSpPr>
        <p:spPr>
          <a:xfrm>
            <a:off x="6363268" y="2632094"/>
            <a:ext cx="1903882" cy="0"/>
          </a:xfrm>
          <a:prstGeom prst="line">
            <a:avLst/>
          </a:prstGeom>
          <a:ln w="31750">
            <a:solidFill>
              <a:srgbClr val="53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02852E-AD43-2F78-9975-27A0FB0C2025}"/>
              </a:ext>
            </a:extLst>
          </p:cNvPr>
          <p:cNvCxnSpPr>
            <a:cxnSpLocks/>
          </p:cNvCxnSpPr>
          <p:nvPr/>
        </p:nvCxnSpPr>
        <p:spPr>
          <a:xfrm>
            <a:off x="8317393" y="2631989"/>
            <a:ext cx="1903882" cy="0"/>
          </a:xfrm>
          <a:prstGeom prst="line">
            <a:avLst/>
          </a:prstGeom>
          <a:ln w="31750">
            <a:solidFill>
              <a:srgbClr val="66CE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2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35C7B-5674-7A80-4F8A-0325A8375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895AEED8-17C0-8B15-D559-6719F5F762B5}"/>
              </a:ext>
            </a:extLst>
          </p:cNvPr>
          <p:cNvSpPr/>
          <p:nvPr/>
        </p:nvSpPr>
        <p:spPr>
          <a:xfrm>
            <a:off x="3415603" y="2617870"/>
            <a:ext cx="2202107" cy="551997"/>
          </a:xfrm>
          <a:prstGeom prst="rect">
            <a:avLst/>
          </a:prstGeom>
          <a:solidFill>
            <a:srgbClr val="A7A5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rapezoid 76">
            <a:extLst>
              <a:ext uri="{FF2B5EF4-FFF2-40B4-BE49-F238E27FC236}">
                <a16:creationId xmlns:a16="http://schemas.microsoft.com/office/drawing/2014/main" id="{68BA8CCC-BF6C-2704-2A17-58EC29B24AC8}"/>
              </a:ext>
            </a:extLst>
          </p:cNvPr>
          <p:cNvSpPr/>
          <p:nvPr/>
        </p:nvSpPr>
        <p:spPr>
          <a:xfrm rot="16200000">
            <a:off x="6173952" y="1824318"/>
            <a:ext cx="1111042" cy="2138856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E3A53F-4A5C-EA7E-BABD-EC00477E7F44}"/>
              </a:ext>
            </a:extLst>
          </p:cNvPr>
          <p:cNvSpPr txBox="1"/>
          <p:nvPr/>
        </p:nvSpPr>
        <p:spPr>
          <a:xfrm>
            <a:off x="5784823" y="2661855"/>
            <a:ext cx="18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100+ patients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6D985D10-D3BA-3254-E55C-F894230B3734}"/>
              </a:ext>
            </a:extLst>
          </p:cNvPr>
          <p:cNvSpPr/>
          <p:nvPr/>
        </p:nvSpPr>
        <p:spPr>
          <a:xfrm rot="5400000" flipV="1">
            <a:off x="7822718" y="1821039"/>
            <a:ext cx="2184400" cy="2138857"/>
          </a:xfrm>
          <a:prstGeom prst="trapezoid">
            <a:avLst/>
          </a:prstGeom>
          <a:solidFill>
            <a:srgbClr val="8797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EEC55-8F89-967B-564B-1C04371CE15E}"/>
              </a:ext>
            </a:extLst>
          </p:cNvPr>
          <p:cNvSpPr txBox="1"/>
          <p:nvPr/>
        </p:nvSpPr>
        <p:spPr>
          <a:xfrm>
            <a:off x="3555889" y="2693844"/>
            <a:ext cx="1918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&lt; 100 volunteers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857387-A3B9-31B8-4FA5-F0573244643D}"/>
              </a:ext>
            </a:extLst>
          </p:cNvPr>
          <p:cNvSpPr txBox="1"/>
          <p:nvPr/>
        </p:nvSpPr>
        <p:spPr>
          <a:xfrm>
            <a:off x="7889542" y="2666954"/>
            <a:ext cx="2044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1000+ patients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E6C7D-1F7A-6E99-996C-9ADCA03B30F3}"/>
              </a:ext>
            </a:extLst>
          </p:cNvPr>
          <p:cNvSpPr/>
          <p:nvPr/>
        </p:nvSpPr>
        <p:spPr>
          <a:xfrm>
            <a:off x="3409969" y="696215"/>
            <a:ext cx="2202106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ECAB14-6167-A173-953D-39D1522D9BF4}"/>
              </a:ext>
            </a:extLst>
          </p:cNvPr>
          <p:cNvSpPr/>
          <p:nvPr/>
        </p:nvSpPr>
        <p:spPr>
          <a:xfrm>
            <a:off x="5660042" y="696215"/>
            <a:ext cx="2138857" cy="5598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D0BAE-2CC5-07B5-7D6E-B3BB331B4824}"/>
              </a:ext>
            </a:extLst>
          </p:cNvPr>
          <p:cNvSpPr/>
          <p:nvPr/>
        </p:nvSpPr>
        <p:spPr>
          <a:xfrm>
            <a:off x="7839526" y="696215"/>
            <a:ext cx="2138857" cy="559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PHASE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72532F-C337-18F4-EF4A-A42A6575E8FF}"/>
              </a:ext>
            </a:extLst>
          </p:cNvPr>
          <p:cNvSpPr txBox="1"/>
          <p:nvPr/>
        </p:nvSpPr>
        <p:spPr>
          <a:xfrm>
            <a:off x="7838959" y="1313701"/>
            <a:ext cx="2095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Confirm safety/efficacy.</a:t>
            </a:r>
          </a:p>
          <a:p>
            <a:r>
              <a:rPr lang="en-US" sz="1400" dirty="0"/>
              <a:t>Apply for regulatory approval.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504F23-E0CA-2375-D562-F06A0182F33C}"/>
              </a:ext>
            </a:extLst>
          </p:cNvPr>
          <p:cNvSpPr txBox="1"/>
          <p:nvPr/>
        </p:nvSpPr>
        <p:spPr>
          <a:xfrm>
            <a:off x="5612075" y="1318065"/>
            <a:ext cx="2146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Confirm safety.</a:t>
            </a:r>
          </a:p>
          <a:p>
            <a:r>
              <a:rPr lang="en-US" sz="1400" dirty="0"/>
              <a:t>Efficacy and dose-finding.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34A49-C9A8-0CE7-9BBE-FB23A3EC031A}"/>
              </a:ext>
            </a:extLst>
          </p:cNvPr>
          <p:cNvSpPr txBox="1"/>
          <p:nvPr/>
        </p:nvSpPr>
        <p:spPr>
          <a:xfrm>
            <a:off x="3392717" y="1271898"/>
            <a:ext cx="1815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Safety and tolerability.</a:t>
            </a:r>
          </a:p>
        </p:txBody>
      </p:sp>
    </p:spTree>
    <p:extLst>
      <p:ext uri="{BB962C8B-B14F-4D97-AF65-F5344CB8AC3E}">
        <p14:creationId xmlns:p14="http://schemas.microsoft.com/office/powerpoint/2010/main" val="182770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4A119A0-0FDB-1F96-4E37-4DB9C8D202D7}"/>
              </a:ext>
            </a:extLst>
          </p:cNvPr>
          <p:cNvSpPr txBox="1"/>
          <p:nvPr/>
        </p:nvSpPr>
        <p:spPr>
          <a:xfrm>
            <a:off x="568713" y="2247377"/>
            <a:ext cx="33878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Safety</a:t>
            </a:r>
          </a:p>
          <a:p>
            <a:endParaRPr lang="en-US" sz="3200" dirty="0"/>
          </a:p>
          <a:p>
            <a:r>
              <a:rPr lang="en-US" sz="3200" dirty="0"/>
              <a:t>Tolerability</a:t>
            </a:r>
          </a:p>
          <a:p>
            <a:endParaRPr lang="en-US" sz="3200" dirty="0"/>
          </a:p>
          <a:p>
            <a:r>
              <a:rPr lang="en-US" sz="3200" dirty="0"/>
              <a:t>Efficacy</a:t>
            </a:r>
          </a:p>
        </p:txBody>
      </p:sp>
      <p:pic>
        <p:nvPicPr>
          <p:cNvPr id="5" name="Picture 4" descr="A close-up of several rocks&#10;&#10;AI-generated content may be incorrect.">
            <a:extLst>
              <a:ext uri="{FF2B5EF4-FFF2-40B4-BE49-F238E27FC236}">
                <a16:creationId xmlns:a16="http://schemas.microsoft.com/office/drawing/2014/main" id="{52843E8E-7CEF-280A-A9CA-EB6D94AF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509" y="540296"/>
            <a:ext cx="4092981" cy="54509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73F37-E36E-5BAC-C2A9-0A023DCF4BFE}"/>
              </a:ext>
            </a:extLst>
          </p:cNvPr>
          <p:cNvSpPr txBox="1"/>
          <p:nvPr/>
        </p:nvSpPr>
        <p:spPr>
          <a:xfrm>
            <a:off x="8616397" y="2259554"/>
            <a:ext cx="35090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Adverse events</a:t>
            </a:r>
          </a:p>
          <a:p>
            <a:endParaRPr lang="en-US" sz="3200" dirty="0"/>
          </a:p>
          <a:p>
            <a:r>
              <a:rPr lang="en-US" sz="3200" dirty="0"/>
              <a:t>Exposure</a:t>
            </a:r>
          </a:p>
          <a:p>
            <a:endParaRPr lang="en-US" sz="3200" dirty="0"/>
          </a:p>
          <a:p>
            <a:r>
              <a:rPr lang="en-US" sz="3200" dirty="0"/>
              <a:t>Unproven benefit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1CE7D-C5F5-AA50-154D-E5434018B505}"/>
              </a:ext>
            </a:extLst>
          </p:cNvPr>
          <p:cNvSpPr/>
          <p:nvPr/>
        </p:nvSpPr>
        <p:spPr>
          <a:xfrm>
            <a:off x="8235399" y="540296"/>
            <a:ext cx="3890090" cy="86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MINIMIZE BURDEN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43B3E3-D9E0-EDA2-0EC9-BF081D5D1394}"/>
              </a:ext>
            </a:extLst>
          </p:cNvPr>
          <p:cNvSpPr/>
          <p:nvPr/>
        </p:nvSpPr>
        <p:spPr>
          <a:xfrm>
            <a:off x="66511" y="540296"/>
            <a:ext cx="3890091" cy="863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ADVANCE MEDICINE</a:t>
            </a:r>
          </a:p>
        </p:txBody>
      </p:sp>
    </p:spTree>
    <p:extLst>
      <p:ext uri="{BB962C8B-B14F-4D97-AF65-F5344CB8AC3E}">
        <p14:creationId xmlns:p14="http://schemas.microsoft.com/office/powerpoint/2010/main" val="282542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DE58FF-D276-8C55-8973-0ECF078C2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08" y="2832717"/>
            <a:ext cx="11937584" cy="119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2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162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Landau</dc:creator>
  <cp:lastModifiedBy>Will Landau</cp:lastModifiedBy>
  <cp:revision>37</cp:revision>
  <dcterms:created xsi:type="dcterms:W3CDTF">2022-01-25T19:14:32Z</dcterms:created>
  <dcterms:modified xsi:type="dcterms:W3CDTF">2025-07-28T12:27:52Z</dcterms:modified>
</cp:coreProperties>
</file>