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0" r:id="rId2"/>
    <p:sldId id="295" r:id="rId3"/>
    <p:sldId id="289" r:id="rId4"/>
    <p:sldId id="290" r:id="rId5"/>
    <p:sldId id="314" r:id="rId6"/>
    <p:sldId id="291" r:id="rId7"/>
    <p:sldId id="319" r:id="rId8"/>
    <p:sldId id="297" r:id="rId9"/>
    <p:sldId id="303" r:id="rId10"/>
    <p:sldId id="307" r:id="rId11"/>
    <p:sldId id="292" r:id="rId12"/>
    <p:sldId id="293" r:id="rId13"/>
    <p:sldId id="298" r:id="rId14"/>
    <p:sldId id="294" r:id="rId15"/>
    <p:sldId id="311" r:id="rId16"/>
    <p:sldId id="299" r:id="rId17"/>
    <p:sldId id="312" r:id="rId18"/>
    <p:sldId id="313" r:id="rId19"/>
    <p:sldId id="309" r:id="rId20"/>
    <p:sldId id="310" r:id="rId21"/>
    <p:sldId id="316" r:id="rId22"/>
    <p:sldId id="317" r:id="rId23"/>
    <p:sldId id="315" r:id="rId24"/>
    <p:sldId id="31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3811" autoAdjust="0"/>
  </p:normalViewPr>
  <p:slideViewPr>
    <p:cSldViewPr>
      <p:cViewPr>
        <p:scale>
          <a:sx n="76" d="100"/>
          <a:sy n="76" d="100"/>
        </p:scale>
        <p:origin x="1642"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250436-DFAE-4E0C-9625-8B4462FC1690}" type="datetimeFigureOut">
              <a:rPr lang="en-US" smtClean="0"/>
              <a:t>1/22/2019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6A279-BD58-4798-AD47-A77A1DDF2383}" type="slidenum">
              <a:rPr lang="en-US" smtClean="0"/>
              <a:t>‹#›</a:t>
            </a:fld>
            <a:endParaRPr lang="en-US"/>
          </a:p>
        </p:txBody>
      </p:sp>
    </p:spTree>
    <p:extLst>
      <p:ext uri="{BB962C8B-B14F-4D97-AF65-F5344CB8AC3E}">
        <p14:creationId xmlns:p14="http://schemas.microsoft.com/office/powerpoint/2010/main" val="106811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Topic 5: Personal Safety </a:t>
            </a:r>
          </a:p>
          <a:p>
            <a:r>
              <a:rPr lang="en-US" sz="1200" b="1" kern="1200" dirty="0">
                <a:solidFill>
                  <a:schemeClr val="tx1"/>
                </a:solidFill>
                <a:effectLst/>
                <a:latin typeface="+mn-lt"/>
                <a:ea typeface="+mn-ea"/>
                <a:cs typeface="+mn-cs"/>
              </a:rPr>
              <a:t>Overview</a:t>
            </a:r>
          </a:p>
          <a:p>
            <a:r>
              <a:rPr lang="en-US" sz="1200" kern="1200" dirty="0">
                <a:solidFill>
                  <a:schemeClr val="tx1"/>
                </a:solidFill>
                <a:effectLst/>
                <a:latin typeface="+mn-lt"/>
                <a:ea typeface="+mn-ea"/>
                <a:cs typeface="+mn-cs"/>
              </a:rPr>
              <a:t>This topic brings together different aspects of personal safety in avalanche terrain. It introduces advance-planning principles, travel techniques and procedures that build in safety and act as a counterpoint to rash decision making. Students should also understand that plans and travel formulas are not perfect; decision making in the field is still essential for safe and efficient travel. Familiarization with the use of decision-making tools helps us to objectify the process and increases the likelihood that these tools will be used in the field. One also needs techniques for improving survival chances if risk management fails and he/she becomes caught in an avalanche. </a:t>
            </a:r>
          </a:p>
          <a:p>
            <a:r>
              <a:rPr lang="en-US" sz="1200" kern="1200" dirty="0">
                <a:solidFill>
                  <a:schemeClr val="tx1"/>
                </a:solidFill>
                <a:effectLst/>
                <a:latin typeface="+mn-lt"/>
                <a:ea typeface="+mn-ea"/>
                <a:cs typeface="+mn-cs"/>
              </a:rPr>
              <a:t>If there are snowmobilers in the class, be sure to discuss how the principles and practices covered in this topic apply to that mode of travel.</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5C:  Decision Making in the Field	</a:t>
            </a:r>
          </a:p>
          <a:p>
            <a:r>
              <a:rPr lang="en-US" sz="1200" kern="1200" dirty="0">
                <a:solidFill>
                  <a:schemeClr val="tx1"/>
                </a:solidFill>
                <a:effectLst/>
                <a:latin typeface="+mn-lt"/>
                <a:ea typeface="+mn-ea"/>
                <a:cs typeface="+mn-cs"/>
              </a:rPr>
              <a:t>(Minimum duration: 40 minutes) </a:t>
            </a:r>
          </a:p>
          <a:p>
            <a:r>
              <a:rPr lang="en-US" sz="1200" b="1" kern="1200" dirty="0">
                <a:solidFill>
                  <a:schemeClr val="tx1"/>
                </a:solidFill>
                <a:effectLst/>
                <a:latin typeface="+mn-lt"/>
                <a:ea typeface="+mn-ea"/>
                <a:cs typeface="+mn-cs"/>
              </a:rPr>
              <a:t>Overview </a:t>
            </a:r>
          </a:p>
          <a:p>
            <a:r>
              <a:rPr lang="en-US" sz="1200" kern="1200" dirty="0">
                <a:solidFill>
                  <a:schemeClr val="tx1"/>
                </a:solidFill>
                <a:effectLst/>
                <a:latin typeface="+mn-lt"/>
                <a:ea typeface="+mn-ea"/>
                <a:cs typeface="+mn-cs"/>
              </a:rPr>
              <a:t>Advance plans are the foundation of a continuous decision-making process, but plans then need frequent modification based on realities of the environment.  Emphasize that this is where people most often make decisions that get them into trouble. </a:t>
            </a:r>
          </a:p>
          <a:p>
            <a:r>
              <a:rPr lang="en-US" sz="1200" kern="1200" dirty="0">
                <a:solidFill>
                  <a:schemeClr val="tx1"/>
                </a:solidFill>
                <a:effectLst/>
                <a:latin typeface="+mn-lt"/>
                <a:ea typeface="+mn-ea"/>
                <a:cs typeface="+mn-cs"/>
              </a:rPr>
              <a:t>Decision-making aids help to objectify the process—another safeguard against the potentially harmful effects of human factors. At least half of the allotted time for this session should be devoted to familiarization and practice with a variety of decision-making aids, which then need to be put to use in the field (thus encouraging likely use).</a:t>
            </a:r>
          </a:p>
          <a:p>
            <a:r>
              <a:rPr lang="en-US" sz="1200" kern="1200" dirty="0">
                <a:solidFill>
                  <a:schemeClr val="tx1"/>
                </a:solidFill>
                <a:effectLst/>
                <a:latin typeface="+mn-lt"/>
                <a:ea typeface="+mn-ea"/>
                <a:cs typeface="+mn-cs"/>
              </a:rPr>
              <a:t>Mock scenarios in the classroom will help students to become familiar with decision-making aids but follow-up in the field is necessary to make this content stick.</a:t>
            </a:r>
          </a:p>
          <a:p>
            <a:r>
              <a:rPr lang="en-US" sz="1200" b="1" kern="1200" dirty="0">
                <a:solidFill>
                  <a:schemeClr val="tx1"/>
                </a:solidFill>
                <a:effectLst/>
                <a:latin typeface="+mn-lt"/>
                <a:ea typeface="+mn-ea"/>
                <a:cs typeface="+mn-cs"/>
              </a:rPr>
              <a:t>Concluding Objectives—students should be able to:</a:t>
            </a:r>
          </a:p>
          <a:p>
            <a:pPr lvl="0"/>
            <a:r>
              <a:rPr lang="en-US" sz="1200" kern="1200" dirty="0">
                <a:solidFill>
                  <a:schemeClr val="tx1"/>
                </a:solidFill>
                <a:effectLst/>
                <a:latin typeface="+mn-lt"/>
                <a:ea typeface="+mn-ea"/>
                <a:cs typeface="+mn-cs"/>
              </a:rPr>
              <a:t>List pertinent data for decision-making.</a:t>
            </a:r>
          </a:p>
          <a:p>
            <a:pPr lvl="0"/>
            <a:r>
              <a:rPr lang="en-US" sz="1200" kern="1200" dirty="0">
                <a:solidFill>
                  <a:schemeClr val="tx1"/>
                </a:solidFill>
                <a:effectLst/>
                <a:latin typeface="+mn-lt"/>
                <a:ea typeface="+mn-ea"/>
                <a:cs typeface="+mn-cs"/>
              </a:rPr>
              <a:t>Integrate multiple types and sources of information when making decisions</a:t>
            </a:r>
          </a:p>
          <a:p>
            <a:pPr lvl="0"/>
            <a:r>
              <a:rPr lang="en-US" sz="1200" kern="1200" dirty="0">
                <a:solidFill>
                  <a:schemeClr val="tx1"/>
                </a:solidFill>
                <a:effectLst/>
                <a:latin typeface="+mn-lt"/>
                <a:ea typeface="+mn-ea"/>
                <a:cs typeface="+mn-cs"/>
              </a:rPr>
              <a:t>Prioritize evidence of hazard</a:t>
            </a:r>
          </a:p>
          <a:p>
            <a:pPr lvl="0"/>
            <a:r>
              <a:rPr lang="en-US" sz="1200" kern="1200" dirty="0">
                <a:solidFill>
                  <a:schemeClr val="tx1"/>
                </a:solidFill>
                <a:effectLst/>
                <a:latin typeface="+mn-lt"/>
                <a:ea typeface="+mn-ea"/>
                <a:cs typeface="+mn-cs"/>
              </a:rPr>
              <a:t>Use a variety of decision-making aids.</a:t>
            </a:r>
          </a:p>
          <a:p>
            <a:r>
              <a:rPr lang="en-US" sz="1200" b="1" kern="1200" dirty="0">
                <a:solidFill>
                  <a:schemeClr val="tx1"/>
                </a:solidFill>
                <a:effectLst/>
                <a:latin typeface="+mn-lt"/>
                <a:ea typeface="+mn-ea"/>
                <a:cs typeface="+mn-cs"/>
              </a:rPr>
              <a:t>Key Terms</a:t>
            </a:r>
          </a:p>
          <a:p>
            <a:r>
              <a:rPr lang="en-US" sz="1200" kern="1200" dirty="0">
                <a:solidFill>
                  <a:schemeClr val="tx1"/>
                </a:solidFill>
                <a:effectLst/>
                <a:latin typeface="+mn-lt"/>
                <a:ea typeface="+mn-ea"/>
                <a:cs typeface="+mn-cs"/>
              </a:rPr>
              <a:t>(None)</a:t>
            </a:r>
          </a:p>
          <a:p>
            <a:r>
              <a:rPr lang="en-US" sz="1200" b="1" kern="1200" dirty="0">
                <a:solidFill>
                  <a:schemeClr val="tx1"/>
                </a:solidFill>
                <a:effectLst/>
                <a:latin typeface="+mn-lt"/>
                <a:ea typeface="+mn-ea"/>
                <a:cs typeface="+mn-cs"/>
              </a:rPr>
              <a:t>Sample Set</a:t>
            </a:r>
          </a:p>
          <a:p>
            <a:r>
              <a:rPr lang="en-US" sz="1200" kern="1200" dirty="0">
                <a:solidFill>
                  <a:schemeClr val="tx1"/>
                </a:solidFill>
                <a:effectLst/>
                <a:latin typeface="+mn-lt"/>
                <a:ea typeface="+mn-ea"/>
                <a:cs typeface="+mn-cs"/>
              </a:rPr>
              <a:t>As the safety evaluation process begins with initial trip plans, it continues with the ride from home to the resort or trailhead. This is where the plan can begin calibration with reality.</a:t>
            </a:r>
          </a:p>
          <a:p>
            <a:r>
              <a:rPr lang="en-US" sz="1200" b="1" kern="1200" dirty="0">
                <a:solidFill>
                  <a:schemeClr val="tx1"/>
                </a:solidFill>
                <a:effectLst/>
                <a:latin typeface="+mn-lt"/>
                <a:ea typeface="+mn-ea"/>
                <a:cs typeface="+mn-cs"/>
              </a:rPr>
              <a:t>Content </a:t>
            </a:r>
          </a:p>
          <a:p>
            <a:pPr lvl="0"/>
            <a:r>
              <a:rPr lang="en-US" sz="1200" kern="1200" dirty="0">
                <a:solidFill>
                  <a:schemeClr val="tx1"/>
                </a:solidFill>
                <a:effectLst/>
                <a:latin typeface="+mn-lt"/>
                <a:ea typeface="+mn-ea"/>
                <a:cs typeface="+mn-cs"/>
              </a:rPr>
              <a:t>Data Gathering</a:t>
            </a:r>
          </a:p>
          <a:p>
            <a:pPr lvl="1"/>
            <a:r>
              <a:rPr lang="en-US" sz="1200" kern="1200" dirty="0">
                <a:solidFill>
                  <a:schemeClr val="tx1"/>
                </a:solidFill>
                <a:effectLst/>
                <a:latin typeface="+mn-lt"/>
                <a:ea typeface="+mn-ea"/>
                <a:cs typeface="+mn-cs"/>
              </a:rPr>
              <a:t>Approach to departure site (What can you see from the car?)</a:t>
            </a:r>
          </a:p>
          <a:p>
            <a:pPr lvl="2"/>
            <a:r>
              <a:rPr lang="en-US" sz="1200" kern="1200" dirty="0">
                <a:solidFill>
                  <a:schemeClr val="tx1"/>
                </a:solidFill>
                <a:effectLst/>
                <a:latin typeface="+mn-lt"/>
                <a:ea typeface="+mn-ea"/>
                <a:cs typeface="+mn-cs"/>
              </a:rPr>
              <a:t>Weather</a:t>
            </a:r>
          </a:p>
          <a:p>
            <a:pPr lvl="2"/>
            <a:r>
              <a:rPr lang="en-US" sz="1200" kern="1200" dirty="0">
                <a:solidFill>
                  <a:schemeClr val="tx1"/>
                </a:solidFill>
                <a:effectLst/>
                <a:latin typeface="+mn-lt"/>
                <a:ea typeface="+mn-ea"/>
                <a:cs typeface="+mn-cs"/>
              </a:rPr>
              <a:t>Avalanche activity</a:t>
            </a:r>
          </a:p>
          <a:p>
            <a:pPr lvl="1"/>
            <a:r>
              <a:rPr lang="en-US" sz="1200" kern="1200" dirty="0">
                <a:solidFill>
                  <a:schemeClr val="tx1"/>
                </a:solidFill>
                <a:effectLst/>
                <a:latin typeface="+mn-lt"/>
                <a:ea typeface="+mn-ea"/>
                <a:cs typeface="+mn-cs"/>
              </a:rPr>
              <a:t>At the departure site</a:t>
            </a:r>
          </a:p>
          <a:p>
            <a:pPr lvl="2"/>
            <a:r>
              <a:rPr lang="en-US" sz="1200" kern="1200" dirty="0">
                <a:solidFill>
                  <a:schemeClr val="tx1"/>
                </a:solidFill>
                <a:effectLst/>
                <a:latin typeface="+mn-lt"/>
                <a:ea typeface="+mn-ea"/>
                <a:cs typeface="+mn-cs"/>
              </a:rPr>
              <a:t>Gather baseline snowpack data</a:t>
            </a:r>
          </a:p>
          <a:p>
            <a:pPr lvl="0"/>
            <a:r>
              <a:rPr lang="en-US" sz="1200" kern="1200" dirty="0">
                <a:solidFill>
                  <a:schemeClr val="tx1"/>
                </a:solidFill>
                <a:effectLst/>
                <a:latin typeface="+mn-lt"/>
                <a:ea typeface="+mn-ea"/>
                <a:cs typeface="+mn-cs"/>
              </a:rPr>
              <a:t>Use decision making aids (demonstrate)</a:t>
            </a:r>
          </a:p>
          <a:p>
            <a:pPr lvl="1"/>
            <a:r>
              <a:rPr lang="en-US" sz="1200" kern="1200" dirty="0">
                <a:solidFill>
                  <a:schemeClr val="tx1"/>
                </a:solidFill>
                <a:effectLst/>
                <a:latin typeface="+mn-lt"/>
                <a:ea typeface="+mn-ea"/>
                <a:cs typeface="+mn-cs"/>
              </a:rPr>
              <a:t>Information-Based</a:t>
            </a:r>
          </a:p>
          <a:p>
            <a:pPr lvl="2"/>
            <a:r>
              <a:rPr lang="en-US" sz="1200" kern="1200" dirty="0">
                <a:solidFill>
                  <a:schemeClr val="tx1"/>
                </a:solidFill>
                <a:effectLst/>
                <a:latin typeface="+mn-lt"/>
                <a:ea typeface="+mn-ea"/>
                <a:cs typeface="+mn-cs"/>
              </a:rPr>
              <a:t>Avalanche Center Advisory information (interpretation and application)</a:t>
            </a:r>
          </a:p>
          <a:p>
            <a:pPr lvl="3"/>
            <a:r>
              <a:rPr lang="en-US" sz="1200" kern="1200" dirty="0">
                <a:solidFill>
                  <a:schemeClr val="tx1"/>
                </a:solidFill>
                <a:effectLst/>
                <a:latin typeface="+mn-lt"/>
                <a:ea typeface="+mn-ea"/>
                <a:cs typeface="+mn-cs"/>
              </a:rPr>
              <a:t>Where/how to access </a:t>
            </a:r>
          </a:p>
          <a:p>
            <a:pPr lvl="3"/>
            <a:r>
              <a:rPr lang="en-US" sz="1200" kern="1200" dirty="0">
                <a:solidFill>
                  <a:schemeClr val="tx1"/>
                </a:solidFill>
                <a:effectLst/>
                <a:latin typeface="+mn-lt"/>
                <a:ea typeface="+mn-ea"/>
                <a:cs typeface="+mn-cs"/>
              </a:rPr>
              <a:t>North American Public Avalanche Danger Scale </a:t>
            </a:r>
          </a:p>
          <a:p>
            <a:pPr lvl="4"/>
            <a:r>
              <a:rPr lang="en-US" sz="1200" kern="1200" dirty="0">
                <a:solidFill>
                  <a:schemeClr val="tx1"/>
                </a:solidFill>
                <a:effectLst/>
                <a:latin typeface="+mn-lt"/>
                <a:ea typeface="+mn-ea"/>
                <a:cs typeface="+mn-cs"/>
              </a:rPr>
              <a:t>What categories mean </a:t>
            </a:r>
          </a:p>
          <a:p>
            <a:pPr lvl="4"/>
            <a:r>
              <a:rPr lang="en-US" sz="1200" kern="1200" dirty="0">
                <a:solidFill>
                  <a:schemeClr val="tx1"/>
                </a:solidFill>
                <a:effectLst/>
                <a:latin typeface="+mn-lt"/>
                <a:ea typeface="+mn-ea"/>
                <a:cs typeface="+mn-cs"/>
              </a:rPr>
              <a:t>Limitations</a:t>
            </a:r>
          </a:p>
          <a:p>
            <a:pPr lvl="3"/>
            <a:r>
              <a:rPr lang="en-US" sz="1200" kern="1200" dirty="0">
                <a:solidFill>
                  <a:schemeClr val="tx1"/>
                </a:solidFill>
                <a:effectLst/>
                <a:latin typeface="+mn-lt"/>
                <a:ea typeface="+mn-ea"/>
                <a:cs typeface="+mn-cs"/>
              </a:rPr>
              <a:t>Snow profiles</a:t>
            </a:r>
          </a:p>
          <a:p>
            <a:pPr lvl="3"/>
            <a:r>
              <a:rPr lang="en-US" sz="1200" kern="1200" dirty="0">
                <a:solidFill>
                  <a:schemeClr val="tx1"/>
                </a:solidFill>
                <a:effectLst/>
                <a:latin typeface="+mn-lt"/>
                <a:ea typeface="+mn-ea"/>
                <a:cs typeface="+mn-cs"/>
              </a:rPr>
              <a:t>Danger Roses</a:t>
            </a:r>
          </a:p>
          <a:p>
            <a:pPr lvl="3"/>
            <a:r>
              <a:rPr lang="en-US" sz="1200" kern="1200" dirty="0">
                <a:solidFill>
                  <a:schemeClr val="tx1"/>
                </a:solidFill>
                <a:effectLst/>
                <a:latin typeface="+mn-lt"/>
                <a:ea typeface="+mn-ea"/>
                <a:cs typeface="+mn-cs"/>
              </a:rPr>
              <a:t>Commentaries</a:t>
            </a:r>
          </a:p>
          <a:p>
            <a:pPr lvl="4"/>
            <a:r>
              <a:rPr lang="en-US" sz="1200" kern="1200" dirty="0">
                <a:solidFill>
                  <a:schemeClr val="tx1"/>
                </a:solidFill>
                <a:effectLst/>
                <a:latin typeface="+mn-lt"/>
                <a:ea typeface="+mn-ea"/>
                <a:cs typeface="+mn-cs"/>
              </a:rPr>
              <a:t>Avalanche Problems/Concerns</a:t>
            </a:r>
          </a:p>
          <a:p>
            <a:pPr lvl="4"/>
            <a:r>
              <a:rPr lang="en-US" sz="1200" kern="1200" dirty="0">
                <a:solidFill>
                  <a:schemeClr val="tx1"/>
                </a:solidFill>
                <a:effectLst/>
                <a:latin typeface="+mn-lt"/>
                <a:ea typeface="+mn-ea"/>
                <a:cs typeface="+mn-cs"/>
              </a:rPr>
              <a:t>Travel advisories</a:t>
            </a:r>
          </a:p>
          <a:p>
            <a:pPr lvl="2"/>
            <a:r>
              <a:rPr lang="en-US" sz="1200" kern="1200" dirty="0">
                <a:solidFill>
                  <a:schemeClr val="tx1"/>
                </a:solidFill>
                <a:effectLst/>
                <a:latin typeface="+mn-lt"/>
                <a:ea typeface="+mn-ea"/>
                <a:cs typeface="+mn-cs"/>
              </a:rPr>
              <a:t>Prioritizing the clues—bull’s eye approach</a:t>
            </a:r>
          </a:p>
          <a:p>
            <a:pPr lvl="3"/>
            <a:r>
              <a:rPr lang="en-US" sz="1200" kern="1200" dirty="0">
                <a:solidFill>
                  <a:schemeClr val="tx1"/>
                </a:solidFill>
                <a:effectLst/>
                <a:latin typeface="+mn-lt"/>
                <a:ea typeface="+mn-ea"/>
                <a:cs typeface="+mn-cs"/>
              </a:rPr>
              <a:t>Outer ring—general data (Class III)</a:t>
            </a:r>
          </a:p>
          <a:p>
            <a:pPr lvl="4"/>
            <a:r>
              <a:rPr lang="en-US" sz="1200" kern="1200" dirty="0">
                <a:solidFill>
                  <a:schemeClr val="tx1"/>
                </a:solidFill>
                <a:effectLst/>
                <a:latin typeface="+mn-lt"/>
                <a:ea typeface="+mn-ea"/>
                <a:cs typeface="+mn-cs"/>
              </a:rPr>
              <a:t>Weather reports</a:t>
            </a:r>
          </a:p>
          <a:p>
            <a:pPr lvl="4"/>
            <a:r>
              <a:rPr lang="en-US" sz="1200" kern="1200" dirty="0">
                <a:solidFill>
                  <a:schemeClr val="tx1"/>
                </a:solidFill>
                <a:effectLst/>
                <a:latin typeface="+mn-lt"/>
                <a:ea typeface="+mn-ea"/>
                <a:cs typeface="+mn-cs"/>
              </a:rPr>
              <a:t>Avalanche center bulletins</a:t>
            </a:r>
          </a:p>
          <a:p>
            <a:pPr lvl="3"/>
            <a:r>
              <a:rPr lang="en-US" sz="1200" kern="1200" dirty="0">
                <a:solidFill>
                  <a:schemeClr val="tx1"/>
                </a:solidFill>
                <a:effectLst/>
                <a:latin typeface="+mn-lt"/>
                <a:ea typeface="+mn-ea"/>
                <a:cs typeface="+mn-cs"/>
              </a:rPr>
              <a:t>Inner ring—local interpolated data (Class II)</a:t>
            </a:r>
          </a:p>
          <a:p>
            <a:pPr lvl="4"/>
            <a:r>
              <a:rPr lang="en-US" sz="1200" kern="1200" dirty="0">
                <a:solidFill>
                  <a:schemeClr val="tx1"/>
                </a:solidFill>
                <a:effectLst/>
                <a:latin typeface="+mn-lt"/>
                <a:ea typeface="+mn-ea"/>
                <a:cs typeface="+mn-cs"/>
              </a:rPr>
              <a:t>Weather</a:t>
            </a:r>
          </a:p>
          <a:p>
            <a:pPr lvl="4"/>
            <a:r>
              <a:rPr lang="en-US" sz="1200" kern="1200" dirty="0">
                <a:solidFill>
                  <a:schemeClr val="tx1"/>
                </a:solidFill>
                <a:effectLst/>
                <a:latin typeface="+mn-lt"/>
                <a:ea typeface="+mn-ea"/>
                <a:cs typeface="+mn-cs"/>
              </a:rPr>
              <a:t>Snowpack</a:t>
            </a:r>
          </a:p>
          <a:p>
            <a:pPr lvl="4"/>
            <a:r>
              <a:rPr lang="en-US" sz="1200" kern="1200" dirty="0">
                <a:solidFill>
                  <a:schemeClr val="tx1"/>
                </a:solidFill>
                <a:effectLst/>
                <a:latin typeface="+mn-lt"/>
                <a:ea typeface="+mn-ea"/>
                <a:cs typeface="+mn-cs"/>
              </a:rPr>
              <a:t>Terrain</a:t>
            </a:r>
          </a:p>
          <a:p>
            <a:pPr lvl="3"/>
            <a:r>
              <a:rPr lang="en-US" sz="1200" kern="1200" dirty="0">
                <a:solidFill>
                  <a:schemeClr val="tx1"/>
                </a:solidFill>
                <a:effectLst/>
                <a:latin typeface="+mn-lt"/>
                <a:ea typeface="+mn-ea"/>
                <a:cs typeface="+mn-cs"/>
              </a:rPr>
              <a:t>Bull’s eye—direct data (Class I)</a:t>
            </a:r>
          </a:p>
          <a:p>
            <a:pPr lvl="4"/>
            <a:r>
              <a:rPr lang="en-US" sz="1200" kern="1200" dirty="0">
                <a:solidFill>
                  <a:schemeClr val="tx1"/>
                </a:solidFill>
                <a:effectLst/>
                <a:latin typeface="+mn-lt"/>
                <a:ea typeface="+mn-ea"/>
                <a:cs typeface="+mn-cs"/>
              </a:rPr>
              <a:t>Observed avalanches</a:t>
            </a:r>
          </a:p>
          <a:p>
            <a:pPr lvl="4"/>
            <a:r>
              <a:rPr lang="en-US" sz="1200" kern="1200" dirty="0">
                <a:solidFill>
                  <a:schemeClr val="tx1"/>
                </a:solidFill>
                <a:effectLst/>
                <a:latin typeface="+mn-lt"/>
                <a:ea typeface="+mn-ea"/>
                <a:cs typeface="+mn-cs"/>
              </a:rPr>
              <a:t>Shooting cracks</a:t>
            </a:r>
          </a:p>
          <a:p>
            <a:pPr lvl="4"/>
            <a:r>
              <a:rPr lang="en-US" sz="1200" kern="1200" dirty="0">
                <a:solidFill>
                  <a:schemeClr val="tx1"/>
                </a:solidFill>
                <a:effectLst/>
                <a:latin typeface="+mn-lt"/>
                <a:ea typeface="+mn-ea"/>
                <a:cs typeface="+mn-cs"/>
              </a:rPr>
              <a:t>Hollow, drum-like sounds underfoot</a:t>
            </a:r>
          </a:p>
          <a:p>
            <a:pPr lvl="4"/>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Whumpfing</a:t>
            </a:r>
            <a:r>
              <a:rPr lang="en-US" sz="1200" kern="1200" dirty="0">
                <a:solidFill>
                  <a:schemeClr val="tx1"/>
                </a:solidFill>
                <a:effectLst/>
                <a:latin typeface="+mn-lt"/>
                <a:ea typeface="+mn-ea"/>
                <a:cs typeface="+mn-cs"/>
              </a:rPr>
              <a:t>” underfoot</a:t>
            </a:r>
          </a:p>
          <a:p>
            <a:pPr lvl="2"/>
            <a:r>
              <a:rPr lang="en-US" sz="1200" kern="1200" dirty="0">
                <a:solidFill>
                  <a:schemeClr val="tx1"/>
                </a:solidFill>
                <a:effectLst/>
                <a:latin typeface="+mn-lt"/>
                <a:ea typeface="+mn-ea"/>
                <a:cs typeface="+mn-cs"/>
              </a:rPr>
              <a:t>Recognizing/evaluating human factors </a:t>
            </a:r>
          </a:p>
          <a:p>
            <a:pPr lvl="3"/>
            <a:r>
              <a:rPr lang="en-US" sz="1200" kern="1200" dirty="0">
                <a:solidFill>
                  <a:schemeClr val="tx1"/>
                </a:solidFill>
                <a:effectLst/>
                <a:latin typeface="+mn-lt"/>
                <a:ea typeface="+mn-ea"/>
                <a:cs typeface="+mn-cs"/>
              </a:rPr>
              <a:t>Unexpected changes</a:t>
            </a:r>
          </a:p>
          <a:p>
            <a:pPr lvl="3"/>
            <a:r>
              <a:rPr lang="en-US" sz="1200" kern="1200" dirty="0">
                <a:solidFill>
                  <a:schemeClr val="tx1"/>
                </a:solidFill>
                <a:effectLst/>
                <a:latin typeface="+mn-lt"/>
                <a:ea typeface="+mn-ea"/>
                <a:cs typeface="+mn-cs"/>
              </a:rPr>
              <a:t>Physical and mental condition of your party members</a:t>
            </a:r>
          </a:p>
          <a:p>
            <a:pPr lvl="3"/>
            <a:r>
              <a:rPr lang="en-US" sz="1200" kern="1200" dirty="0">
                <a:solidFill>
                  <a:schemeClr val="tx1"/>
                </a:solidFill>
                <a:effectLst/>
                <a:latin typeface="+mn-lt"/>
                <a:ea typeface="+mn-ea"/>
                <a:cs typeface="+mn-cs"/>
              </a:rPr>
              <a:t>Acceptance of risk and vulnerability </a:t>
            </a:r>
          </a:p>
          <a:p>
            <a:pPr lvl="1"/>
            <a:r>
              <a:rPr lang="en-US" sz="1200" kern="1200" dirty="0">
                <a:solidFill>
                  <a:schemeClr val="tx1"/>
                </a:solidFill>
                <a:effectLst/>
                <a:latin typeface="+mn-lt"/>
                <a:ea typeface="+mn-ea"/>
                <a:cs typeface="+mn-cs"/>
              </a:rPr>
              <a:t>Rule based decision making aids</a:t>
            </a:r>
          </a:p>
          <a:p>
            <a:pPr lvl="2"/>
            <a:r>
              <a:rPr lang="en-US" sz="1200" kern="1200" dirty="0">
                <a:solidFill>
                  <a:schemeClr val="tx1"/>
                </a:solidFill>
                <a:effectLst/>
                <a:latin typeface="+mn-lt"/>
                <a:ea typeface="+mn-ea"/>
                <a:cs typeface="+mn-cs"/>
              </a:rPr>
              <a:t>Examples</a:t>
            </a:r>
          </a:p>
          <a:p>
            <a:pPr lvl="3"/>
            <a:r>
              <a:rPr lang="en-US" sz="1200" kern="1200" dirty="0">
                <a:solidFill>
                  <a:schemeClr val="tx1"/>
                </a:solidFill>
                <a:effectLst/>
                <a:latin typeface="+mn-lt"/>
                <a:ea typeface="+mn-ea"/>
                <a:cs typeface="+mn-cs"/>
              </a:rPr>
              <a:t>Obvious Clues (</a:t>
            </a:r>
            <a:r>
              <a:rPr lang="en-US" sz="1200" kern="1200" dirty="0" err="1">
                <a:solidFill>
                  <a:schemeClr val="tx1"/>
                </a:solidFill>
                <a:effectLst/>
                <a:latin typeface="+mn-lt"/>
                <a:ea typeface="+mn-ea"/>
                <a:cs typeface="+mn-cs"/>
              </a:rPr>
              <a:t>ALPTRUTh</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Green/Yellow/Red light checklist (</a:t>
            </a:r>
            <a:r>
              <a:rPr lang="en-US" sz="1200" kern="1200" dirty="0" err="1">
                <a:solidFill>
                  <a:schemeClr val="tx1"/>
                </a:solidFill>
                <a:effectLst/>
                <a:latin typeface="+mn-lt"/>
                <a:ea typeface="+mn-ea"/>
                <a:cs typeface="+mn-cs"/>
              </a:rPr>
              <a:t>Fredston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Fesler</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NSP Hazard Evaluation Checklist</a:t>
            </a:r>
          </a:p>
          <a:p>
            <a:pPr lvl="3"/>
            <a:r>
              <a:rPr lang="en-US" sz="1200" kern="1200" dirty="0" err="1">
                <a:solidFill>
                  <a:schemeClr val="tx1"/>
                </a:solidFill>
                <a:effectLst/>
                <a:latin typeface="+mn-lt"/>
                <a:ea typeface="+mn-ea"/>
                <a:cs typeface="+mn-cs"/>
              </a:rPr>
              <a:t>Avaluator</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Options indicated</a:t>
            </a:r>
          </a:p>
          <a:p>
            <a:pPr lvl="3"/>
            <a:r>
              <a:rPr lang="en-US" sz="1200" kern="1200" dirty="0">
                <a:solidFill>
                  <a:schemeClr val="tx1"/>
                </a:solidFill>
                <a:effectLst/>
                <a:latin typeface="+mn-lt"/>
                <a:ea typeface="+mn-ea"/>
                <a:cs typeface="+mn-cs"/>
              </a:rPr>
              <a:t>No-go</a:t>
            </a:r>
          </a:p>
          <a:p>
            <a:pPr lvl="3"/>
            <a:r>
              <a:rPr lang="en-US" sz="1200" kern="1200" dirty="0">
                <a:solidFill>
                  <a:schemeClr val="tx1"/>
                </a:solidFill>
                <a:effectLst/>
                <a:latin typeface="+mn-lt"/>
                <a:ea typeface="+mn-ea"/>
                <a:cs typeface="+mn-cs"/>
              </a:rPr>
              <a:t>Route, destination or activity modification</a:t>
            </a:r>
          </a:p>
          <a:p>
            <a:pPr lvl="3"/>
            <a:r>
              <a:rPr lang="en-US" sz="1200" kern="1200" dirty="0">
                <a:solidFill>
                  <a:schemeClr val="tx1"/>
                </a:solidFill>
                <a:effectLst/>
                <a:latin typeface="+mn-lt"/>
                <a:ea typeface="+mn-ea"/>
                <a:cs typeface="+mn-cs"/>
              </a:rPr>
              <a:t>Planned route, extra caution</a:t>
            </a:r>
          </a:p>
          <a:p>
            <a:pPr lvl="3"/>
            <a:r>
              <a:rPr lang="en-US" sz="1200" kern="1200" dirty="0">
                <a:solidFill>
                  <a:schemeClr val="tx1"/>
                </a:solidFill>
                <a:effectLst/>
                <a:latin typeface="+mn-lt"/>
                <a:ea typeface="+mn-ea"/>
                <a:cs typeface="+mn-cs"/>
              </a:rPr>
              <a:t>Go as planned</a:t>
            </a:r>
          </a:p>
          <a:p>
            <a:pPr lvl="0"/>
            <a:r>
              <a:rPr lang="en-US" sz="1200" kern="1200" dirty="0">
                <a:solidFill>
                  <a:schemeClr val="tx1"/>
                </a:solidFill>
                <a:effectLst/>
                <a:latin typeface="+mn-lt"/>
                <a:ea typeface="+mn-ea"/>
                <a:cs typeface="+mn-cs"/>
              </a:rPr>
              <a:t>Decision to go</a:t>
            </a:r>
          </a:p>
          <a:p>
            <a:pPr lvl="1"/>
            <a:r>
              <a:rPr lang="en-US" sz="1200" kern="1200" dirty="0">
                <a:solidFill>
                  <a:schemeClr val="tx1"/>
                </a:solidFill>
                <a:effectLst/>
                <a:latin typeface="+mn-lt"/>
                <a:ea typeface="+mn-ea"/>
                <a:cs typeface="+mn-cs"/>
              </a:rPr>
              <a:t>Constant reevaluation of factors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a:t>
            </a:r>
          </a:p>
          <a:p>
            <a:pPr lvl="2"/>
            <a:r>
              <a:rPr lang="en-US" sz="1200" kern="1200" dirty="0">
                <a:solidFill>
                  <a:schemeClr val="tx1"/>
                </a:solidFill>
                <a:effectLst/>
                <a:latin typeface="+mn-lt"/>
                <a:ea typeface="+mn-ea"/>
                <a:cs typeface="+mn-cs"/>
              </a:rPr>
              <a:t>Weather </a:t>
            </a:r>
          </a:p>
          <a:p>
            <a:pPr lvl="2"/>
            <a:r>
              <a:rPr lang="en-US" sz="1200" kern="1200" dirty="0">
                <a:solidFill>
                  <a:schemeClr val="tx1"/>
                </a:solidFill>
                <a:effectLst/>
                <a:latin typeface="+mn-lt"/>
                <a:ea typeface="+mn-ea"/>
                <a:cs typeface="+mn-cs"/>
              </a:rPr>
              <a:t>Snowpack </a:t>
            </a:r>
          </a:p>
          <a:p>
            <a:pPr lvl="2"/>
            <a:r>
              <a:rPr lang="en-US" sz="1200" kern="1200" dirty="0">
                <a:solidFill>
                  <a:schemeClr val="tx1"/>
                </a:solidFill>
                <a:effectLst/>
                <a:latin typeface="+mn-lt"/>
                <a:ea typeface="+mn-ea"/>
                <a:cs typeface="+mn-cs"/>
              </a:rPr>
              <a:t>Terrain </a:t>
            </a:r>
          </a:p>
          <a:p>
            <a:pPr lvl="2"/>
            <a:r>
              <a:rPr lang="en-US" sz="1200" kern="1200" dirty="0">
                <a:solidFill>
                  <a:schemeClr val="tx1"/>
                </a:solidFill>
                <a:effectLst/>
                <a:latin typeface="+mn-lt"/>
                <a:ea typeface="+mn-ea"/>
                <a:cs typeface="+mn-cs"/>
              </a:rPr>
              <a:t>Human</a:t>
            </a:r>
          </a:p>
          <a:p>
            <a:pPr lvl="3"/>
            <a:r>
              <a:rPr lang="en-US" sz="1200" kern="1200" dirty="0">
                <a:solidFill>
                  <a:schemeClr val="tx1"/>
                </a:solidFill>
                <a:effectLst/>
                <a:latin typeface="+mn-lt"/>
                <a:ea typeface="+mn-ea"/>
                <a:cs typeface="+mn-cs"/>
              </a:rPr>
              <a:t>Alert to the heuristics acting on others</a:t>
            </a:r>
          </a:p>
          <a:p>
            <a:pPr lvl="3"/>
            <a:r>
              <a:rPr lang="en-US" sz="1200" kern="1200" dirty="0">
                <a:solidFill>
                  <a:schemeClr val="tx1"/>
                </a:solidFill>
                <a:effectLst/>
                <a:latin typeface="+mn-lt"/>
                <a:ea typeface="+mn-ea"/>
                <a:cs typeface="+mn-cs"/>
              </a:rPr>
              <a:t>Others watch for those acting on you </a:t>
            </a:r>
          </a:p>
          <a:p>
            <a:pPr lvl="1"/>
            <a:r>
              <a:rPr lang="en-US" sz="1200" kern="1200" dirty="0">
                <a:solidFill>
                  <a:schemeClr val="tx1"/>
                </a:solidFill>
                <a:effectLst/>
                <a:latin typeface="+mn-lt"/>
                <a:ea typeface="+mn-ea"/>
                <a:cs typeface="+mn-cs"/>
              </a:rPr>
              <a:t>Alternatives if conditions indicate increased danger</a:t>
            </a:r>
          </a:p>
          <a:p>
            <a:pPr lvl="2"/>
            <a:r>
              <a:rPr lang="en-US" sz="1200" kern="1200" dirty="0">
                <a:solidFill>
                  <a:schemeClr val="tx1"/>
                </a:solidFill>
                <a:effectLst/>
                <a:latin typeface="+mn-lt"/>
                <a:ea typeface="+mn-ea"/>
                <a:cs typeface="+mn-cs"/>
              </a:rPr>
              <a:t>Continue on original route</a:t>
            </a:r>
          </a:p>
          <a:p>
            <a:pPr lvl="2"/>
            <a:r>
              <a:rPr lang="en-US" sz="1200" kern="1200" dirty="0">
                <a:solidFill>
                  <a:schemeClr val="tx1"/>
                </a:solidFill>
                <a:effectLst/>
                <a:latin typeface="+mn-lt"/>
                <a:ea typeface="+mn-ea"/>
                <a:cs typeface="+mn-cs"/>
              </a:rPr>
              <a:t>Alternate route </a:t>
            </a:r>
          </a:p>
          <a:p>
            <a:pPr lvl="2"/>
            <a:r>
              <a:rPr lang="en-US" sz="1200" kern="1200" dirty="0">
                <a:solidFill>
                  <a:schemeClr val="tx1"/>
                </a:solidFill>
                <a:effectLst/>
                <a:latin typeface="+mn-lt"/>
                <a:ea typeface="+mn-ea"/>
                <a:cs typeface="+mn-cs"/>
              </a:rPr>
              <a:t>Wait until conditions improve</a:t>
            </a:r>
          </a:p>
          <a:p>
            <a:pPr lvl="2"/>
            <a:r>
              <a:rPr lang="en-US" sz="1200" kern="1200" dirty="0">
                <a:solidFill>
                  <a:schemeClr val="tx1"/>
                </a:solidFill>
                <a:effectLst/>
                <a:latin typeface="+mn-lt"/>
                <a:ea typeface="+mn-ea"/>
                <a:cs typeface="+mn-cs"/>
              </a:rPr>
              <a:t>Same route back </a:t>
            </a:r>
          </a:p>
          <a:p>
            <a:pPr lvl="0"/>
            <a:r>
              <a:rPr lang="en-US" sz="1200" kern="1200" dirty="0">
                <a:solidFill>
                  <a:schemeClr val="tx1"/>
                </a:solidFill>
                <a:effectLst/>
                <a:latin typeface="+mn-lt"/>
                <a:ea typeface="+mn-ea"/>
                <a:cs typeface="+mn-cs"/>
              </a:rPr>
              <a:t>Precautions if a suspect avalanche slope must be crossed </a:t>
            </a:r>
          </a:p>
          <a:p>
            <a:pPr lvl="1"/>
            <a:r>
              <a:rPr lang="en-US" sz="1200" kern="1200" dirty="0">
                <a:solidFill>
                  <a:schemeClr val="tx1"/>
                </a:solidFill>
                <a:effectLst/>
                <a:latin typeface="+mn-lt"/>
                <a:ea typeface="+mn-ea"/>
                <a:cs typeface="+mn-cs"/>
              </a:rPr>
              <a:t>Consider alternatives again</a:t>
            </a:r>
          </a:p>
          <a:p>
            <a:pPr lvl="1"/>
            <a:r>
              <a:rPr lang="en-US" sz="1200" kern="1200" dirty="0">
                <a:solidFill>
                  <a:schemeClr val="tx1"/>
                </a:solidFill>
                <a:effectLst/>
                <a:latin typeface="+mn-lt"/>
                <a:ea typeface="+mn-ea"/>
                <a:cs typeface="+mn-cs"/>
              </a:rPr>
              <a:t>Route the least skilled member can traverse without falling  </a:t>
            </a:r>
          </a:p>
          <a:p>
            <a:pPr lvl="1"/>
            <a:r>
              <a:rPr lang="en-US" sz="1200" kern="1200" dirty="0">
                <a:solidFill>
                  <a:schemeClr val="tx1"/>
                </a:solidFill>
                <a:effectLst/>
                <a:latin typeface="+mn-lt"/>
                <a:ea typeface="+mn-ea"/>
                <a:cs typeface="+mn-cs"/>
              </a:rPr>
              <a:t>Identify the point of no return </a:t>
            </a:r>
          </a:p>
          <a:p>
            <a:pPr lvl="1"/>
            <a:r>
              <a:rPr lang="en-US" sz="1200" kern="1200" dirty="0">
                <a:solidFill>
                  <a:schemeClr val="tx1"/>
                </a:solidFill>
                <a:effectLst/>
                <a:latin typeface="+mn-lt"/>
                <a:ea typeface="+mn-ea"/>
                <a:cs typeface="+mn-cs"/>
              </a:rPr>
              <a:t>Choose an escape route </a:t>
            </a:r>
          </a:p>
          <a:p>
            <a:pPr lvl="1"/>
            <a:r>
              <a:rPr lang="en-US" sz="1200" kern="1200" dirty="0">
                <a:solidFill>
                  <a:schemeClr val="tx1"/>
                </a:solidFill>
                <a:effectLst/>
                <a:latin typeface="+mn-lt"/>
                <a:ea typeface="+mn-ea"/>
                <a:cs typeface="+mn-cs"/>
              </a:rPr>
              <a:t>Bundle up (especially parka  hood, waist </a:t>
            </a:r>
            <a:r>
              <a:rPr lang="en-US" sz="1200" kern="1200" dirty="0" err="1">
                <a:solidFill>
                  <a:schemeClr val="tx1"/>
                </a:solidFill>
                <a:effectLst/>
                <a:latin typeface="+mn-lt"/>
                <a:ea typeface="+mn-ea"/>
                <a:cs typeface="+mn-cs"/>
              </a:rPr>
              <a:t>drawcord</a:t>
            </a:r>
            <a:r>
              <a:rPr lang="en-US" sz="1200" kern="1200" dirty="0">
                <a:solidFill>
                  <a:schemeClr val="tx1"/>
                </a:solidFill>
                <a:effectLst/>
                <a:latin typeface="+mn-lt"/>
                <a:ea typeface="+mn-ea"/>
                <a:cs typeface="+mn-cs"/>
              </a:rPr>
              <a:t> and cuffs)</a:t>
            </a:r>
          </a:p>
          <a:p>
            <a:pPr lvl="1"/>
            <a:r>
              <a:rPr lang="en-US" sz="1200" kern="1200" dirty="0">
                <a:solidFill>
                  <a:schemeClr val="tx1"/>
                </a:solidFill>
                <a:effectLst/>
                <a:latin typeface="+mn-lt"/>
                <a:ea typeface="+mn-ea"/>
                <a:cs typeface="+mn-cs"/>
              </a:rPr>
              <a:t>Snug pack straps</a:t>
            </a:r>
          </a:p>
          <a:p>
            <a:pPr lvl="1"/>
            <a:r>
              <a:rPr lang="en-US" sz="1200" kern="1200" dirty="0">
                <a:solidFill>
                  <a:schemeClr val="tx1"/>
                </a:solidFill>
                <a:effectLst/>
                <a:latin typeface="+mn-lt"/>
                <a:ea typeface="+mn-ea"/>
                <a:cs typeface="+mn-cs"/>
              </a:rPr>
              <a:t>Remove pole/ski/board straps </a:t>
            </a:r>
          </a:p>
          <a:p>
            <a:pPr lvl="1"/>
            <a:r>
              <a:rPr lang="en-US" sz="1200" kern="1200" dirty="0" err="1">
                <a:solidFill>
                  <a:schemeClr val="tx1"/>
                </a:solidFill>
                <a:effectLst/>
                <a:latin typeface="+mn-lt"/>
                <a:ea typeface="+mn-ea"/>
                <a:cs typeface="+mn-cs"/>
              </a:rPr>
              <a:t>Avalung</a:t>
            </a:r>
            <a:r>
              <a:rPr lang="en-US" sz="1200" kern="1200" dirty="0">
                <a:solidFill>
                  <a:schemeClr val="tx1"/>
                </a:solidFill>
                <a:effectLst/>
                <a:latin typeface="+mn-lt"/>
                <a:ea typeface="+mn-ea"/>
                <a:cs typeface="+mn-cs"/>
                <a:sym typeface="Symbol"/>
              </a:rPr>
              <a:t></a:t>
            </a:r>
            <a:r>
              <a:rPr lang="en-US" sz="1200" kern="1200" dirty="0">
                <a:solidFill>
                  <a:schemeClr val="tx1"/>
                </a:solidFill>
                <a:effectLst/>
                <a:latin typeface="+mn-lt"/>
                <a:ea typeface="+mn-ea"/>
                <a:cs typeface="+mn-cs"/>
              </a:rPr>
              <a:t> mouthpiece in mouth, if so equipped</a:t>
            </a:r>
          </a:p>
          <a:p>
            <a:pPr lvl="1"/>
            <a:r>
              <a:rPr lang="en-US" sz="1200" kern="1200" dirty="0">
                <a:solidFill>
                  <a:schemeClr val="tx1"/>
                </a:solidFill>
                <a:effectLst/>
                <a:latin typeface="+mn-lt"/>
                <a:ea typeface="+mn-ea"/>
                <a:cs typeface="+mn-cs"/>
              </a:rPr>
              <a:t>Access to avalanche air bag triggering system</a:t>
            </a:r>
          </a:p>
          <a:p>
            <a:pPr lvl="1"/>
            <a:r>
              <a:rPr lang="en-US" sz="1200" kern="1200" dirty="0">
                <a:solidFill>
                  <a:schemeClr val="tx1"/>
                </a:solidFill>
                <a:effectLst/>
                <a:latin typeface="+mn-lt"/>
                <a:ea typeface="+mn-ea"/>
                <a:cs typeface="+mn-cs"/>
              </a:rPr>
              <a:t>Cross high and fast</a:t>
            </a:r>
          </a:p>
          <a:p>
            <a:pPr lvl="2"/>
            <a:r>
              <a:rPr lang="en-US" sz="1200" kern="1200" dirty="0">
                <a:solidFill>
                  <a:schemeClr val="tx1"/>
                </a:solidFill>
                <a:effectLst/>
                <a:latin typeface="+mn-lt"/>
                <a:ea typeface="+mn-ea"/>
                <a:cs typeface="+mn-cs"/>
              </a:rPr>
              <a:t>From identified safe point to safe point </a:t>
            </a:r>
          </a:p>
          <a:p>
            <a:pPr lvl="2"/>
            <a:r>
              <a:rPr lang="en-US" sz="1200" kern="1200" dirty="0">
                <a:solidFill>
                  <a:schemeClr val="tx1"/>
                </a:solidFill>
                <a:effectLst/>
                <a:latin typeface="+mn-lt"/>
                <a:ea typeface="+mn-ea"/>
                <a:cs typeface="+mn-cs"/>
              </a:rPr>
              <a:t>One at a time </a:t>
            </a:r>
          </a:p>
          <a:p>
            <a:pPr lvl="2"/>
            <a:r>
              <a:rPr lang="en-US" sz="1200" kern="1200" dirty="0">
                <a:solidFill>
                  <a:schemeClr val="tx1"/>
                </a:solidFill>
                <a:effectLst/>
                <a:latin typeface="+mn-lt"/>
                <a:ea typeface="+mn-ea"/>
                <a:cs typeface="+mn-cs"/>
              </a:rPr>
              <a:t>Same tracks </a:t>
            </a:r>
          </a:p>
          <a:p>
            <a:pPr lvl="2"/>
            <a:r>
              <a:rPr lang="en-US" sz="1200" kern="1200" dirty="0">
                <a:solidFill>
                  <a:schemeClr val="tx1"/>
                </a:solidFill>
                <a:effectLst/>
                <a:latin typeface="+mn-lt"/>
                <a:ea typeface="+mn-ea"/>
                <a:cs typeface="+mn-cs"/>
              </a:rPr>
              <a:t>All eyes on person crossing </a:t>
            </a:r>
          </a:p>
          <a:p>
            <a:pPr lvl="0"/>
            <a:r>
              <a:rPr lang="en-US" sz="1200" kern="1200" dirty="0">
                <a:solidFill>
                  <a:schemeClr val="tx1"/>
                </a:solidFill>
                <a:effectLst/>
                <a:latin typeface="+mn-lt"/>
                <a:ea typeface="+mn-ea"/>
                <a:cs typeface="+mn-cs"/>
              </a:rPr>
              <a:t>Bottom line</a:t>
            </a:r>
          </a:p>
          <a:p>
            <a:pPr lvl="1"/>
            <a:r>
              <a:rPr lang="en-US" sz="1200" kern="1200" dirty="0">
                <a:solidFill>
                  <a:schemeClr val="tx1"/>
                </a:solidFill>
                <a:effectLst/>
                <a:latin typeface="+mn-lt"/>
                <a:ea typeface="+mn-ea"/>
                <a:cs typeface="+mn-cs"/>
              </a:rPr>
              <a:t>Quick decisions in the field are usually Type 1</a:t>
            </a:r>
          </a:p>
          <a:p>
            <a:pPr lvl="2"/>
            <a:r>
              <a:rPr lang="en-US" sz="1200" kern="1200" dirty="0">
                <a:solidFill>
                  <a:schemeClr val="tx1"/>
                </a:solidFill>
                <a:effectLst/>
                <a:latin typeface="+mn-lt"/>
                <a:ea typeface="+mn-ea"/>
                <a:cs typeface="+mn-cs"/>
              </a:rPr>
              <a:t>Irrational</a:t>
            </a:r>
          </a:p>
          <a:p>
            <a:pPr lvl="2"/>
            <a:r>
              <a:rPr lang="en-US" sz="1200" kern="1200" dirty="0">
                <a:solidFill>
                  <a:schemeClr val="tx1"/>
                </a:solidFill>
                <a:effectLst/>
                <a:latin typeface="+mn-lt"/>
                <a:ea typeface="+mn-ea"/>
                <a:cs typeface="+mn-cs"/>
              </a:rPr>
              <a:t>Faulty</a:t>
            </a:r>
          </a:p>
          <a:p>
            <a:pPr lvl="1"/>
            <a:r>
              <a:rPr lang="en-US" sz="1200" kern="1200" dirty="0">
                <a:solidFill>
                  <a:schemeClr val="tx1"/>
                </a:solidFill>
                <a:effectLst/>
                <a:latin typeface="+mn-lt"/>
                <a:ea typeface="+mn-ea"/>
                <a:cs typeface="+mn-cs"/>
              </a:rPr>
              <a:t>Decision-making tools help engage Type 2</a:t>
            </a:r>
          </a:p>
          <a:p>
            <a:pPr lvl="2"/>
            <a:r>
              <a:rPr lang="en-US" sz="1200" kern="1200" dirty="0">
                <a:solidFill>
                  <a:schemeClr val="tx1"/>
                </a:solidFill>
                <a:effectLst/>
                <a:latin typeface="+mn-lt"/>
                <a:ea typeface="+mn-ea"/>
                <a:cs typeface="+mn-cs"/>
              </a:rPr>
              <a:t>Conclusions still vulnerable to Type 1 filtering</a:t>
            </a:r>
          </a:p>
          <a:p>
            <a:pPr lvl="1"/>
            <a:r>
              <a:rPr lang="en-US" sz="1200" kern="1200" dirty="0">
                <a:solidFill>
                  <a:schemeClr val="tx1"/>
                </a:solidFill>
                <a:effectLst/>
                <a:latin typeface="+mn-lt"/>
                <a:ea typeface="+mn-ea"/>
                <a:cs typeface="+mn-cs"/>
              </a:rPr>
              <a:t>Decisions must focus on terrain choices</a:t>
            </a:r>
          </a:p>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r>
              <a:rPr lang="en-US" sz="1200" kern="1200">
                <a:solidFill>
                  <a:schemeClr val="tx1"/>
                </a:solidFill>
                <a:effectLst/>
                <a:latin typeface="+mn-lt"/>
                <a:ea typeface="+mn-ea"/>
                <a:cs typeface="+mn-cs"/>
              </a:rPr>
              <a:t>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A76A279-BD58-4798-AD47-A77A1DDF2383}" type="slidenum">
              <a:rPr lang="en-US" smtClean="0"/>
              <a:t>17</a:t>
            </a:fld>
            <a:endParaRPr lang="en-US"/>
          </a:p>
        </p:txBody>
      </p:sp>
    </p:spTree>
    <p:extLst>
      <p:ext uri="{BB962C8B-B14F-4D97-AF65-F5344CB8AC3E}">
        <p14:creationId xmlns:p14="http://schemas.microsoft.com/office/powerpoint/2010/main" val="2317408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Topic 5: Personal Safety </a:t>
            </a:r>
          </a:p>
          <a:p>
            <a:r>
              <a:rPr lang="en-US" sz="1200" b="1" kern="1200" dirty="0">
                <a:solidFill>
                  <a:schemeClr val="tx1"/>
                </a:solidFill>
                <a:effectLst/>
                <a:latin typeface="+mn-lt"/>
                <a:ea typeface="+mn-ea"/>
                <a:cs typeface="+mn-cs"/>
              </a:rPr>
              <a:t>Overview</a:t>
            </a:r>
          </a:p>
          <a:p>
            <a:r>
              <a:rPr lang="en-US" sz="1200" kern="1200" dirty="0">
                <a:solidFill>
                  <a:schemeClr val="tx1"/>
                </a:solidFill>
                <a:effectLst/>
                <a:latin typeface="+mn-lt"/>
                <a:ea typeface="+mn-ea"/>
                <a:cs typeface="+mn-cs"/>
              </a:rPr>
              <a:t>This topic brings together different aspects of personal safety in avalanche terrain. It introduces advance-planning principles, travel techniques and procedures that build in safety and act as a counterpoint to rash decision making. Students should also understand that plans and travel formulas are not perfect; decision making in the field is still essential for safe and efficient travel. Familiarization with the use of decision-making tools helps us to objectify the process and increases the likelihood that these tools will be used in the field. One also needs techniques for improving survival chances if risk management fails and he/she becomes caught in an avalanche. </a:t>
            </a:r>
          </a:p>
          <a:p>
            <a:r>
              <a:rPr lang="en-US" sz="1200" kern="1200" dirty="0">
                <a:solidFill>
                  <a:schemeClr val="tx1"/>
                </a:solidFill>
                <a:effectLst/>
                <a:latin typeface="+mn-lt"/>
                <a:ea typeface="+mn-ea"/>
                <a:cs typeface="+mn-cs"/>
              </a:rPr>
              <a:t>If there are snowmobilers in the class, be sure to discuss how the principles and practices covered in this topic apply to that mode of travel.</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5C:  Decision Making in the Field	</a:t>
            </a:r>
          </a:p>
          <a:p>
            <a:r>
              <a:rPr lang="en-US" sz="1200" kern="1200" dirty="0">
                <a:solidFill>
                  <a:schemeClr val="tx1"/>
                </a:solidFill>
                <a:effectLst/>
                <a:latin typeface="+mn-lt"/>
                <a:ea typeface="+mn-ea"/>
                <a:cs typeface="+mn-cs"/>
              </a:rPr>
              <a:t>(Minimum duration: 40 minutes) </a:t>
            </a:r>
          </a:p>
          <a:p>
            <a:r>
              <a:rPr lang="en-US" sz="1200" b="1" kern="1200" dirty="0">
                <a:solidFill>
                  <a:schemeClr val="tx1"/>
                </a:solidFill>
                <a:effectLst/>
                <a:latin typeface="+mn-lt"/>
                <a:ea typeface="+mn-ea"/>
                <a:cs typeface="+mn-cs"/>
              </a:rPr>
              <a:t>Overview </a:t>
            </a:r>
          </a:p>
          <a:p>
            <a:r>
              <a:rPr lang="en-US" sz="1200" kern="1200" dirty="0">
                <a:solidFill>
                  <a:schemeClr val="tx1"/>
                </a:solidFill>
                <a:effectLst/>
                <a:latin typeface="+mn-lt"/>
                <a:ea typeface="+mn-ea"/>
                <a:cs typeface="+mn-cs"/>
              </a:rPr>
              <a:t>Advance plans are the foundation of a continuous decision-making process, but plans then need frequent modification based on realities of the environment.  Emphasize that this is where people most often make decisions that get them into trouble. </a:t>
            </a:r>
          </a:p>
          <a:p>
            <a:r>
              <a:rPr lang="en-US" sz="1200" kern="1200" dirty="0">
                <a:solidFill>
                  <a:schemeClr val="tx1"/>
                </a:solidFill>
                <a:effectLst/>
                <a:latin typeface="+mn-lt"/>
                <a:ea typeface="+mn-ea"/>
                <a:cs typeface="+mn-cs"/>
              </a:rPr>
              <a:t>Decision-making aids help to objectify the process—another safeguard against the potentially harmful effects of human factors. At least half of the allotted time for this session should be devoted to familiarization and practice with a variety of decision-making aids, which then need to be put to use in the field (thus encouraging likely use).</a:t>
            </a:r>
          </a:p>
          <a:p>
            <a:r>
              <a:rPr lang="en-US" sz="1200" kern="1200" dirty="0">
                <a:solidFill>
                  <a:schemeClr val="tx1"/>
                </a:solidFill>
                <a:effectLst/>
                <a:latin typeface="+mn-lt"/>
                <a:ea typeface="+mn-ea"/>
                <a:cs typeface="+mn-cs"/>
              </a:rPr>
              <a:t>Mock scenarios in the classroom will help students to become familiar with decision-making aids but follow-up in the field is necessary to make this content stick.</a:t>
            </a:r>
          </a:p>
          <a:p>
            <a:r>
              <a:rPr lang="en-US" sz="1200" b="1" kern="1200" dirty="0">
                <a:solidFill>
                  <a:schemeClr val="tx1"/>
                </a:solidFill>
                <a:effectLst/>
                <a:latin typeface="+mn-lt"/>
                <a:ea typeface="+mn-ea"/>
                <a:cs typeface="+mn-cs"/>
              </a:rPr>
              <a:t>Concluding Objectives—students should be able to:</a:t>
            </a:r>
          </a:p>
          <a:p>
            <a:pPr lvl="0"/>
            <a:r>
              <a:rPr lang="en-US" sz="1200" kern="1200" dirty="0">
                <a:solidFill>
                  <a:schemeClr val="tx1"/>
                </a:solidFill>
                <a:effectLst/>
                <a:latin typeface="+mn-lt"/>
                <a:ea typeface="+mn-ea"/>
                <a:cs typeface="+mn-cs"/>
              </a:rPr>
              <a:t>List pertinent data for decision-making.</a:t>
            </a:r>
          </a:p>
          <a:p>
            <a:pPr lvl="0"/>
            <a:r>
              <a:rPr lang="en-US" sz="1200" kern="1200" dirty="0">
                <a:solidFill>
                  <a:schemeClr val="tx1"/>
                </a:solidFill>
                <a:effectLst/>
                <a:latin typeface="+mn-lt"/>
                <a:ea typeface="+mn-ea"/>
                <a:cs typeface="+mn-cs"/>
              </a:rPr>
              <a:t>Integrate multiple types and sources of information when making decisions</a:t>
            </a:r>
          </a:p>
          <a:p>
            <a:pPr lvl="0"/>
            <a:r>
              <a:rPr lang="en-US" sz="1200" kern="1200" dirty="0">
                <a:solidFill>
                  <a:schemeClr val="tx1"/>
                </a:solidFill>
                <a:effectLst/>
                <a:latin typeface="+mn-lt"/>
                <a:ea typeface="+mn-ea"/>
                <a:cs typeface="+mn-cs"/>
              </a:rPr>
              <a:t>Prioritize evidence of hazard</a:t>
            </a:r>
          </a:p>
          <a:p>
            <a:pPr lvl="0"/>
            <a:r>
              <a:rPr lang="en-US" sz="1200" kern="1200" dirty="0">
                <a:solidFill>
                  <a:schemeClr val="tx1"/>
                </a:solidFill>
                <a:effectLst/>
                <a:latin typeface="+mn-lt"/>
                <a:ea typeface="+mn-ea"/>
                <a:cs typeface="+mn-cs"/>
              </a:rPr>
              <a:t>Use a variety of decision-making aids.</a:t>
            </a:r>
          </a:p>
          <a:p>
            <a:r>
              <a:rPr lang="en-US" sz="1200" b="1" kern="1200" dirty="0">
                <a:solidFill>
                  <a:schemeClr val="tx1"/>
                </a:solidFill>
                <a:effectLst/>
                <a:latin typeface="+mn-lt"/>
                <a:ea typeface="+mn-ea"/>
                <a:cs typeface="+mn-cs"/>
              </a:rPr>
              <a:t>Key Terms</a:t>
            </a:r>
          </a:p>
          <a:p>
            <a:r>
              <a:rPr lang="en-US" sz="1200" kern="1200" dirty="0">
                <a:solidFill>
                  <a:schemeClr val="tx1"/>
                </a:solidFill>
                <a:effectLst/>
                <a:latin typeface="+mn-lt"/>
                <a:ea typeface="+mn-ea"/>
                <a:cs typeface="+mn-cs"/>
              </a:rPr>
              <a:t>(None)</a:t>
            </a:r>
          </a:p>
          <a:p>
            <a:r>
              <a:rPr lang="en-US" sz="1200" b="1" kern="1200" dirty="0">
                <a:solidFill>
                  <a:schemeClr val="tx1"/>
                </a:solidFill>
                <a:effectLst/>
                <a:latin typeface="+mn-lt"/>
                <a:ea typeface="+mn-ea"/>
                <a:cs typeface="+mn-cs"/>
              </a:rPr>
              <a:t>Sample Set</a:t>
            </a:r>
          </a:p>
          <a:p>
            <a:r>
              <a:rPr lang="en-US" sz="1200" kern="1200" dirty="0">
                <a:solidFill>
                  <a:schemeClr val="tx1"/>
                </a:solidFill>
                <a:effectLst/>
                <a:latin typeface="+mn-lt"/>
                <a:ea typeface="+mn-ea"/>
                <a:cs typeface="+mn-cs"/>
              </a:rPr>
              <a:t>As the safety evaluation process begins with initial trip plans, it continues with the ride from home to the resort or trailhead. This is where the plan can begin calibration with reality.</a:t>
            </a:r>
          </a:p>
          <a:p>
            <a:r>
              <a:rPr lang="en-US" sz="1200" b="1" kern="1200" dirty="0">
                <a:solidFill>
                  <a:schemeClr val="tx1"/>
                </a:solidFill>
                <a:effectLst/>
                <a:latin typeface="+mn-lt"/>
                <a:ea typeface="+mn-ea"/>
                <a:cs typeface="+mn-cs"/>
              </a:rPr>
              <a:t>Content </a:t>
            </a:r>
          </a:p>
          <a:p>
            <a:pPr lvl="0"/>
            <a:r>
              <a:rPr lang="en-US" sz="1200" kern="1200" dirty="0">
                <a:solidFill>
                  <a:schemeClr val="tx1"/>
                </a:solidFill>
                <a:effectLst/>
                <a:latin typeface="+mn-lt"/>
                <a:ea typeface="+mn-ea"/>
                <a:cs typeface="+mn-cs"/>
              </a:rPr>
              <a:t>Data Gathering</a:t>
            </a:r>
          </a:p>
          <a:p>
            <a:pPr lvl="1"/>
            <a:r>
              <a:rPr lang="en-US" sz="1200" kern="1200" dirty="0">
                <a:solidFill>
                  <a:schemeClr val="tx1"/>
                </a:solidFill>
                <a:effectLst/>
                <a:latin typeface="+mn-lt"/>
                <a:ea typeface="+mn-ea"/>
                <a:cs typeface="+mn-cs"/>
              </a:rPr>
              <a:t>Approach to departure site (What can you see from the car?)</a:t>
            </a:r>
          </a:p>
          <a:p>
            <a:pPr lvl="2"/>
            <a:r>
              <a:rPr lang="en-US" sz="1200" kern="1200" dirty="0">
                <a:solidFill>
                  <a:schemeClr val="tx1"/>
                </a:solidFill>
                <a:effectLst/>
                <a:latin typeface="+mn-lt"/>
                <a:ea typeface="+mn-ea"/>
                <a:cs typeface="+mn-cs"/>
              </a:rPr>
              <a:t>Weather</a:t>
            </a:r>
          </a:p>
          <a:p>
            <a:pPr lvl="2"/>
            <a:r>
              <a:rPr lang="en-US" sz="1200" kern="1200" dirty="0">
                <a:solidFill>
                  <a:schemeClr val="tx1"/>
                </a:solidFill>
                <a:effectLst/>
                <a:latin typeface="+mn-lt"/>
                <a:ea typeface="+mn-ea"/>
                <a:cs typeface="+mn-cs"/>
              </a:rPr>
              <a:t>Avalanche activity</a:t>
            </a:r>
          </a:p>
          <a:p>
            <a:pPr lvl="1"/>
            <a:r>
              <a:rPr lang="en-US" sz="1200" kern="1200" dirty="0">
                <a:solidFill>
                  <a:schemeClr val="tx1"/>
                </a:solidFill>
                <a:effectLst/>
                <a:latin typeface="+mn-lt"/>
                <a:ea typeface="+mn-ea"/>
                <a:cs typeface="+mn-cs"/>
              </a:rPr>
              <a:t>At the departure site</a:t>
            </a:r>
          </a:p>
          <a:p>
            <a:pPr lvl="2"/>
            <a:r>
              <a:rPr lang="en-US" sz="1200" kern="1200" dirty="0">
                <a:solidFill>
                  <a:schemeClr val="tx1"/>
                </a:solidFill>
                <a:effectLst/>
                <a:latin typeface="+mn-lt"/>
                <a:ea typeface="+mn-ea"/>
                <a:cs typeface="+mn-cs"/>
              </a:rPr>
              <a:t>Gather baseline snowpack data</a:t>
            </a:r>
          </a:p>
          <a:p>
            <a:pPr lvl="0"/>
            <a:r>
              <a:rPr lang="en-US" sz="1200" kern="1200" dirty="0">
                <a:solidFill>
                  <a:schemeClr val="tx1"/>
                </a:solidFill>
                <a:effectLst/>
                <a:latin typeface="+mn-lt"/>
                <a:ea typeface="+mn-ea"/>
                <a:cs typeface="+mn-cs"/>
              </a:rPr>
              <a:t>Use decision making aids (demonstrate)</a:t>
            </a:r>
          </a:p>
          <a:p>
            <a:pPr lvl="1"/>
            <a:r>
              <a:rPr lang="en-US" sz="1200" kern="1200" dirty="0">
                <a:solidFill>
                  <a:schemeClr val="tx1"/>
                </a:solidFill>
                <a:effectLst/>
                <a:latin typeface="+mn-lt"/>
                <a:ea typeface="+mn-ea"/>
                <a:cs typeface="+mn-cs"/>
              </a:rPr>
              <a:t>Information-Based</a:t>
            </a:r>
          </a:p>
          <a:p>
            <a:pPr lvl="2"/>
            <a:r>
              <a:rPr lang="en-US" sz="1200" kern="1200" dirty="0">
                <a:solidFill>
                  <a:schemeClr val="tx1"/>
                </a:solidFill>
                <a:effectLst/>
                <a:latin typeface="+mn-lt"/>
                <a:ea typeface="+mn-ea"/>
                <a:cs typeface="+mn-cs"/>
              </a:rPr>
              <a:t>Avalanche Center Advisory information (interpretation and application)</a:t>
            </a:r>
          </a:p>
          <a:p>
            <a:pPr lvl="3"/>
            <a:r>
              <a:rPr lang="en-US" sz="1200" kern="1200" dirty="0">
                <a:solidFill>
                  <a:schemeClr val="tx1"/>
                </a:solidFill>
                <a:effectLst/>
                <a:latin typeface="+mn-lt"/>
                <a:ea typeface="+mn-ea"/>
                <a:cs typeface="+mn-cs"/>
              </a:rPr>
              <a:t>Where/how to access </a:t>
            </a:r>
          </a:p>
          <a:p>
            <a:pPr lvl="3"/>
            <a:r>
              <a:rPr lang="en-US" sz="1200" kern="1200" dirty="0">
                <a:solidFill>
                  <a:schemeClr val="tx1"/>
                </a:solidFill>
                <a:effectLst/>
                <a:latin typeface="+mn-lt"/>
                <a:ea typeface="+mn-ea"/>
                <a:cs typeface="+mn-cs"/>
              </a:rPr>
              <a:t>North American Public Avalanche Danger Scale </a:t>
            </a:r>
          </a:p>
          <a:p>
            <a:pPr lvl="4"/>
            <a:r>
              <a:rPr lang="en-US" sz="1200" kern="1200" dirty="0">
                <a:solidFill>
                  <a:schemeClr val="tx1"/>
                </a:solidFill>
                <a:effectLst/>
                <a:latin typeface="+mn-lt"/>
                <a:ea typeface="+mn-ea"/>
                <a:cs typeface="+mn-cs"/>
              </a:rPr>
              <a:t>What categories mean </a:t>
            </a:r>
          </a:p>
          <a:p>
            <a:pPr lvl="4"/>
            <a:r>
              <a:rPr lang="en-US" sz="1200" kern="1200" dirty="0">
                <a:solidFill>
                  <a:schemeClr val="tx1"/>
                </a:solidFill>
                <a:effectLst/>
                <a:latin typeface="+mn-lt"/>
                <a:ea typeface="+mn-ea"/>
                <a:cs typeface="+mn-cs"/>
              </a:rPr>
              <a:t>Limitations</a:t>
            </a:r>
          </a:p>
          <a:p>
            <a:pPr lvl="3"/>
            <a:r>
              <a:rPr lang="en-US" sz="1200" kern="1200" dirty="0">
                <a:solidFill>
                  <a:schemeClr val="tx1"/>
                </a:solidFill>
                <a:effectLst/>
                <a:latin typeface="+mn-lt"/>
                <a:ea typeface="+mn-ea"/>
                <a:cs typeface="+mn-cs"/>
              </a:rPr>
              <a:t>Snow profiles</a:t>
            </a:r>
          </a:p>
          <a:p>
            <a:pPr lvl="3"/>
            <a:r>
              <a:rPr lang="en-US" sz="1200" kern="1200" dirty="0">
                <a:solidFill>
                  <a:schemeClr val="tx1"/>
                </a:solidFill>
                <a:effectLst/>
                <a:latin typeface="+mn-lt"/>
                <a:ea typeface="+mn-ea"/>
                <a:cs typeface="+mn-cs"/>
              </a:rPr>
              <a:t>Danger Roses</a:t>
            </a:r>
          </a:p>
          <a:p>
            <a:pPr lvl="3"/>
            <a:r>
              <a:rPr lang="en-US" sz="1200" kern="1200" dirty="0">
                <a:solidFill>
                  <a:schemeClr val="tx1"/>
                </a:solidFill>
                <a:effectLst/>
                <a:latin typeface="+mn-lt"/>
                <a:ea typeface="+mn-ea"/>
                <a:cs typeface="+mn-cs"/>
              </a:rPr>
              <a:t>Commentaries</a:t>
            </a:r>
          </a:p>
          <a:p>
            <a:pPr lvl="4"/>
            <a:r>
              <a:rPr lang="en-US" sz="1200" kern="1200" dirty="0">
                <a:solidFill>
                  <a:schemeClr val="tx1"/>
                </a:solidFill>
                <a:effectLst/>
                <a:latin typeface="+mn-lt"/>
                <a:ea typeface="+mn-ea"/>
                <a:cs typeface="+mn-cs"/>
              </a:rPr>
              <a:t>Avalanche Problems/Concerns</a:t>
            </a:r>
          </a:p>
          <a:p>
            <a:pPr lvl="4"/>
            <a:r>
              <a:rPr lang="en-US" sz="1200" kern="1200" dirty="0">
                <a:solidFill>
                  <a:schemeClr val="tx1"/>
                </a:solidFill>
                <a:effectLst/>
                <a:latin typeface="+mn-lt"/>
                <a:ea typeface="+mn-ea"/>
                <a:cs typeface="+mn-cs"/>
              </a:rPr>
              <a:t>Travel advisories</a:t>
            </a:r>
          </a:p>
          <a:p>
            <a:pPr lvl="2"/>
            <a:r>
              <a:rPr lang="en-US" sz="1200" kern="1200" dirty="0">
                <a:solidFill>
                  <a:schemeClr val="tx1"/>
                </a:solidFill>
                <a:effectLst/>
                <a:latin typeface="+mn-lt"/>
                <a:ea typeface="+mn-ea"/>
                <a:cs typeface="+mn-cs"/>
              </a:rPr>
              <a:t>Prioritizing the clues—bull’s eye approach</a:t>
            </a:r>
          </a:p>
          <a:p>
            <a:pPr lvl="3"/>
            <a:r>
              <a:rPr lang="en-US" sz="1200" kern="1200" dirty="0">
                <a:solidFill>
                  <a:schemeClr val="tx1"/>
                </a:solidFill>
                <a:effectLst/>
                <a:latin typeface="+mn-lt"/>
                <a:ea typeface="+mn-ea"/>
                <a:cs typeface="+mn-cs"/>
              </a:rPr>
              <a:t>Outer ring—general data (Class III)</a:t>
            </a:r>
          </a:p>
          <a:p>
            <a:pPr lvl="4"/>
            <a:r>
              <a:rPr lang="en-US" sz="1200" kern="1200" dirty="0">
                <a:solidFill>
                  <a:schemeClr val="tx1"/>
                </a:solidFill>
                <a:effectLst/>
                <a:latin typeface="+mn-lt"/>
                <a:ea typeface="+mn-ea"/>
                <a:cs typeface="+mn-cs"/>
              </a:rPr>
              <a:t>Weather reports</a:t>
            </a:r>
          </a:p>
          <a:p>
            <a:pPr lvl="4"/>
            <a:r>
              <a:rPr lang="en-US" sz="1200" kern="1200" dirty="0">
                <a:solidFill>
                  <a:schemeClr val="tx1"/>
                </a:solidFill>
                <a:effectLst/>
                <a:latin typeface="+mn-lt"/>
                <a:ea typeface="+mn-ea"/>
                <a:cs typeface="+mn-cs"/>
              </a:rPr>
              <a:t>Avalanche center bulletins</a:t>
            </a:r>
          </a:p>
          <a:p>
            <a:pPr lvl="3"/>
            <a:r>
              <a:rPr lang="en-US" sz="1200" kern="1200" dirty="0">
                <a:solidFill>
                  <a:schemeClr val="tx1"/>
                </a:solidFill>
                <a:effectLst/>
                <a:latin typeface="+mn-lt"/>
                <a:ea typeface="+mn-ea"/>
                <a:cs typeface="+mn-cs"/>
              </a:rPr>
              <a:t>Inner ring—local interpolated data (Class II)</a:t>
            </a:r>
          </a:p>
          <a:p>
            <a:pPr lvl="4"/>
            <a:r>
              <a:rPr lang="en-US" sz="1200" kern="1200" dirty="0">
                <a:solidFill>
                  <a:schemeClr val="tx1"/>
                </a:solidFill>
                <a:effectLst/>
                <a:latin typeface="+mn-lt"/>
                <a:ea typeface="+mn-ea"/>
                <a:cs typeface="+mn-cs"/>
              </a:rPr>
              <a:t>Weather</a:t>
            </a:r>
          </a:p>
          <a:p>
            <a:pPr lvl="4"/>
            <a:r>
              <a:rPr lang="en-US" sz="1200" kern="1200" dirty="0">
                <a:solidFill>
                  <a:schemeClr val="tx1"/>
                </a:solidFill>
                <a:effectLst/>
                <a:latin typeface="+mn-lt"/>
                <a:ea typeface="+mn-ea"/>
                <a:cs typeface="+mn-cs"/>
              </a:rPr>
              <a:t>Snowpack</a:t>
            </a:r>
          </a:p>
          <a:p>
            <a:pPr lvl="4"/>
            <a:r>
              <a:rPr lang="en-US" sz="1200" kern="1200" dirty="0">
                <a:solidFill>
                  <a:schemeClr val="tx1"/>
                </a:solidFill>
                <a:effectLst/>
                <a:latin typeface="+mn-lt"/>
                <a:ea typeface="+mn-ea"/>
                <a:cs typeface="+mn-cs"/>
              </a:rPr>
              <a:t>Terrain</a:t>
            </a:r>
          </a:p>
          <a:p>
            <a:pPr lvl="3"/>
            <a:r>
              <a:rPr lang="en-US" sz="1200" kern="1200" dirty="0">
                <a:solidFill>
                  <a:schemeClr val="tx1"/>
                </a:solidFill>
                <a:effectLst/>
                <a:latin typeface="+mn-lt"/>
                <a:ea typeface="+mn-ea"/>
                <a:cs typeface="+mn-cs"/>
              </a:rPr>
              <a:t>Bull’s eye—direct data (Class I)</a:t>
            </a:r>
          </a:p>
          <a:p>
            <a:pPr lvl="4"/>
            <a:r>
              <a:rPr lang="en-US" sz="1200" kern="1200" dirty="0">
                <a:solidFill>
                  <a:schemeClr val="tx1"/>
                </a:solidFill>
                <a:effectLst/>
                <a:latin typeface="+mn-lt"/>
                <a:ea typeface="+mn-ea"/>
                <a:cs typeface="+mn-cs"/>
              </a:rPr>
              <a:t>Observed avalanches</a:t>
            </a:r>
          </a:p>
          <a:p>
            <a:pPr lvl="4"/>
            <a:r>
              <a:rPr lang="en-US" sz="1200" kern="1200" dirty="0">
                <a:solidFill>
                  <a:schemeClr val="tx1"/>
                </a:solidFill>
                <a:effectLst/>
                <a:latin typeface="+mn-lt"/>
                <a:ea typeface="+mn-ea"/>
                <a:cs typeface="+mn-cs"/>
              </a:rPr>
              <a:t>Shooting cracks</a:t>
            </a:r>
          </a:p>
          <a:p>
            <a:pPr lvl="4"/>
            <a:r>
              <a:rPr lang="en-US" sz="1200" kern="1200" dirty="0">
                <a:solidFill>
                  <a:schemeClr val="tx1"/>
                </a:solidFill>
                <a:effectLst/>
                <a:latin typeface="+mn-lt"/>
                <a:ea typeface="+mn-ea"/>
                <a:cs typeface="+mn-cs"/>
              </a:rPr>
              <a:t>Hollow, drum-like sounds underfoot</a:t>
            </a:r>
          </a:p>
          <a:p>
            <a:pPr lvl="4"/>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Whumpfing</a:t>
            </a:r>
            <a:r>
              <a:rPr lang="en-US" sz="1200" kern="1200" dirty="0">
                <a:solidFill>
                  <a:schemeClr val="tx1"/>
                </a:solidFill>
                <a:effectLst/>
                <a:latin typeface="+mn-lt"/>
                <a:ea typeface="+mn-ea"/>
                <a:cs typeface="+mn-cs"/>
              </a:rPr>
              <a:t>” underfoot</a:t>
            </a:r>
          </a:p>
          <a:p>
            <a:pPr lvl="2"/>
            <a:r>
              <a:rPr lang="en-US" sz="1200" kern="1200" dirty="0">
                <a:solidFill>
                  <a:schemeClr val="tx1"/>
                </a:solidFill>
                <a:effectLst/>
                <a:latin typeface="+mn-lt"/>
                <a:ea typeface="+mn-ea"/>
                <a:cs typeface="+mn-cs"/>
              </a:rPr>
              <a:t>Recognizing/evaluating human factors </a:t>
            </a:r>
          </a:p>
          <a:p>
            <a:pPr lvl="3"/>
            <a:r>
              <a:rPr lang="en-US" sz="1200" kern="1200" dirty="0">
                <a:solidFill>
                  <a:schemeClr val="tx1"/>
                </a:solidFill>
                <a:effectLst/>
                <a:latin typeface="+mn-lt"/>
                <a:ea typeface="+mn-ea"/>
                <a:cs typeface="+mn-cs"/>
              </a:rPr>
              <a:t>Unexpected changes</a:t>
            </a:r>
          </a:p>
          <a:p>
            <a:pPr lvl="3"/>
            <a:r>
              <a:rPr lang="en-US" sz="1200" kern="1200" dirty="0">
                <a:solidFill>
                  <a:schemeClr val="tx1"/>
                </a:solidFill>
                <a:effectLst/>
                <a:latin typeface="+mn-lt"/>
                <a:ea typeface="+mn-ea"/>
                <a:cs typeface="+mn-cs"/>
              </a:rPr>
              <a:t>Physical and mental condition of your party members</a:t>
            </a:r>
          </a:p>
          <a:p>
            <a:pPr lvl="3"/>
            <a:r>
              <a:rPr lang="en-US" sz="1200" kern="1200" dirty="0">
                <a:solidFill>
                  <a:schemeClr val="tx1"/>
                </a:solidFill>
                <a:effectLst/>
                <a:latin typeface="+mn-lt"/>
                <a:ea typeface="+mn-ea"/>
                <a:cs typeface="+mn-cs"/>
              </a:rPr>
              <a:t>Acceptance of risk and vulnerability </a:t>
            </a:r>
          </a:p>
          <a:p>
            <a:pPr lvl="1"/>
            <a:r>
              <a:rPr lang="en-US" sz="1200" kern="1200" dirty="0">
                <a:solidFill>
                  <a:schemeClr val="tx1"/>
                </a:solidFill>
                <a:effectLst/>
                <a:latin typeface="+mn-lt"/>
                <a:ea typeface="+mn-ea"/>
                <a:cs typeface="+mn-cs"/>
              </a:rPr>
              <a:t>Rule based decision making aids</a:t>
            </a:r>
          </a:p>
          <a:p>
            <a:pPr lvl="2"/>
            <a:r>
              <a:rPr lang="en-US" sz="1200" kern="1200" dirty="0">
                <a:solidFill>
                  <a:schemeClr val="tx1"/>
                </a:solidFill>
                <a:effectLst/>
                <a:latin typeface="+mn-lt"/>
                <a:ea typeface="+mn-ea"/>
                <a:cs typeface="+mn-cs"/>
              </a:rPr>
              <a:t>Examples</a:t>
            </a:r>
          </a:p>
          <a:p>
            <a:pPr lvl="3"/>
            <a:r>
              <a:rPr lang="en-US" sz="1200" kern="1200" dirty="0">
                <a:solidFill>
                  <a:schemeClr val="tx1"/>
                </a:solidFill>
                <a:effectLst/>
                <a:latin typeface="+mn-lt"/>
                <a:ea typeface="+mn-ea"/>
                <a:cs typeface="+mn-cs"/>
              </a:rPr>
              <a:t>Obvious Clues (</a:t>
            </a:r>
            <a:r>
              <a:rPr lang="en-US" sz="1200" kern="1200" dirty="0" err="1">
                <a:solidFill>
                  <a:schemeClr val="tx1"/>
                </a:solidFill>
                <a:effectLst/>
                <a:latin typeface="+mn-lt"/>
                <a:ea typeface="+mn-ea"/>
                <a:cs typeface="+mn-cs"/>
              </a:rPr>
              <a:t>ALPTRUTh</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Green/Yellow/Red light checklist (</a:t>
            </a:r>
            <a:r>
              <a:rPr lang="en-US" sz="1200" kern="1200" dirty="0" err="1">
                <a:solidFill>
                  <a:schemeClr val="tx1"/>
                </a:solidFill>
                <a:effectLst/>
                <a:latin typeface="+mn-lt"/>
                <a:ea typeface="+mn-ea"/>
                <a:cs typeface="+mn-cs"/>
              </a:rPr>
              <a:t>Fredston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Fesler</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NSP Hazard Evaluation Checklist</a:t>
            </a:r>
          </a:p>
          <a:p>
            <a:pPr lvl="3"/>
            <a:r>
              <a:rPr lang="en-US" sz="1200" kern="1200" dirty="0" err="1">
                <a:solidFill>
                  <a:schemeClr val="tx1"/>
                </a:solidFill>
                <a:effectLst/>
                <a:latin typeface="+mn-lt"/>
                <a:ea typeface="+mn-ea"/>
                <a:cs typeface="+mn-cs"/>
              </a:rPr>
              <a:t>Avaluator</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Options indicated</a:t>
            </a:r>
          </a:p>
          <a:p>
            <a:pPr lvl="3"/>
            <a:r>
              <a:rPr lang="en-US" sz="1200" kern="1200" dirty="0">
                <a:solidFill>
                  <a:schemeClr val="tx1"/>
                </a:solidFill>
                <a:effectLst/>
                <a:latin typeface="+mn-lt"/>
                <a:ea typeface="+mn-ea"/>
                <a:cs typeface="+mn-cs"/>
              </a:rPr>
              <a:t>No-go</a:t>
            </a:r>
          </a:p>
          <a:p>
            <a:pPr lvl="3"/>
            <a:r>
              <a:rPr lang="en-US" sz="1200" kern="1200" dirty="0">
                <a:solidFill>
                  <a:schemeClr val="tx1"/>
                </a:solidFill>
                <a:effectLst/>
                <a:latin typeface="+mn-lt"/>
                <a:ea typeface="+mn-ea"/>
                <a:cs typeface="+mn-cs"/>
              </a:rPr>
              <a:t>Route, destination or activity modification</a:t>
            </a:r>
          </a:p>
          <a:p>
            <a:pPr lvl="3"/>
            <a:r>
              <a:rPr lang="en-US" sz="1200" kern="1200" dirty="0">
                <a:solidFill>
                  <a:schemeClr val="tx1"/>
                </a:solidFill>
                <a:effectLst/>
                <a:latin typeface="+mn-lt"/>
                <a:ea typeface="+mn-ea"/>
                <a:cs typeface="+mn-cs"/>
              </a:rPr>
              <a:t>Planned route, extra caution</a:t>
            </a:r>
          </a:p>
          <a:p>
            <a:pPr lvl="3"/>
            <a:r>
              <a:rPr lang="en-US" sz="1200" kern="1200" dirty="0">
                <a:solidFill>
                  <a:schemeClr val="tx1"/>
                </a:solidFill>
                <a:effectLst/>
                <a:latin typeface="+mn-lt"/>
                <a:ea typeface="+mn-ea"/>
                <a:cs typeface="+mn-cs"/>
              </a:rPr>
              <a:t>Go as planned</a:t>
            </a:r>
          </a:p>
          <a:p>
            <a:pPr lvl="0"/>
            <a:r>
              <a:rPr lang="en-US" sz="1200" kern="1200" dirty="0">
                <a:solidFill>
                  <a:schemeClr val="tx1"/>
                </a:solidFill>
                <a:effectLst/>
                <a:latin typeface="+mn-lt"/>
                <a:ea typeface="+mn-ea"/>
                <a:cs typeface="+mn-cs"/>
              </a:rPr>
              <a:t>Decision to go</a:t>
            </a:r>
          </a:p>
          <a:p>
            <a:pPr lvl="1"/>
            <a:r>
              <a:rPr lang="en-US" sz="1200" kern="1200" dirty="0">
                <a:solidFill>
                  <a:schemeClr val="tx1"/>
                </a:solidFill>
                <a:effectLst/>
                <a:latin typeface="+mn-lt"/>
                <a:ea typeface="+mn-ea"/>
                <a:cs typeface="+mn-cs"/>
              </a:rPr>
              <a:t>Constant reevaluation of factors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a:t>
            </a:r>
          </a:p>
          <a:p>
            <a:pPr lvl="2"/>
            <a:r>
              <a:rPr lang="en-US" sz="1200" kern="1200" dirty="0">
                <a:solidFill>
                  <a:schemeClr val="tx1"/>
                </a:solidFill>
                <a:effectLst/>
                <a:latin typeface="+mn-lt"/>
                <a:ea typeface="+mn-ea"/>
                <a:cs typeface="+mn-cs"/>
              </a:rPr>
              <a:t>Weather </a:t>
            </a:r>
          </a:p>
          <a:p>
            <a:pPr lvl="2"/>
            <a:r>
              <a:rPr lang="en-US" sz="1200" kern="1200" dirty="0">
                <a:solidFill>
                  <a:schemeClr val="tx1"/>
                </a:solidFill>
                <a:effectLst/>
                <a:latin typeface="+mn-lt"/>
                <a:ea typeface="+mn-ea"/>
                <a:cs typeface="+mn-cs"/>
              </a:rPr>
              <a:t>Snowpack </a:t>
            </a:r>
          </a:p>
          <a:p>
            <a:pPr lvl="2"/>
            <a:r>
              <a:rPr lang="en-US" sz="1200" kern="1200" dirty="0">
                <a:solidFill>
                  <a:schemeClr val="tx1"/>
                </a:solidFill>
                <a:effectLst/>
                <a:latin typeface="+mn-lt"/>
                <a:ea typeface="+mn-ea"/>
                <a:cs typeface="+mn-cs"/>
              </a:rPr>
              <a:t>Terrain </a:t>
            </a:r>
          </a:p>
          <a:p>
            <a:pPr lvl="2"/>
            <a:r>
              <a:rPr lang="en-US" sz="1200" kern="1200" dirty="0">
                <a:solidFill>
                  <a:schemeClr val="tx1"/>
                </a:solidFill>
                <a:effectLst/>
                <a:latin typeface="+mn-lt"/>
                <a:ea typeface="+mn-ea"/>
                <a:cs typeface="+mn-cs"/>
              </a:rPr>
              <a:t>Human</a:t>
            </a:r>
          </a:p>
          <a:p>
            <a:pPr lvl="3"/>
            <a:r>
              <a:rPr lang="en-US" sz="1200" kern="1200" dirty="0">
                <a:solidFill>
                  <a:schemeClr val="tx1"/>
                </a:solidFill>
                <a:effectLst/>
                <a:latin typeface="+mn-lt"/>
                <a:ea typeface="+mn-ea"/>
                <a:cs typeface="+mn-cs"/>
              </a:rPr>
              <a:t>Alert to the heuristics acting on others</a:t>
            </a:r>
          </a:p>
          <a:p>
            <a:pPr lvl="3"/>
            <a:r>
              <a:rPr lang="en-US" sz="1200" kern="1200" dirty="0">
                <a:solidFill>
                  <a:schemeClr val="tx1"/>
                </a:solidFill>
                <a:effectLst/>
                <a:latin typeface="+mn-lt"/>
                <a:ea typeface="+mn-ea"/>
                <a:cs typeface="+mn-cs"/>
              </a:rPr>
              <a:t>Others watch for those acting on you </a:t>
            </a:r>
          </a:p>
          <a:p>
            <a:pPr lvl="1"/>
            <a:r>
              <a:rPr lang="en-US" sz="1200" kern="1200" dirty="0">
                <a:solidFill>
                  <a:schemeClr val="tx1"/>
                </a:solidFill>
                <a:effectLst/>
                <a:latin typeface="+mn-lt"/>
                <a:ea typeface="+mn-ea"/>
                <a:cs typeface="+mn-cs"/>
              </a:rPr>
              <a:t>Alternatives if conditions indicate increased danger</a:t>
            </a:r>
          </a:p>
          <a:p>
            <a:pPr lvl="2"/>
            <a:r>
              <a:rPr lang="en-US" sz="1200" kern="1200" dirty="0">
                <a:solidFill>
                  <a:schemeClr val="tx1"/>
                </a:solidFill>
                <a:effectLst/>
                <a:latin typeface="+mn-lt"/>
                <a:ea typeface="+mn-ea"/>
                <a:cs typeface="+mn-cs"/>
              </a:rPr>
              <a:t>Continue on original route</a:t>
            </a:r>
          </a:p>
          <a:p>
            <a:pPr lvl="2"/>
            <a:r>
              <a:rPr lang="en-US" sz="1200" kern="1200" dirty="0">
                <a:solidFill>
                  <a:schemeClr val="tx1"/>
                </a:solidFill>
                <a:effectLst/>
                <a:latin typeface="+mn-lt"/>
                <a:ea typeface="+mn-ea"/>
                <a:cs typeface="+mn-cs"/>
              </a:rPr>
              <a:t>Alternate route </a:t>
            </a:r>
          </a:p>
          <a:p>
            <a:pPr lvl="2"/>
            <a:r>
              <a:rPr lang="en-US" sz="1200" kern="1200" dirty="0">
                <a:solidFill>
                  <a:schemeClr val="tx1"/>
                </a:solidFill>
                <a:effectLst/>
                <a:latin typeface="+mn-lt"/>
                <a:ea typeface="+mn-ea"/>
                <a:cs typeface="+mn-cs"/>
              </a:rPr>
              <a:t>Wait until conditions improve</a:t>
            </a:r>
          </a:p>
          <a:p>
            <a:pPr lvl="2"/>
            <a:r>
              <a:rPr lang="en-US" sz="1200" kern="1200" dirty="0">
                <a:solidFill>
                  <a:schemeClr val="tx1"/>
                </a:solidFill>
                <a:effectLst/>
                <a:latin typeface="+mn-lt"/>
                <a:ea typeface="+mn-ea"/>
                <a:cs typeface="+mn-cs"/>
              </a:rPr>
              <a:t>Same route back </a:t>
            </a:r>
          </a:p>
          <a:p>
            <a:pPr lvl="0"/>
            <a:r>
              <a:rPr lang="en-US" sz="1200" kern="1200" dirty="0">
                <a:solidFill>
                  <a:schemeClr val="tx1"/>
                </a:solidFill>
                <a:effectLst/>
                <a:latin typeface="+mn-lt"/>
                <a:ea typeface="+mn-ea"/>
                <a:cs typeface="+mn-cs"/>
              </a:rPr>
              <a:t>Precautions if a suspect avalanche slope must be crossed </a:t>
            </a:r>
          </a:p>
          <a:p>
            <a:pPr lvl="1"/>
            <a:r>
              <a:rPr lang="en-US" sz="1200" kern="1200" dirty="0">
                <a:solidFill>
                  <a:schemeClr val="tx1"/>
                </a:solidFill>
                <a:effectLst/>
                <a:latin typeface="+mn-lt"/>
                <a:ea typeface="+mn-ea"/>
                <a:cs typeface="+mn-cs"/>
              </a:rPr>
              <a:t>Consider alternatives again</a:t>
            </a:r>
          </a:p>
          <a:p>
            <a:pPr lvl="1"/>
            <a:r>
              <a:rPr lang="en-US" sz="1200" kern="1200" dirty="0">
                <a:solidFill>
                  <a:schemeClr val="tx1"/>
                </a:solidFill>
                <a:effectLst/>
                <a:latin typeface="+mn-lt"/>
                <a:ea typeface="+mn-ea"/>
                <a:cs typeface="+mn-cs"/>
              </a:rPr>
              <a:t>Route the least skilled member can traverse without falling  </a:t>
            </a:r>
          </a:p>
          <a:p>
            <a:pPr lvl="1"/>
            <a:r>
              <a:rPr lang="en-US" sz="1200" kern="1200" dirty="0">
                <a:solidFill>
                  <a:schemeClr val="tx1"/>
                </a:solidFill>
                <a:effectLst/>
                <a:latin typeface="+mn-lt"/>
                <a:ea typeface="+mn-ea"/>
                <a:cs typeface="+mn-cs"/>
              </a:rPr>
              <a:t>Identify the point of no return </a:t>
            </a:r>
          </a:p>
          <a:p>
            <a:pPr lvl="1"/>
            <a:r>
              <a:rPr lang="en-US" sz="1200" kern="1200" dirty="0">
                <a:solidFill>
                  <a:schemeClr val="tx1"/>
                </a:solidFill>
                <a:effectLst/>
                <a:latin typeface="+mn-lt"/>
                <a:ea typeface="+mn-ea"/>
                <a:cs typeface="+mn-cs"/>
              </a:rPr>
              <a:t>Choose an escape route </a:t>
            </a:r>
          </a:p>
          <a:p>
            <a:pPr lvl="1"/>
            <a:r>
              <a:rPr lang="en-US" sz="1200" kern="1200" dirty="0">
                <a:solidFill>
                  <a:schemeClr val="tx1"/>
                </a:solidFill>
                <a:effectLst/>
                <a:latin typeface="+mn-lt"/>
                <a:ea typeface="+mn-ea"/>
                <a:cs typeface="+mn-cs"/>
              </a:rPr>
              <a:t>Bundle up (especially parka  hood, waist </a:t>
            </a:r>
            <a:r>
              <a:rPr lang="en-US" sz="1200" kern="1200" dirty="0" err="1">
                <a:solidFill>
                  <a:schemeClr val="tx1"/>
                </a:solidFill>
                <a:effectLst/>
                <a:latin typeface="+mn-lt"/>
                <a:ea typeface="+mn-ea"/>
                <a:cs typeface="+mn-cs"/>
              </a:rPr>
              <a:t>drawcord</a:t>
            </a:r>
            <a:r>
              <a:rPr lang="en-US" sz="1200" kern="1200" dirty="0">
                <a:solidFill>
                  <a:schemeClr val="tx1"/>
                </a:solidFill>
                <a:effectLst/>
                <a:latin typeface="+mn-lt"/>
                <a:ea typeface="+mn-ea"/>
                <a:cs typeface="+mn-cs"/>
              </a:rPr>
              <a:t> and cuffs)</a:t>
            </a:r>
          </a:p>
          <a:p>
            <a:pPr lvl="1"/>
            <a:r>
              <a:rPr lang="en-US" sz="1200" kern="1200" dirty="0">
                <a:solidFill>
                  <a:schemeClr val="tx1"/>
                </a:solidFill>
                <a:effectLst/>
                <a:latin typeface="+mn-lt"/>
                <a:ea typeface="+mn-ea"/>
                <a:cs typeface="+mn-cs"/>
              </a:rPr>
              <a:t>Snug pack straps</a:t>
            </a:r>
          </a:p>
          <a:p>
            <a:pPr lvl="1"/>
            <a:r>
              <a:rPr lang="en-US" sz="1200" kern="1200" dirty="0">
                <a:solidFill>
                  <a:schemeClr val="tx1"/>
                </a:solidFill>
                <a:effectLst/>
                <a:latin typeface="+mn-lt"/>
                <a:ea typeface="+mn-ea"/>
                <a:cs typeface="+mn-cs"/>
              </a:rPr>
              <a:t>Remove pole/ski/board straps </a:t>
            </a:r>
          </a:p>
          <a:p>
            <a:pPr lvl="1"/>
            <a:r>
              <a:rPr lang="en-US" sz="1200" kern="1200" dirty="0" err="1">
                <a:solidFill>
                  <a:schemeClr val="tx1"/>
                </a:solidFill>
                <a:effectLst/>
                <a:latin typeface="+mn-lt"/>
                <a:ea typeface="+mn-ea"/>
                <a:cs typeface="+mn-cs"/>
              </a:rPr>
              <a:t>Avalung</a:t>
            </a:r>
            <a:r>
              <a:rPr lang="en-US" sz="1200" kern="1200" dirty="0">
                <a:solidFill>
                  <a:schemeClr val="tx1"/>
                </a:solidFill>
                <a:effectLst/>
                <a:latin typeface="+mn-lt"/>
                <a:ea typeface="+mn-ea"/>
                <a:cs typeface="+mn-cs"/>
                <a:sym typeface="Symbol"/>
              </a:rPr>
              <a:t></a:t>
            </a:r>
            <a:r>
              <a:rPr lang="en-US" sz="1200" kern="1200" dirty="0">
                <a:solidFill>
                  <a:schemeClr val="tx1"/>
                </a:solidFill>
                <a:effectLst/>
                <a:latin typeface="+mn-lt"/>
                <a:ea typeface="+mn-ea"/>
                <a:cs typeface="+mn-cs"/>
              </a:rPr>
              <a:t> mouthpiece in mouth, if so equipped</a:t>
            </a:r>
          </a:p>
          <a:p>
            <a:pPr lvl="1"/>
            <a:r>
              <a:rPr lang="en-US" sz="1200" kern="1200" dirty="0">
                <a:solidFill>
                  <a:schemeClr val="tx1"/>
                </a:solidFill>
                <a:effectLst/>
                <a:latin typeface="+mn-lt"/>
                <a:ea typeface="+mn-ea"/>
                <a:cs typeface="+mn-cs"/>
              </a:rPr>
              <a:t>Access to avalanche air bag triggering system</a:t>
            </a:r>
          </a:p>
          <a:p>
            <a:pPr lvl="1"/>
            <a:r>
              <a:rPr lang="en-US" sz="1200" kern="1200" dirty="0">
                <a:solidFill>
                  <a:schemeClr val="tx1"/>
                </a:solidFill>
                <a:effectLst/>
                <a:latin typeface="+mn-lt"/>
                <a:ea typeface="+mn-ea"/>
                <a:cs typeface="+mn-cs"/>
              </a:rPr>
              <a:t>Cross high and fast</a:t>
            </a:r>
          </a:p>
          <a:p>
            <a:pPr lvl="2"/>
            <a:r>
              <a:rPr lang="en-US" sz="1200" kern="1200" dirty="0">
                <a:solidFill>
                  <a:schemeClr val="tx1"/>
                </a:solidFill>
                <a:effectLst/>
                <a:latin typeface="+mn-lt"/>
                <a:ea typeface="+mn-ea"/>
                <a:cs typeface="+mn-cs"/>
              </a:rPr>
              <a:t>From identified safe point to safe point </a:t>
            </a:r>
          </a:p>
          <a:p>
            <a:pPr lvl="2"/>
            <a:r>
              <a:rPr lang="en-US" sz="1200" kern="1200" dirty="0">
                <a:solidFill>
                  <a:schemeClr val="tx1"/>
                </a:solidFill>
                <a:effectLst/>
                <a:latin typeface="+mn-lt"/>
                <a:ea typeface="+mn-ea"/>
                <a:cs typeface="+mn-cs"/>
              </a:rPr>
              <a:t>One at a time </a:t>
            </a:r>
          </a:p>
          <a:p>
            <a:pPr lvl="2"/>
            <a:r>
              <a:rPr lang="en-US" sz="1200" kern="1200" dirty="0">
                <a:solidFill>
                  <a:schemeClr val="tx1"/>
                </a:solidFill>
                <a:effectLst/>
                <a:latin typeface="+mn-lt"/>
                <a:ea typeface="+mn-ea"/>
                <a:cs typeface="+mn-cs"/>
              </a:rPr>
              <a:t>Same tracks </a:t>
            </a:r>
          </a:p>
          <a:p>
            <a:pPr lvl="2"/>
            <a:r>
              <a:rPr lang="en-US" sz="1200" kern="1200" dirty="0">
                <a:solidFill>
                  <a:schemeClr val="tx1"/>
                </a:solidFill>
                <a:effectLst/>
                <a:latin typeface="+mn-lt"/>
                <a:ea typeface="+mn-ea"/>
                <a:cs typeface="+mn-cs"/>
              </a:rPr>
              <a:t>All eyes on person crossing </a:t>
            </a:r>
          </a:p>
          <a:p>
            <a:pPr lvl="0"/>
            <a:r>
              <a:rPr lang="en-US" sz="1200" kern="1200" dirty="0">
                <a:solidFill>
                  <a:schemeClr val="tx1"/>
                </a:solidFill>
                <a:effectLst/>
                <a:latin typeface="+mn-lt"/>
                <a:ea typeface="+mn-ea"/>
                <a:cs typeface="+mn-cs"/>
              </a:rPr>
              <a:t>Bottom line</a:t>
            </a:r>
          </a:p>
          <a:p>
            <a:pPr lvl="1"/>
            <a:r>
              <a:rPr lang="en-US" sz="1200" kern="1200" dirty="0">
                <a:solidFill>
                  <a:schemeClr val="tx1"/>
                </a:solidFill>
                <a:effectLst/>
                <a:latin typeface="+mn-lt"/>
                <a:ea typeface="+mn-ea"/>
                <a:cs typeface="+mn-cs"/>
              </a:rPr>
              <a:t>Quick decisions in the field are usually Type 1</a:t>
            </a:r>
          </a:p>
          <a:p>
            <a:pPr lvl="2"/>
            <a:r>
              <a:rPr lang="en-US" sz="1200" kern="1200" dirty="0">
                <a:solidFill>
                  <a:schemeClr val="tx1"/>
                </a:solidFill>
                <a:effectLst/>
                <a:latin typeface="+mn-lt"/>
                <a:ea typeface="+mn-ea"/>
                <a:cs typeface="+mn-cs"/>
              </a:rPr>
              <a:t>Irrational</a:t>
            </a:r>
          </a:p>
          <a:p>
            <a:pPr lvl="2"/>
            <a:r>
              <a:rPr lang="en-US" sz="1200" kern="1200" dirty="0">
                <a:solidFill>
                  <a:schemeClr val="tx1"/>
                </a:solidFill>
                <a:effectLst/>
                <a:latin typeface="+mn-lt"/>
                <a:ea typeface="+mn-ea"/>
                <a:cs typeface="+mn-cs"/>
              </a:rPr>
              <a:t>Faulty</a:t>
            </a:r>
          </a:p>
          <a:p>
            <a:pPr lvl="1"/>
            <a:r>
              <a:rPr lang="en-US" sz="1200" kern="1200" dirty="0">
                <a:solidFill>
                  <a:schemeClr val="tx1"/>
                </a:solidFill>
                <a:effectLst/>
                <a:latin typeface="+mn-lt"/>
                <a:ea typeface="+mn-ea"/>
                <a:cs typeface="+mn-cs"/>
              </a:rPr>
              <a:t>Decision-making tools help engage Type 2</a:t>
            </a:r>
          </a:p>
          <a:p>
            <a:pPr lvl="2"/>
            <a:r>
              <a:rPr lang="en-US" sz="1200" kern="1200" dirty="0">
                <a:solidFill>
                  <a:schemeClr val="tx1"/>
                </a:solidFill>
                <a:effectLst/>
                <a:latin typeface="+mn-lt"/>
                <a:ea typeface="+mn-ea"/>
                <a:cs typeface="+mn-cs"/>
              </a:rPr>
              <a:t>Conclusions still vulnerable to Type 1 filtering</a:t>
            </a:r>
          </a:p>
          <a:p>
            <a:pPr lvl="1"/>
            <a:r>
              <a:rPr lang="en-US" sz="1200" kern="1200" dirty="0">
                <a:solidFill>
                  <a:schemeClr val="tx1"/>
                </a:solidFill>
                <a:effectLst/>
                <a:latin typeface="+mn-lt"/>
                <a:ea typeface="+mn-ea"/>
                <a:cs typeface="+mn-cs"/>
              </a:rPr>
              <a:t>Decisions must focus on terrain choices</a:t>
            </a:r>
          </a:p>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r>
              <a:rPr lang="en-US" sz="1200" kern="1200">
                <a:solidFill>
                  <a:schemeClr val="tx1"/>
                </a:solidFill>
                <a:effectLst/>
                <a:latin typeface="+mn-lt"/>
                <a:ea typeface="+mn-ea"/>
                <a:cs typeface="+mn-cs"/>
              </a:rPr>
              <a:t>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A76A279-BD58-4798-AD47-A77A1DDF2383}" type="slidenum">
              <a:rPr lang="en-US" smtClean="0"/>
              <a:t>18</a:t>
            </a:fld>
            <a:endParaRPr lang="en-US"/>
          </a:p>
        </p:txBody>
      </p:sp>
    </p:spTree>
    <p:extLst>
      <p:ext uri="{BB962C8B-B14F-4D97-AF65-F5344CB8AC3E}">
        <p14:creationId xmlns:p14="http://schemas.microsoft.com/office/powerpoint/2010/main" val="387813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ALPTRUTh</a:t>
            </a:r>
            <a:r>
              <a:rPr lang="en-US" dirty="0"/>
              <a:t> If three or more factors are present, that should trigger a red flag in your mind,</a:t>
            </a:r>
            <a:endParaRPr lang="en-US" sz="1200" b="1" i="1" kern="1200" dirty="0">
              <a:solidFill>
                <a:schemeClr val="tx1"/>
              </a:solidFill>
              <a:effectLst/>
              <a:latin typeface="+mn-lt"/>
              <a:ea typeface="+mn-ea"/>
              <a:cs typeface="+mn-cs"/>
            </a:endParaRPr>
          </a:p>
          <a:p>
            <a:endParaRPr lang="en-US" sz="1200" b="1" i="1" kern="1200" dirty="0">
              <a:solidFill>
                <a:schemeClr val="tx1"/>
              </a:solidFill>
              <a:effectLst/>
              <a:latin typeface="+mn-lt"/>
              <a:ea typeface="+mn-ea"/>
              <a:cs typeface="+mn-cs"/>
            </a:endParaRPr>
          </a:p>
          <a:p>
            <a:r>
              <a:rPr lang="en-US" b="1" dirty="0"/>
              <a:t>A is for Avalanches: </a:t>
            </a:r>
            <a:r>
              <a:rPr lang="en-US" dirty="0"/>
              <a:t>Check for recent avalanche activity and take note if there has been a slide in the past 48 hours. Look for the debris on the side of the road on places like Teton Pass, or when approaching the area. Check to see if local avalanche centers recently posted activity on event maps.</a:t>
            </a:r>
          </a:p>
          <a:p>
            <a:r>
              <a:rPr lang="en-US" b="1" dirty="0"/>
              <a:t>L is for Loading:</a:t>
            </a:r>
            <a:r>
              <a:rPr lang="en-US" dirty="0"/>
              <a:t> Has it snowed or rained in the past 48 hours? When it did snow, was it roughly an inch an hour for six or more hours? If so, then take caution.</a:t>
            </a:r>
          </a:p>
          <a:p>
            <a:r>
              <a:rPr lang="en-US" b="1" dirty="0"/>
              <a:t>P is for (Avalanche) Paths:</a:t>
            </a:r>
            <a:r>
              <a:rPr lang="en-US" dirty="0"/>
              <a:t> Is there a defined avalanche path in the area you are going to ski? It should be fairly obvious, even to a novice, to notice areas that would cause snow to naturally funnel. Be on the lookout for defined avalanche start zone and a pitch around 38 degrees. </a:t>
            </a:r>
          </a:p>
          <a:p>
            <a:r>
              <a:rPr lang="en-US" b="1" dirty="0"/>
              <a:t>T is for Terrain (Traps):</a:t>
            </a:r>
            <a:r>
              <a:rPr lang="en-US" dirty="0"/>
              <a:t> Terrain traps are features that exacerbate the consequences if you get caught in an avalanche. There are three major types of features. The first is something you can fall off of, like a cliff. The second is something you can smash into, like trees. The third is a confined area where the snow can compact quickly, like a couloir or gully, where even small avalanches can easily bury a victim. </a:t>
            </a:r>
          </a:p>
          <a:p>
            <a:r>
              <a:rPr lang="en-US" b="1" dirty="0"/>
              <a:t>R is for (Avalanche Hazard) Rating:</a:t>
            </a:r>
            <a:r>
              <a:rPr lang="en-US" dirty="0"/>
              <a:t> What is the avalanche danger for the day? Check in with your local avalanche center and take caution if considerable, high, or extreme avalanche hazard is listed, but realize that most avalanches happen during days of moderate hazard–when the danger isn't so obvious as to keep people away, varies across terrain, and fools people into thinking it's "safe" out. </a:t>
            </a:r>
          </a:p>
          <a:p>
            <a:r>
              <a:rPr lang="en-US" b="1" dirty="0"/>
              <a:t>U is for Unstable (Snow):</a:t>
            </a:r>
            <a:r>
              <a:rPr lang="en-US" dirty="0"/>
              <a:t> Can you hear collapsing or a "whumping" sound while traveling through the backcountry? When you dig a snow assessment pit, is there a heavy layer on top of a weak one? Do you observe cracks in the snow? If so, then unstable snow is present. This is particularly important if it exists in the top three feet of the snowpack–where skiers and snowboarders are able to trigger avalanches most readily.</a:t>
            </a:r>
          </a:p>
          <a:p>
            <a:r>
              <a:rPr lang="en-US" b="1" dirty="0"/>
              <a:t>T is for Thawing:</a:t>
            </a:r>
            <a:r>
              <a:rPr lang="en-US" dirty="0"/>
              <a:t> If you observe 12-15 degrees of warming in a period of twelve hours or less, then check yes in this category. It is important to note that this only should only be checked if it is the first day of warming, not a day in a long warming period.</a:t>
            </a:r>
          </a:p>
          <a:p>
            <a:endParaRPr lang="en-US" sz="1200" b="1" i="1" kern="1200" dirty="0">
              <a:solidFill>
                <a:schemeClr val="tx1"/>
              </a:solidFill>
              <a:effectLst/>
              <a:latin typeface="+mn-lt"/>
              <a:ea typeface="+mn-ea"/>
              <a:cs typeface="+mn-cs"/>
            </a:endParaRPr>
          </a:p>
          <a:p>
            <a:endParaRPr lang="en-US" sz="1200" b="1" i="1" kern="1200" dirty="0">
              <a:solidFill>
                <a:schemeClr val="tx1"/>
              </a:solidFill>
              <a:effectLst/>
              <a:latin typeface="+mn-lt"/>
              <a:ea typeface="+mn-ea"/>
              <a:cs typeface="+mn-cs"/>
            </a:endParaRPr>
          </a:p>
          <a:p>
            <a:endParaRPr lang="en-US" sz="1200" b="1" i="1" kern="1200" dirty="0">
              <a:solidFill>
                <a:schemeClr val="tx1"/>
              </a:solidFill>
              <a:effectLst/>
              <a:latin typeface="+mn-lt"/>
              <a:ea typeface="+mn-ea"/>
              <a:cs typeface="+mn-cs"/>
            </a:endParaRP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Topic 5: Personal Safety </a:t>
            </a:r>
          </a:p>
          <a:p>
            <a:r>
              <a:rPr lang="en-US" sz="1200" b="1" kern="1200" dirty="0">
                <a:solidFill>
                  <a:schemeClr val="tx1"/>
                </a:solidFill>
                <a:effectLst/>
                <a:latin typeface="+mn-lt"/>
                <a:ea typeface="+mn-ea"/>
                <a:cs typeface="+mn-cs"/>
              </a:rPr>
              <a:t>Overview</a:t>
            </a:r>
          </a:p>
          <a:p>
            <a:r>
              <a:rPr lang="en-US" sz="1200" kern="1200" dirty="0">
                <a:solidFill>
                  <a:schemeClr val="tx1"/>
                </a:solidFill>
                <a:effectLst/>
                <a:latin typeface="+mn-lt"/>
                <a:ea typeface="+mn-ea"/>
                <a:cs typeface="+mn-cs"/>
              </a:rPr>
              <a:t>This topic brings together different aspects of personal safety in avalanche terrain. It introduces advance-planning principles, travel techniques and procedures that build in safety and act as a counterpoint to rash decision making. Students should also understand that plans and travel formulas are not perfect; decision making in the field is still essential for safe and efficient travel. Familiarization with the use of decision-making tools helps us to objectify the process and increases the likelihood that these tools will be used in the field. One also needs techniques for improving survival chances if risk management fails and he/she becomes caught in an avalanche. </a:t>
            </a:r>
          </a:p>
          <a:p>
            <a:r>
              <a:rPr lang="en-US" sz="1200" kern="1200" dirty="0">
                <a:solidFill>
                  <a:schemeClr val="tx1"/>
                </a:solidFill>
                <a:effectLst/>
                <a:latin typeface="+mn-lt"/>
                <a:ea typeface="+mn-ea"/>
                <a:cs typeface="+mn-cs"/>
              </a:rPr>
              <a:t>If there are snowmobilers in the class, be sure to discuss how the principles and practices covered in this topic apply to that mode of travel.</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5C:  Decision Making in the Field	</a:t>
            </a:r>
          </a:p>
          <a:p>
            <a:r>
              <a:rPr lang="en-US" sz="1200" kern="1200" dirty="0">
                <a:solidFill>
                  <a:schemeClr val="tx1"/>
                </a:solidFill>
                <a:effectLst/>
                <a:latin typeface="+mn-lt"/>
                <a:ea typeface="+mn-ea"/>
                <a:cs typeface="+mn-cs"/>
              </a:rPr>
              <a:t>(Minimum duration: 40 minutes) </a:t>
            </a:r>
          </a:p>
          <a:p>
            <a:r>
              <a:rPr lang="en-US" sz="1200" b="1" kern="1200" dirty="0">
                <a:solidFill>
                  <a:schemeClr val="tx1"/>
                </a:solidFill>
                <a:effectLst/>
                <a:latin typeface="+mn-lt"/>
                <a:ea typeface="+mn-ea"/>
                <a:cs typeface="+mn-cs"/>
              </a:rPr>
              <a:t>Overview </a:t>
            </a:r>
          </a:p>
          <a:p>
            <a:r>
              <a:rPr lang="en-US" sz="1200" kern="1200" dirty="0">
                <a:solidFill>
                  <a:schemeClr val="tx1"/>
                </a:solidFill>
                <a:effectLst/>
                <a:latin typeface="+mn-lt"/>
                <a:ea typeface="+mn-ea"/>
                <a:cs typeface="+mn-cs"/>
              </a:rPr>
              <a:t>Advance plans are the foundation of a continuous decision-making process, but plans then need frequent modification based on realities of the environment.  Emphasize that this is where people most often make decisions that get them into trouble. </a:t>
            </a:r>
          </a:p>
          <a:p>
            <a:r>
              <a:rPr lang="en-US" sz="1200" kern="1200" dirty="0">
                <a:solidFill>
                  <a:schemeClr val="tx1"/>
                </a:solidFill>
                <a:effectLst/>
                <a:latin typeface="+mn-lt"/>
                <a:ea typeface="+mn-ea"/>
                <a:cs typeface="+mn-cs"/>
              </a:rPr>
              <a:t>Decision-making aids help to objectify the process—another safeguard against the potentially harmful effects of human factors. At least half of the allotted time for this session should be devoted to familiarization and practice with a variety of decision-making aids, which then need to be put to use in the field (thus encouraging likely use).</a:t>
            </a:r>
          </a:p>
          <a:p>
            <a:r>
              <a:rPr lang="en-US" sz="1200" kern="1200" dirty="0">
                <a:solidFill>
                  <a:schemeClr val="tx1"/>
                </a:solidFill>
                <a:effectLst/>
                <a:latin typeface="+mn-lt"/>
                <a:ea typeface="+mn-ea"/>
                <a:cs typeface="+mn-cs"/>
              </a:rPr>
              <a:t>Mock scenarios in the classroom will help students to become familiar with decision-making aids but follow-up in the field is necessary to make this content stick.</a:t>
            </a:r>
          </a:p>
          <a:p>
            <a:r>
              <a:rPr lang="en-US" sz="1200" b="1" kern="1200" dirty="0">
                <a:solidFill>
                  <a:schemeClr val="tx1"/>
                </a:solidFill>
                <a:effectLst/>
                <a:latin typeface="+mn-lt"/>
                <a:ea typeface="+mn-ea"/>
                <a:cs typeface="+mn-cs"/>
              </a:rPr>
              <a:t>Concluding Objectives—students should be able to:</a:t>
            </a:r>
          </a:p>
          <a:p>
            <a:pPr lvl="0"/>
            <a:r>
              <a:rPr lang="en-US" sz="1200" kern="1200" dirty="0">
                <a:solidFill>
                  <a:schemeClr val="tx1"/>
                </a:solidFill>
                <a:effectLst/>
                <a:latin typeface="+mn-lt"/>
                <a:ea typeface="+mn-ea"/>
                <a:cs typeface="+mn-cs"/>
              </a:rPr>
              <a:t>List pertinent data for decision-making.</a:t>
            </a:r>
          </a:p>
          <a:p>
            <a:pPr lvl="0"/>
            <a:r>
              <a:rPr lang="en-US" sz="1200" kern="1200" dirty="0">
                <a:solidFill>
                  <a:schemeClr val="tx1"/>
                </a:solidFill>
                <a:effectLst/>
                <a:latin typeface="+mn-lt"/>
                <a:ea typeface="+mn-ea"/>
                <a:cs typeface="+mn-cs"/>
              </a:rPr>
              <a:t>Integrate multiple types and sources of information when making decisions</a:t>
            </a:r>
          </a:p>
          <a:p>
            <a:pPr lvl="0"/>
            <a:r>
              <a:rPr lang="en-US" sz="1200" kern="1200" dirty="0">
                <a:solidFill>
                  <a:schemeClr val="tx1"/>
                </a:solidFill>
                <a:effectLst/>
                <a:latin typeface="+mn-lt"/>
                <a:ea typeface="+mn-ea"/>
                <a:cs typeface="+mn-cs"/>
              </a:rPr>
              <a:t>Prioritize evidence of hazard</a:t>
            </a:r>
          </a:p>
          <a:p>
            <a:pPr lvl="0"/>
            <a:r>
              <a:rPr lang="en-US" sz="1200" kern="1200" dirty="0">
                <a:solidFill>
                  <a:schemeClr val="tx1"/>
                </a:solidFill>
                <a:effectLst/>
                <a:latin typeface="+mn-lt"/>
                <a:ea typeface="+mn-ea"/>
                <a:cs typeface="+mn-cs"/>
              </a:rPr>
              <a:t>Use a variety of decision-making aids.</a:t>
            </a:r>
          </a:p>
          <a:p>
            <a:r>
              <a:rPr lang="en-US" sz="1200" b="1" kern="1200" dirty="0">
                <a:solidFill>
                  <a:schemeClr val="tx1"/>
                </a:solidFill>
                <a:effectLst/>
                <a:latin typeface="+mn-lt"/>
                <a:ea typeface="+mn-ea"/>
                <a:cs typeface="+mn-cs"/>
              </a:rPr>
              <a:t>Key Terms</a:t>
            </a:r>
          </a:p>
          <a:p>
            <a:r>
              <a:rPr lang="en-US" sz="1200" kern="1200" dirty="0">
                <a:solidFill>
                  <a:schemeClr val="tx1"/>
                </a:solidFill>
                <a:effectLst/>
                <a:latin typeface="+mn-lt"/>
                <a:ea typeface="+mn-ea"/>
                <a:cs typeface="+mn-cs"/>
              </a:rPr>
              <a:t>(None)</a:t>
            </a:r>
          </a:p>
          <a:p>
            <a:r>
              <a:rPr lang="en-US" sz="1200" b="1" kern="1200" dirty="0">
                <a:solidFill>
                  <a:schemeClr val="tx1"/>
                </a:solidFill>
                <a:effectLst/>
                <a:latin typeface="+mn-lt"/>
                <a:ea typeface="+mn-ea"/>
                <a:cs typeface="+mn-cs"/>
              </a:rPr>
              <a:t>Sample Set</a:t>
            </a:r>
          </a:p>
          <a:p>
            <a:r>
              <a:rPr lang="en-US" sz="1200" kern="1200" dirty="0">
                <a:solidFill>
                  <a:schemeClr val="tx1"/>
                </a:solidFill>
                <a:effectLst/>
                <a:latin typeface="+mn-lt"/>
                <a:ea typeface="+mn-ea"/>
                <a:cs typeface="+mn-cs"/>
              </a:rPr>
              <a:t>As the safety evaluation process begins with initial trip plans, it continues with the ride from home to the resort or trailhead. This is where the plan can begin calibration with reality.</a:t>
            </a:r>
          </a:p>
          <a:p>
            <a:r>
              <a:rPr lang="en-US" sz="1200" b="1" kern="1200" dirty="0">
                <a:solidFill>
                  <a:schemeClr val="tx1"/>
                </a:solidFill>
                <a:effectLst/>
                <a:latin typeface="+mn-lt"/>
                <a:ea typeface="+mn-ea"/>
                <a:cs typeface="+mn-cs"/>
              </a:rPr>
              <a:t>Content </a:t>
            </a:r>
          </a:p>
          <a:p>
            <a:pPr lvl="0"/>
            <a:r>
              <a:rPr lang="en-US" sz="1200" kern="1200" dirty="0">
                <a:solidFill>
                  <a:schemeClr val="tx1"/>
                </a:solidFill>
                <a:effectLst/>
                <a:latin typeface="+mn-lt"/>
                <a:ea typeface="+mn-ea"/>
                <a:cs typeface="+mn-cs"/>
              </a:rPr>
              <a:t>Data Gathering</a:t>
            </a:r>
          </a:p>
          <a:p>
            <a:pPr lvl="1"/>
            <a:r>
              <a:rPr lang="en-US" sz="1200" kern="1200" dirty="0">
                <a:solidFill>
                  <a:schemeClr val="tx1"/>
                </a:solidFill>
                <a:effectLst/>
                <a:latin typeface="+mn-lt"/>
                <a:ea typeface="+mn-ea"/>
                <a:cs typeface="+mn-cs"/>
              </a:rPr>
              <a:t>Approach to departure site (What can you see from the car?)</a:t>
            </a:r>
          </a:p>
          <a:p>
            <a:pPr lvl="2"/>
            <a:r>
              <a:rPr lang="en-US" sz="1200" kern="1200" dirty="0">
                <a:solidFill>
                  <a:schemeClr val="tx1"/>
                </a:solidFill>
                <a:effectLst/>
                <a:latin typeface="+mn-lt"/>
                <a:ea typeface="+mn-ea"/>
                <a:cs typeface="+mn-cs"/>
              </a:rPr>
              <a:t>Weather</a:t>
            </a:r>
          </a:p>
          <a:p>
            <a:pPr lvl="2"/>
            <a:r>
              <a:rPr lang="en-US" sz="1200" kern="1200" dirty="0">
                <a:solidFill>
                  <a:schemeClr val="tx1"/>
                </a:solidFill>
                <a:effectLst/>
                <a:latin typeface="+mn-lt"/>
                <a:ea typeface="+mn-ea"/>
                <a:cs typeface="+mn-cs"/>
              </a:rPr>
              <a:t>Avalanche activity</a:t>
            </a:r>
          </a:p>
          <a:p>
            <a:pPr lvl="1"/>
            <a:r>
              <a:rPr lang="en-US" sz="1200" kern="1200" dirty="0">
                <a:solidFill>
                  <a:schemeClr val="tx1"/>
                </a:solidFill>
                <a:effectLst/>
                <a:latin typeface="+mn-lt"/>
                <a:ea typeface="+mn-ea"/>
                <a:cs typeface="+mn-cs"/>
              </a:rPr>
              <a:t>At the departure site</a:t>
            </a:r>
          </a:p>
          <a:p>
            <a:pPr lvl="2"/>
            <a:r>
              <a:rPr lang="en-US" sz="1200" kern="1200" dirty="0">
                <a:solidFill>
                  <a:schemeClr val="tx1"/>
                </a:solidFill>
                <a:effectLst/>
                <a:latin typeface="+mn-lt"/>
                <a:ea typeface="+mn-ea"/>
                <a:cs typeface="+mn-cs"/>
              </a:rPr>
              <a:t>Gather baseline snowpack data</a:t>
            </a:r>
          </a:p>
          <a:p>
            <a:pPr lvl="0"/>
            <a:r>
              <a:rPr lang="en-US" sz="1200" kern="1200" dirty="0">
                <a:solidFill>
                  <a:schemeClr val="tx1"/>
                </a:solidFill>
                <a:effectLst/>
                <a:latin typeface="+mn-lt"/>
                <a:ea typeface="+mn-ea"/>
                <a:cs typeface="+mn-cs"/>
              </a:rPr>
              <a:t>Use decision making aids (demonstrate)</a:t>
            </a:r>
          </a:p>
          <a:p>
            <a:pPr lvl="1"/>
            <a:r>
              <a:rPr lang="en-US" sz="1200" kern="1200" dirty="0">
                <a:solidFill>
                  <a:schemeClr val="tx1"/>
                </a:solidFill>
                <a:effectLst/>
                <a:latin typeface="+mn-lt"/>
                <a:ea typeface="+mn-ea"/>
                <a:cs typeface="+mn-cs"/>
              </a:rPr>
              <a:t>Information-Based</a:t>
            </a:r>
          </a:p>
          <a:p>
            <a:pPr lvl="2"/>
            <a:r>
              <a:rPr lang="en-US" sz="1200" kern="1200" dirty="0">
                <a:solidFill>
                  <a:schemeClr val="tx1"/>
                </a:solidFill>
                <a:effectLst/>
                <a:latin typeface="+mn-lt"/>
                <a:ea typeface="+mn-ea"/>
                <a:cs typeface="+mn-cs"/>
              </a:rPr>
              <a:t>Avalanche Center Advisory information (interpretation and application)</a:t>
            </a:r>
          </a:p>
          <a:p>
            <a:pPr lvl="3"/>
            <a:r>
              <a:rPr lang="en-US" sz="1200" kern="1200" dirty="0">
                <a:solidFill>
                  <a:schemeClr val="tx1"/>
                </a:solidFill>
                <a:effectLst/>
                <a:latin typeface="+mn-lt"/>
                <a:ea typeface="+mn-ea"/>
                <a:cs typeface="+mn-cs"/>
              </a:rPr>
              <a:t>Where/how to access </a:t>
            </a:r>
          </a:p>
          <a:p>
            <a:pPr lvl="3"/>
            <a:r>
              <a:rPr lang="en-US" sz="1200" kern="1200" dirty="0">
                <a:solidFill>
                  <a:schemeClr val="tx1"/>
                </a:solidFill>
                <a:effectLst/>
                <a:latin typeface="+mn-lt"/>
                <a:ea typeface="+mn-ea"/>
                <a:cs typeface="+mn-cs"/>
              </a:rPr>
              <a:t>North American Public Avalanche Danger Scale </a:t>
            </a:r>
          </a:p>
          <a:p>
            <a:pPr lvl="4"/>
            <a:r>
              <a:rPr lang="en-US" sz="1200" kern="1200" dirty="0">
                <a:solidFill>
                  <a:schemeClr val="tx1"/>
                </a:solidFill>
                <a:effectLst/>
                <a:latin typeface="+mn-lt"/>
                <a:ea typeface="+mn-ea"/>
                <a:cs typeface="+mn-cs"/>
              </a:rPr>
              <a:t>What categories mean </a:t>
            </a:r>
          </a:p>
          <a:p>
            <a:pPr lvl="4"/>
            <a:r>
              <a:rPr lang="en-US" sz="1200" kern="1200" dirty="0">
                <a:solidFill>
                  <a:schemeClr val="tx1"/>
                </a:solidFill>
                <a:effectLst/>
                <a:latin typeface="+mn-lt"/>
                <a:ea typeface="+mn-ea"/>
                <a:cs typeface="+mn-cs"/>
              </a:rPr>
              <a:t>Limitations</a:t>
            </a:r>
          </a:p>
          <a:p>
            <a:pPr lvl="3"/>
            <a:r>
              <a:rPr lang="en-US" sz="1200" kern="1200" dirty="0">
                <a:solidFill>
                  <a:schemeClr val="tx1"/>
                </a:solidFill>
                <a:effectLst/>
                <a:latin typeface="+mn-lt"/>
                <a:ea typeface="+mn-ea"/>
                <a:cs typeface="+mn-cs"/>
              </a:rPr>
              <a:t>Snow profiles</a:t>
            </a:r>
          </a:p>
          <a:p>
            <a:pPr lvl="3"/>
            <a:r>
              <a:rPr lang="en-US" sz="1200" kern="1200" dirty="0">
                <a:solidFill>
                  <a:schemeClr val="tx1"/>
                </a:solidFill>
                <a:effectLst/>
                <a:latin typeface="+mn-lt"/>
                <a:ea typeface="+mn-ea"/>
                <a:cs typeface="+mn-cs"/>
              </a:rPr>
              <a:t>Danger Roses</a:t>
            </a:r>
          </a:p>
          <a:p>
            <a:pPr lvl="3"/>
            <a:r>
              <a:rPr lang="en-US" sz="1200" kern="1200" dirty="0">
                <a:solidFill>
                  <a:schemeClr val="tx1"/>
                </a:solidFill>
                <a:effectLst/>
                <a:latin typeface="+mn-lt"/>
                <a:ea typeface="+mn-ea"/>
                <a:cs typeface="+mn-cs"/>
              </a:rPr>
              <a:t>Commentaries</a:t>
            </a:r>
          </a:p>
          <a:p>
            <a:pPr lvl="4"/>
            <a:r>
              <a:rPr lang="en-US" sz="1200" kern="1200" dirty="0">
                <a:solidFill>
                  <a:schemeClr val="tx1"/>
                </a:solidFill>
                <a:effectLst/>
                <a:latin typeface="+mn-lt"/>
                <a:ea typeface="+mn-ea"/>
                <a:cs typeface="+mn-cs"/>
              </a:rPr>
              <a:t>Avalanche Problems/Concerns</a:t>
            </a:r>
          </a:p>
          <a:p>
            <a:pPr lvl="4"/>
            <a:r>
              <a:rPr lang="en-US" sz="1200" kern="1200" dirty="0">
                <a:solidFill>
                  <a:schemeClr val="tx1"/>
                </a:solidFill>
                <a:effectLst/>
                <a:latin typeface="+mn-lt"/>
                <a:ea typeface="+mn-ea"/>
                <a:cs typeface="+mn-cs"/>
              </a:rPr>
              <a:t>Travel advisories</a:t>
            </a:r>
          </a:p>
          <a:p>
            <a:pPr lvl="2"/>
            <a:r>
              <a:rPr lang="en-US" sz="1200" kern="1200" dirty="0">
                <a:solidFill>
                  <a:schemeClr val="tx1"/>
                </a:solidFill>
                <a:effectLst/>
                <a:latin typeface="+mn-lt"/>
                <a:ea typeface="+mn-ea"/>
                <a:cs typeface="+mn-cs"/>
              </a:rPr>
              <a:t>Prioritizing the clues—bull’s eye approach</a:t>
            </a:r>
          </a:p>
          <a:p>
            <a:pPr lvl="3"/>
            <a:r>
              <a:rPr lang="en-US" sz="1200" kern="1200" dirty="0">
                <a:solidFill>
                  <a:schemeClr val="tx1"/>
                </a:solidFill>
                <a:effectLst/>
                <a:latin typeface="+mn-lt"/>
                <a:ea typeface="+mn-ea"/>
                <a:cs typeface="+mn-cs"/>
              </a:rPr>
              <a:t>Outer ring—general data (Class III)</a:t>
            </a:r>
          </a:p>
          <a:p>
            <a:pPr lvl="4"/>
            <a:r>
              <a:rPr lang="en-US" sz="1200" kern="1200" dirty="0">
                <a:solidFill>
                  <a:schemeClr val="tx1"/>
                </a:solidFill>
                <a:effectLst/>
                <a:latin typeface="+mn-lt"/>
                <a:ea typeface="+mn-ea"/>
                <a:cs typeface="+mn-cs"/>
              </a:rPr>
              <a:t>Weather reports</a:t>
            </a:r>
          </a:p>
          <a:p>
            <a:pPr lvl="4"/>
            <a:r>
              <a:rPr lang="en-US" sz="1200" kern="1200" dirty="0">
                <a:solidFill>
                  <a:schemeClr val="tx1"/>
                </a:solidFill>
                <a:effectLst/>
                <a:latin typeface="+mn-lt"/>
                <a:ea typeface="+mn-ea"/>
                <a:cs typeface="+mn-cs"/>
              </a:rPr>
              <a:t>Avalanche center bulletins</a:t>
            </a:r>
          </a:p>
          <a:p>
            <a:pPr lvl="3"/>
            <a:r>
              <a:rPr lang="en-US" sz="1200" kern="1200" dirty="0">
                <a:solidFill>
                  <a:schemeClr val="tx1"/>
                </a:solidFill>
                <a:effectLst/>
                <a:latin typeface="+mn-lt"/>
                <a:ea typeface="+mn-ea"/>
                <a:cs typeface="+mn-cs"/>
              </a:rPr>
              <a:t>Inner ring—local interpolated data (Class II)</a:t>
            </a:r>
          </a:p>
          <a:p>
            <a:pPr lvl="4"/>
            <a:r>
              <a:rPr lang="en-US" sz="1200" kern="1200" dirty="0">
                <a:solidFill>
                  <a:schemeClr val="tx1"/>
                </a:solidFill>
                <a:effectLst/>
                <a:latin typeface="+mn-lt"/>
                <a:ea typeface="+mn-ea"/>
                <a:cs typeface="+mn-cs"/>
              </a:rPr>
              <a:t>Weather</a:t>
            </a:r>
          </a:p>
          <a:p>
            <a:pPr lvl="4"/>
            <a:r>
              <a:rPr lang="en-US" sz="1200" kern="1200" dirty="0">
                <a:solidFill>
                  <a:schemeClr val="tx1"/>
                </a:solidFill>
                <a:effectLst/>
                <a:latin typeface="+mn-lt"/>
                <a:ea typeface="+mn-ea"/>
                <a:cs typeface="+mn-cs"/>
              </a:rPr>
              <a:t>Snowpack</a:t>
            </a:r>
          </a:p>
          <a:p>
            <a:pPr lvl="4"/>
            <a:r>
              <a:rPr lang="en-US" sz="1200" kern="1200" dirty="0">
                <a:solidFill>
                  <a:schemeClr val="tx1"/>
                </a:solidFill>
                <a:effectLst/>
                <a:latin typeface="+mn-lt"/>
                <a:ea typeface="+mn-ea"/>
                <a:cs typeface="+mn-cs"/>
              </a:rPr>
              <a:t>Terrain</a:t>
            </a:r>
          </a:p>
          <a:p>
            <a:pPr lvl="3"/>
            <a:r>
              <a:rPr lang="en-US" sz="1200" kern="1200" dirty="0">
                <a:solidFill>
                  <a:schemeClr val="tx1"/>
                </a:solidFill>
                <a:effectLst/>
                <a:latin typeface="+mn-lt"/>
                <a:ea typeface="+mn-ea"/>
                <a:cs typeface="+mn-cs"/>
              </a:rPr>
              <a:t>Bull’s eye—direct data (Class I)</a:t>
            </a:r>
          </a:p>
          <a:p>
            <a:pPr lvl="4"/>
            <a:r>
              <a:rPr lang="en-US" sz="1200" kern="1200" dirty="0">
                <a:solidFill>
                  <a:schemeClr val="tx1"/>
                </a:solidFill>
                <a:effectLst/>
                <a:latin typeface="+mn-lt"/>
                <a:ea typeface="+mn-ea"/>
                <a:cs typeface="+mn-cs"/>
              </a:rPr>
              <a:t>Observed avalanches</a:t>
            </a:r>
          </a:p>
          <a:p>
            <a:pPr lvl="4"/>
            <a:r>
              <a:rPr lang="en-US" sz="1200" kern="1200" dirty="0">
                <a:solidFill>
                  <a:schemeClr val="tx1"/>
                </a:solidFill>
                <a:effectLst/>
                <a:latin typeface="+mn-lt"/>
                <a:ea typeface="+mn-ea"/>
                <a:cs typeface="+mn-cs"/>
              </a:rPr>
              <a:t>Shooting cracks</a:t>
            </a:r>
          </a:p>
          <a:p>
            <a:pPr lvl="4"/>
            <a:r>
              <a:rPr lang="en-US" sz="1200" kern="1200" dirty="0">
                <a:solidFill>
                  <a:schemeClr val="tx1"/>
                </a:solidFill>
                <a:effectLst/>
                <a:latin typeface="+mn-lt"/>
                <a:ea typeface="+mn-ea"/>
                <a:cs typeface="+mn-cs"/>
              </a:rPr>
              <a:t>Hollow, drum-like sounds underfoot</a:t>
            </a:r>
          </a:p>
          <a:p>
            <a:pPr lvl="4"/>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Whumpfing</a:t>
            </a:r>
            <a:r>
              <a:rPr lang="en-US" sz="1200" kern="1200" dirty="0">
                <a:solidFill>
                  <a:schemeClr val="tx1"/>
                </a:solidFill>
                <a:effectLst/>
                <a:latin typeface="+mn-lt"/>
                <a:ea typeface="+mn-ea"/>
                <a:cs typeface="+mn-cs"/>
              </a:rPr>
              <a:t>” underfoot</a:t>
            </a:r>
          </a:p>
          <a:p>
            <a:pPr lvl="2"/>
            <a:r>
              <a:rPr lang="en-US" sz="1200" kern="1200" dirty="0">
                <a:solidFill>
                  <a:schemeClr val="tx1"/>
                </a:solidFill>
                <a:effectLst/>
                <a:latin typeface="+mn-lt"/>
                <a:ea typeface="+mn-ea"/>
                <a:cs typeface="+mn-cs"/>
              </a:rPr>
              <a:t>Recognizing/evaluating human factors </a:t>
            </a:r>
          </a:p>
          <a:p>
            <a:pPr lvl="3"/>
            <a:r>
              <a:rPr lang="en-US" sz="1200" kern="1200" dirty="0">
                <a:solidFill>
                  <a:schemeClr val="tx1"/>
                </a:solidFill>
                <a:effectLst/>
                <a:latin typeface="+mn-lt"/>
                <a:ea typeface="+mn-ea"/>
                <a:cs typeface="+mn-cs"/>
              </a:rPr>
              <a:t>Unexpected changes</a:t>
            </a:r>
          </a:p>
          <a:p>
            <a:pPr lvl="3"/>
            <a:r>
              <a:rPr lang="en-US" sz="1200" kern="1200" dirty="0">
                <a:solidFill>
                  <a:schemeClr val="tx1"/>
                </a:solidFill>
                <a:effectLst/>
                <a:latin typeface="+mn-lt"/>
                <a:ea typeface="+mn-ea"/>
                <a:cs typeface="+mn-cs"/>
              </a:rPr>
              <a:t>Physical and mental condition of your party members</a:t>
            </a:r>
          </a:p>
          <a:p>
            <a:pPr lvl="3"/>
            <a:r>
              <a:rPr lang="en-US" sz="1200" kern="1200" dirty="0">
                <a:solidFill>
                  <a:schemeClr val="tx1"/>
                </a:solidFill>
                <a:effectLst/>
                <a:latin typeface="+mn-lt"/>
                <a:ea typeface="+mn-ea"/>
                <a:cs typeface="+mn-cs"/>
              </a:rPr>
              <a:t>Acceptance of risk and vulnerability </a:t>
            </a:r>
          </a:p>
          <a:p>
            <a:pPr lvl="1"/>
            <a:r>
              <a:rPr lang="en-US" sz="1200" kern="1200" dirty="0">
                <a:solidFill>
                  <a:schemeClr val="tx1"/>
                </a:solidFill>
                <a:effectLst/>
                <a:latin typeface="+mn-lt"/>
                <a:ea typeface="+mn-ea"/>
                <a:cs typeface="+mn-cs"/>
              </a:rPr>
              <a:t>Rule based decision making aids</a:t>
            </a:r>
          </a:p>
          <a:p>
            <a:pPr lvl="2"/>
            <a:r>
              <a:rPr lang="en-US" sz="1200" kern="1200" dirty="0">
                <a:solidFill>
                  <a:schemeClr val="tx1"/>
                </a:solidFill>
                <a:effectLst/>
                <a:latin typeface="+mn-lt"/>
                <a:ea typeface="+mn-ea"/>
                <a:cs typeface="+mn-cs"/>
              </a:rPr>
              <a:t>Examples</a:t>
            </a:r>
          </a:p>
          <a:p>
            <a:pPr lvl="3"/>
            <a:r>
              <a:rPr lang="en-US" sz="1200" kern="1200" dirty="0">
                <a:solidFill>
                  <a:schemeClr val="tx1"/>
                </a:solidFill>
                <a:effectLst/>
                <a:latin typeface="+mn-lt"/>
                <a:ea typeface="+mn-ea"/>
                <a:cs typeface="+mn-cs"/>
              </a:rPr>
              <a:t>Obvious Clues (</a:t>
            </a:r>
            <a:r>
              <a:rPr lang="en-US" sz="1200" kern="1200" dirty="0" err="1">
                <a:solidFill>
                  <a:schemeClr val="tx1"/>
                </a:solidFill>
                <a:effectLst/>
                <a:latin typeface="+mn-lt"/>
                <a:ea typeface="+mn-ea"/>
                <a:cs typeface="+mn-cs"/>
              </a:rPr>
              <a:t>ALPTRUTh</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Green/Yellow/Red light checklist (</a:t>
            </a:r>
            <a:r>
              <a:rPr lang="en-US" sz="1200" kern="1200" dirty="0" err="1">
                <a:solidFill>
                  <a:schemeClr val="tx1"/>
                </a:solidFill>
                <a:effectLst/>
                <a:latin typeface="+mn-lt"/>
                <a:ea typeface="+mn-ea"/>
                <a:cs typeface="+mn-cs"/>
              </a:rPr>
              <a:t>Fredston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Fesler</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NSP Hazard Evaluation Checklist</a:t>
            </a:r>
          </a:p>
          <a:p>
            <a:pPr lvl="3"/>
            <a:r>
              <a:rPr lang="en-US" sz="1200" kern="1200" dirty="0" err="1">
                <a:solidFill>
                  <a:schemeClr val="tx1"/>
                </a:solidFill>
                <a:effectLst/>
                <a:latin typeface="+mn-lt"/>
                <a:ea typeface="+mn-ea"/>
                <a:cs typeface="+mn-cs"/>
              </a:rPr>
              <a:t>Avaluator</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Options indicated</a:t>
            </a:r>
          </a:p>
          <a:p>
            <a:pPr lvl="3"/>
            <a:r>
              <a:rPr lang="en-US" sz="1200" kern="1200" dirty="0">
                <a:solidFill>
                  <a:schemeClr val="tx1"/>
                </a:solidFill>
                <a:effectLst/>
                <a:latin typeface="+mn-lt"/>
                <a:ea typeface="+mn-ea"/>
                <a:cs typeface="+mn-cs"/>
              </a:rPr>
              <a:t>No-go</a:t>
            </a:r>
          </a:p>
          <a:p>
            <a:pPr lvl="3"/>
            <a:r>
              <a:rPr lang="en-US" sz="1200" kern="1200" dirty="0">
                <a:solidFill>
                  <a:schemeClr val="tx1"/>
                </a:solidFill>
                <a:effectLst/>
                <a:latin typeface="+mn-lt"/>
                <a:ea typeface="+mn-ea"/>
                <a:cs typeface="+mn-cs"/>
              </a:rPr>
              <a:t>Route, destination or activity modification</a:t>
            </a:r>
          </a:p>
          <a:p>
            <a:pPr lvl="3"/>
            <a:r>
              <a:rPr lang="en-US" sz="1200" kern="1200" dirty="0">
                <a:solidFill>
                  <a:schemeClr val="tx1"/>
                </a:solidFill>
                <a:effectLst/>
                <a:latin typeface="+mn-lt"/>
                <a:ea typeface="+mn-ea"/>
                <a:cs typeface="+mn-cs"/>
              </a:rPr>
              <a:t>Planned route, extra caution</a:t>
            </a:r>
          </a:p>
          <a:p>
            <a:pPr lvl="3"/>
            <a:r>
              <a:rPr lang="en-US" sz="1200" kern="1200" dirty="0">
                <a:solidFill>
                  <a:schemeClr val="tx1"/>
                </a:solidFill>
                <a:effectLst/>
                <a:latin typeface="+mn-lt"/>
                <a:ea typeface="+mn-ea"/>
                <a:cs typeface="+mn-cs"/>
              </a:rPr>
              <a:t>Go as planned</a:t>
            </a:r>
          </a:p>
          <a:p>
            <a:pPr lvl="0"/>
            <a:r>
              <a:rPr lang="en-US" sz="1200" kern="1200" dirty="0">
                <a:solidFill>
                  <a:schemeClr val="tx1"/>
                </a:solidFill>
                <a:effectLst/>
                <a:latin typeface="+mn-lt"/>
                <a:ea typeface="+mn-ea"/>
                <a:cs typeface="+mn-cs"/>
              </a:rPr>
              <a:t>Decision to go</a:t>
            </a:r>
          </a:p>
          <a:p>
            <a:pPr lvl="1"/>
            <a:r>
              <a:rPr lang="en-US" sz="1200" kern="1200" dirty="0">
                <a:solidFill>
                  <a:schemeClr val="tx1"/>
                </a:solidFill>
                <a:effectLst/>
                <a:latin typeface="+mn-lt"/>
                <a:ea typeface="+mn-ea"/>
                <a:cs typeface="+mn-cs"/>
              </a:rPr>
              <a:t>Constant reevaluation of factors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a:t>
            </a:r>
          </a:p>
          <a:p>
            <a:pPr lvl="2"/>
            <a:r>
              <a:rPr lang="en-US" sz="1200" kern="1200" dirty="0">
                <a:solidFill>
                  <a:schemeClr val="tx1"/>
                </a:solidFill>
                <a:effectLst/>
                <a:latin typeface="+mn-lt"/>
                <a:ea typeface="+mn-ea"/>
                <a:cs typeface="+mn-cs"/>
              </a:rPr>
              <a:t>Weather </a:t>
            </a:r>
          </a:p>
          <a:p>
            <a:pPr lvl="2"/>
            <a:r>
              <a:rPr lang="en-US" sz="1200" kern="1200" dirty="0">
                <a:solidFill>
                  <a:schemeClr val="tx1"/>
                </a:solidFill>
                <a:effectLst/>
                <a:latin typeface="+mn-lt"/>
                <a:ea typeface="+mn-ea"/>
                <a:cs typeface="+mn-cs"/>
              </a:rPr>
              <a:t>Snowpack </a:t>
            </a:r>
          </a:p>
          <a:p>
            <a:pPr lvl="2"/>
            <a:r>
              <a:rPr lang="en-US" sz="1200" kern="1200" dirty="0">
                <a:solidFill>
                  <a:schemeClr val="tx1"/>
                </a:solidFill>
                <a:effectLst/>
                <a:latin typeface="+mn-lt"/>
                <a:ea typeface="+mn-ea"/>
                <a:cs typeface="+mn-cs"/>
              </a:rPr>
              <a:t>Terrain </a:t>
            </a:r>
          </a:p>
          <a:p>
            <a:pPr lvl="2"/>
            <a:r>
              <a:rPr lang="en-US" sz="1200" kern="1200" dirty="0">
                <a:solidFill>
                  <a:schemeClr val="tx1"/>
                </a:solidFill>
                <a:effectLst/>
                <a:latin typeface="+mn-lt"/>
                <a:ea typeface="+mn-ea"/>
                <a:cs typeface="+mn-cs"/>
              </a:rPr>
              <a:t>Human</a:t>
            </a:r>
          </a:p>
          <a:p>
            <a:pPr lvl="3"/>
            <a:r>
              <a:rPr lang="en-US" sz="1200" kern="1200" dirty="0">
                <a:solidFill>
                  <a:schemeClr val="tx1"/>
                </a:solidFill>
                <a:effectLst/>
                <a:latin typeface="+mn-lt"/>
                <a:ea typeface="+mn-ea"/>
                <a:cs typeface="+mn-cs"/>
              </a:rPr>
              <a:t>Alert to the heuristics acting on others</a:t>
            </a:r>
          </a:p>
          <a:p>
            <a:pPr lvl="3"/>
            <a:r>
              <a:rPr lang="en-US" sz="1200" kern="1200" dirty="0">
                <a:solidFill>
                  <a:schemeClr val="tx1"/>
                </a:solidFill>
                <a:effectLst/>
                <a:latin typeface="+mn-lt"/>
                <a:ea typeface="+mn-ea"/>
                <a:cs typeface="+mn-cs"/>
              </a:rPr>
              <a:t>Others watch for those acting on you </a:t>
            </a:r>
          </a:p>
          <a:p>
            <a:pPr lvl="1"/>
            <a:r>
              <a:rPr lang="en-US" sz="1200" kern="1200" dirty="0">
                <a:solidFill>
                  <a:schemeClr val="tx1"/>
                </a:solidFill>
                <a:effectLst/>
                <a:latin typeface="+mn-lt"/>
                <a:ea typeface="+mn-ea"/>
                <a:cs typeface="+mn-cs"/>
              </a:rPr>
              <a:t>Alternatives if conditions indicate increased danger</a:t>
            </a:r>
          </a:p>
          <a:p>
            <a:pPr lvl="2"/>
            <a:r>
              <a:rPr lang="en-US" sz="1200" kern="1200" dirty="0">
                <a:solidFill>
                  <a:schemeClr val="tx1"/>
                </a:solidFill>
                <a:effectLst/>
                <a:latin typeface="+mn-lt"/>
                <a:ea typeface="+mn-ea"/>
                <a:cs typeface="+mn-cs"/>
              </a:rPr>
              <a:t>Continue on original route</a:t>
            </a:r>
          </a:p>
          <a:p>
            <a:pPr lvl="2"/>
            <a:r>
              <a:rPr lang="en-US" sz="1200" kern="1200" dirty="0">
                <a:solidFill>
                  <a:schemeClr val="tx1"/>
                </a:solidFill>
                <a:effectLst/>
                <a:latin typeface="+mn-lt"/>
                <a:ea typeface="+mn-ea"/>
                <a:cs typeface="+mn-cs"/>
              </a:rPr>
              <a:t>Alternate route </a:t>
            </a:r>
          </a:p>
          <a:p>
            <a:pPr lvl="2"/>
            <a:r>
              <a:rPr lang="en-US" sz="1200" kern="1200" dirty="0">
                <a:solidFill>
                  <a:schemeClr val="tx1"/>
                </a:solidFill>
                <a:effectLst/>
                <a:latin typeface="+mn-lt"/>
                <a:ea typeface="+mn-ea"/>
                <a:cs typeface="+mn-cs"/>
              </a:rPr>
              <a:t>Wait until conditions improve</a:t>
            </a:r>
          </a:p>
          <a:p>
            <a:pPr lvl="2"/>
            <a:r>
              <a:rPr lang="en-US" sz="1200" kern="1200" dirty="0">
                <a:solidFill>
                  <a:schemeClr val="tx1"/>
                </a:solidFill>
                <a:effectLst/>
                <a:latin typeface="+mn-lt"/>
                <a:ea typeface="+mn-ea"/>
                <a:cs typeface="+mn-cs"/>
              </a:rPr>
              <a:t>Same route back </a:t>
            </a:r>
          </a:p>
          <a:p>
            <a:pPr lvl="0"/>
            <a:r>
              <a:rPr lang="en-US" sz="1200" kern="1200" dirty="0">
                <a:solidFill>
                  <a:schemeClr val="tx1"/>
                </a:solidFill>
                <a:effectLst/>
                <a:latin typeface="+mn-lt"/>
                <a:ea typeface="+mn-ea"/>
                <a:cs typeface="+mn-cs"/>
              </a:rPr>
              <a:t>Precautions if a suspect avalanche slope must be crossed </a:t>
            </a:r>
          </a:p>
          <a:p>
            <a:pPr lvl="1"/>
            <a:r>
              <a:rPr lang="en-US" sz="1200" kern="1200" dirty="0">
                <a:solidFill>
                  <a:schemeClr val="tx1"/>
                </a:solidFill>
                <a:effectLst/>
                <a:latin typeface="+mn-lt"/>
                <a:ea typeface="+mn-ea"/>
                <a:cs typeface="+mn-cs"/>
              </a:rPr>
              <a:t>Consider alternatives again</a:t>
            </a:r>
          </a:p>
          <a:p>
            <a:pPr lvl="1"/>
            <a:r>
              <a:rPr lang="en-US" sz="1200" kern="1200" dirty="0">
                <a:solidFill>
                  <a:schemeClr val="tx1"/>
                </a:solidFill>
                <a:effectLst/>
                <a:latin typeface="+mn-lt"/>
                <a:ea typeface="+mn-ea"/>
                <a:cs typeface="+mn-cs"/>
              </a:rPr>
              <a:t>Route the least skilled member can traverse without falling  </a:t>
            </a:r>
          </a:p>
          <a:p>
            <a:pPr lvl="1"/>
            <a:r>
              <a:rPr lang="en-US" sz="1200" kern="1200" dirty="0">
                <a:solidFill>
                  <a:schemeClr val="tx1"/>
                </a:solidFill>
                <a:effectLst/>
                <a:latin typeface="+mn-lt"/>
                <a:ea typeface="+mn-ea"/>
                <a:cs typeface="+mn-cs"/>
              </a:rPr>
              <a:t>Identify the point of no return </a:t>
            </a:r>
          </a:p>
          <a:p>
            <a:pPr lvl="1"/>
            <a:r>
              <a:rPr lang="en-US" sz="1200" kern="1200" dirty="0">
                <a:solidFill>
                  <a:schemeClr val="tx1"/>
                </a:solidFill>
                <a:effectLst/>
                <a:latin typeface="+mn-lt"/>
                <a:ea typeface="+mn-ea"/>
                <a:cs typeface="+mn-cs"/>
              </a:rPr>
              <a:t>Choose an escape route </a:t>
            </a:r>
          </a:p>
          <a:p>
            <a:pPr lvl="1"/>
            <a:r>
              <a:rPr lang="en-US" sz="1200" kern="1200" dirty="0">
                <a:solidFill>
                  <a:schemeClr val="tx1"/>
                </a:solidFill>
                <a:effectLst/>
                <a:latin typeface="+mn-lt"/>
                <a:ea typeface="+mn-ea"/>
                <a:cs typeface="+mn-cs"/>
              </a:rPr>
              <a:t>Bundle up (especially parka  hood, waist </a:t>
            </a:r>
            <a:r>
              <a:rPr lang="en-US" sz="1200" kern="1200" dirty="0" err="1">
                <a:solidFill>
                  <a:schemeClr val="tx1"/>
                </a:solidFill>
                <a:effectLst/>
                <a:latin typeface="+mn-lt"/>
                <a:ea typeface="+mn-ea"/>
                <a:cs typeface="+mn-cs"/>
              </a:rPr>
              <a:t>drawcord</a:t>
            </a:r>
            <a:r>
              <a:rPr lang="en-US" sz="1200" kern="1200" dirty="0">
                <a:solidFill>
                  <a:schemeClr val="tx1"/>
                </a:solidFill>
                <a:effectLst/>
                <a:latin typeface="+mn-lt"/>
                <a:ea typeface="+mn-ea"/>
                <a:cs typeface="+mn-cs"/>
              </a:rPr>
              <a:t> and cuffs)</a:t>
            </a:r>
          </a:p>
          <a:p>
            <a:pPr lvl="1"/>
            <a:r>
              <a:rPr lang="en-US" sz="1200" kern="1200" dirty="0">
                <a:solidFill>
                  <a:schemeClr val="tx1"/>
                </a:solidFill>
                <a:effectLst/>
                <a:latin typeface="+mn-lt"/>
                <a:ea typeface="+mn-ea"/>
                <a:cs typeface="+mn-cs"/>
              </a:rPr>
              <a:t>Snug pack straps</a:t>
            </a:r>
          </a:p>
          <a:p>
            <a:pPr lvl="1"/>
            <a:r>
              <a:rPr lang="en-US" sz="1200" kern="1200" dirty="0">
                <a:solidFill>
                  <a:schemeClr val="tx1"/>
                </a:solidFill>
                <a:effectLst/>
                <a:latin typeface="+mn-lt"/>
                <a:ea typeface="+mn-ea"/>
                <a:cs typeface="+mn-cs"/>
              </a:rPr>
              <a:t>Remove pole/ski/board straps </a:t>
            </a:r>
          </a:p>
          <a:p>
            <a:pPr lvl="1"/>
            <a:r>
              <a:rPr lang="en-US" sz="1200" kern="1200" dirty="0" err="1">
                <a:solidFill>
                  <a:schemeClr val="tx1"/>
                </a:solidFill>
                <a:effectLst/>
                <a:latin typeface="+mn-lt"/>
                <a:ea typeface="+mn-ea"/>
                <a:cs typeface="+mn-cs"/>
              </a:rPr>
              <a:t>Avalung</a:t>
            </a:r>
            <a:r>
              <a:rPr lang="en-US" sz="1200" kern="1200" dirty="0">
                <a:solidFill>
                  <a:schemeClr val="tx1"/>
                </a:solidFill>
                <a:effectLst/>
                <a:latin typeface="+mn-lt"/>
                <a:ea typeface="+mn-ea"/>
                <a:cs typeface="+mn-cs"/>
                <a:sym typeface="Symbol"/>
              </a:rPr>
              <a:t></a:t>
            </a:r>
            <a:r>
              <a:rPr lang="en-US" sz="1200" kern="1200" dirty="0">
                <a:solidFill>
                  <a:schemeClr val="tx1"/>
                </a:solidFill>
                <a:effectLst/>
                <a:latin typeface="+mn-lt"/>
                <a:ea typeface="+mn-ea"/>
                <a:cs typeface="+mn-cs"/>
              </a:rPr>
              <a:t> mouthpiece in mouth, if so equipped</a:t>
            </a:r>
          </a:p>
          <a:p>
            <a:pPr lvl="1"/>
            <a:r>
              <a:rPr lang="en-US" sz="1200" kern="1200" dirty="0">
                <a:solidFill>
                  <a:schemeClr val="tx1"/>
                </a:solidFill>
                <a:effectLst/>
                <a:latin typeface="+mn-lt"/>
                <a:ea typeface="+mn-ea"/>
                <a:cs typeface="+mn-cs"/>
              </a:rPr>
              <a:t>Access to avalanche air bag triggering system</a:t>
            </a:r>
          </a:p>
          <a:p>
            <a:pPr lvl="1"/>
            <a:r>
              <a:rPr lang="en-US" sz="1200" kern="1200" dirty="0">
                <a:solidFill>
                  <a:schemeClr val="tx1"/>
                </a:solidFill>
                <a:effectLst/>
                <a:latin typeface="+mn-lt"/>
                <a:ea typeface="+mn-ea"/>
                <a:cs typeface="+mn-cs"/>
              </a:rPr>
              <a:t>Cross high and fast</a:t>
            </a:r>
          </a:p>
          <a:p>
            <a:pPr lvl="2"/>
            <a:r>
              <a:rPr lang="en-US" sz="1200" kern="1200" dirty="0">
                <a:solidFill>
                  <a:schemeClr val="tx1"/>
                </a:solidFill>
                <a:effectLst/>
                <a:latin typeface="+mn-lt"/>
                <a:ea typeface="+mn-ea"/>
                <a:cs typeface="+mn-cs"/>
              </a:rPr>
              <a:t>From identified safe point to safe point </a:t>
            </a:r>
          </a:p>
          <a:p>
            <a:pPr lvl="2"/>
            <a:r>
              <a:rPr lang="en-US" sz="1200" kern="1200" dirty="0">
                <a:solidFill>
                  <a:schemeClr val="tx1"/>
                </a:solidFill>
                <a:effectLst/>
                <a:latin typeface="+mn-lt"/>
                <a:ea typeface="+mn-ea"/>
                <a:cs typeface="+mn-cs"/>
              </a:rPr>
              <a:t>One at a time </a:t>
            </a:r>
          </a:p>
          <a:p>
            <a:pPr lvl="2"/>
            <a:r>
              <a:rPr lang="en-US" sz="1200" kern="1200" dirty="0">
                <a:solidFill>
                  <a:schemeClr val="tx1"/>
                </a:solidFill>
                <a:effectLst/>
                <a:latin typeface="+mn-lt"/>
                <a:ea typeface="+mn-ea"/>
                <a:cs typeface="+mn-cs"/>
              </a:rPr>
              <a:t>Same tracks </a:t>
            </a:r>
          </a:p>
          <a:p>
            <a:pPr lvl="2"/>
            <a:r>
              <a:rPr lang="en-US" sz="1200" kern="1200" dirty="0">
                <a:solidFill>
                  <a:schemeClr val="tx1"/>
                </a:solidFill>
                <a:effectLst/>
                <a:latin typeface="+mn-lt"/>
                <a:ea typeface="+mn-ea"/>
                <a:cs typeface="+mn-cs"/>
              </a:rPr>
              <a:t>All eyes on person crossing </a:t>
            </a:r>
          </a:p>
          <a:p>
            <a:pPr lvl="0"/>
            <a:r>
              <a:rPr lang="en-US" sz="1200" kern="1200" dirty="0">
                <a:solidFill>
                  <a:schemeClr val="tx1"/>
                </a:solidFill>
                <a:effectLst/>
                <a:latin typeface="+mn-lt"/>
                <a:ea typeface="+mn-ea"/>
                <a:cs typeface="+mn-cs"/>
              </a:rPr>
              <a:t>Bottom line</a:t>
            </a:r>
          </a:p>
          <a:p>
            <a:pPr lvl="1"/>
            <a:r>
              <a:rPr lang="en-US" sz="1200" kern="1200" dirty="0">
                <a:solidFill>
                  <a:schemeClr val="tx1"/>
                </a:solidFill>
                <a:effectLst/>
                <a:latin typeface="+mn-lt"/>
                <a:ea typeface="+mn-ea"/>
                <a:cs typeface="+mn-cs"/>
              </a:rPr>
              <a:t>Quick decisions in the field are usually Type 1</a:t>
            </a:r>
          </a:p>
          <a:p>
            <a:pPr lvl="2"/>
            <a:r>
              <a:rPr lang="en-US" sz="1200" kern="1200" dirty="0">
                <a:solidFill>
                  <a:schemeClr val="tx1"/>
                </a:solidFill>
                <a:effectLst/>
                <a:latin typeface="+mn-lt"/>
                <a:ea typeface="+mn-ea"/>
                <a:cs typeface="+mn-cs"/>
              </a:rPr>
              <a:t>Irrational</a:t>
            </a:r>
          </a:p>
          <a:p>
            <a:pPr lvl="2"/>
            <a:r>
              <a:rPr lang="en-US" sz="1200" kern="1200" dirty="0">
                <a:solidFill>
                  <a:schemeClr val="tx1"/>
                </a:solidFill>
                <a:effectLst/>
                <a:latin typeface="+mn-lt"/>
                <a:ea typeface="+mn-ea"/>
                <a:cs typeface="+mn-cs"/>
              </a:rPr>
              <a:t>Faulty</a:t>
            </a:r>
          </a:p>
          <a:p>
            <a:pPr lvl="1"/>
            <a:r>
              <a:rPr lang="en-US" sz="1200" kern="1200" dirty="0">
                <a:solidFill>
                  <a:schemeClr val="tx1"/>
                </a:solidFill>
                <a:effectLst/>
                <a:latin typeface="+mn-lt"/>
                <a:ea typeface="+mn-ea"/>
                <a:cs typeface="+mn-cs"/>
              </a:rPr>
              <a:t>Decision-making tools help engage Type 2</a:t>
            </a:r>
          </a:p>
          <a:p>
            <a:pPr lvl="2"/>
            <a:r>
              <a:rPr lang="en-US" sz="1200" kern="1200" dirty="0">
                <a:solidFill>
                  <a:schemeClr val="tx1"/>
                </a:solidFill>
                <a:effectLst/>
                <a:latin typeface="+mn-lt"/>
                <a:ea typeface="+mn-ea"/>
                <a:cs typeface="+mn-cs"/>
              </a:rPr>
              <a:t>Conclusions still vulnerable to Type 1 filtering</a:t>
            </a:r>
          </a:p>
          <a:p>
            <a:pPr lvl="1"/>
            <a:r>
              <a:rPr lang="en-US" sz="1200" kern="1200" dirty="0">
                <a:solidFill>
                  <a:schemeClr val="tx1"/>
                </a:solidFill>
                <a:effectLst/>
                <a:latin typeface="+mn-lt"/>
                <a:ea typeface="+mn-ea"/>
                <a:cs typeface="+mn-cs"/>
              </a:rPr>
              <a:t>Decisions must focus on terrain choices</a:t>
            </a:r>
          </a:p>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A76A279-BD58-4798-AD47-A77A1DDF2383}" type="slidenum">
              <a:rPr lang="en-US" smtClean="0"/>
              <a:t>19</a:t>
            </a:fld>
            <a:endParaRPr lang="en-US"/>
          </a:p>
        </p:txBody>
      </p:sp>
    </p:spTree>
    <p:extLst>
      <p:ext uri="{BB962C8B-B14F-4D97-AF65-F5344CB8AC3E}">
        <p14:creationId xmlns:p14="http://schemas.microsoft.com/office/powerpoint/2010/main" val="171131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Topic 5: Personal Safety </a:t>
            </a:r>
          </a:p>
          <a:p>
            <a:r>
              <a:rPr lang="en-US" sz="1200" b="1" kern="1200" dirty="0">
                <a:solidFill>
                  <a:schemeClr val="tx1"/>
                </a:solidFill>
                <a:effectLst/>
                <a:latin typeface="+mn-lt"/>
                <a:ea typeface="+mn-ea"/>
                <a:cs typeface="+mn-cs"/>
              </a:rPr>
              <a:t>Overview</a:t>
            </a:r>
          </a:p>
          <a:p>
            <a:r>
              <a:rPr lang="en-US" sz="1200" kern="1200" dirty="0">
                <a:solidFill>
                  <a:schemeClr val="tx1"/>
                </a:solidFill>
                <a:effectLst/>
                <a:latin typeface="+mn-lt"/>
                <a:ea typeface="+mn-ea"/>
                <a:cs typeface="+mn-cs"/>
              </a:rPr>
              <a:t>This topic brings together different aspects of personal safety in avalanche terrain. It introduces advance-planning principles, travel techniques and procedures that build in safety and act as a counterpoint to rash decision making. Students should also understand that plans and travel formulas are not perfect; decision making in the field is still essential for safe and efficient travel. Familiarization with the use of decision-making tools helps us to objectify the process and increases the likelihood that these tools will be used in the field. One also needs techniques for improving survival chances if risk management fails and he/she becomes caught in an avalanche. </a:t>
            </a:r>
          </a:p>
          <a:p>
            <a:r>
              <a:rPr lang="en-US" sz="1200" kern="1200" dirty="0">
                <a:solidFill>
                  <a:schemeClr val="tx1"/>
                </a:solidFill>
                <a:effectLst/>
                <a:latin typeface="+mn-lt"/>
                <a:ea typeface="+mn-ea"/>
                <a:cs typeface="+mn-cs"/>
              </a:rPr>
              <a:t>If there are snowmobilers in the class, be sure to discuss how the principles and practices covered in this topic apply to that mode of travel.</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5C:  Decision Making in the Field	</a:t>
            </a:r>
          </a:p>
          <a:p>
            <a:r>
              <a:rPr lang="en-US" sz="1200" kern="1200" dirty="0">
                <a:solidFill>
                  <a:schemeClr val="tx1"/>
                </a:solidFill>
                <a:effectLst/>
                <a:latin typeface="+mn-lt"/>
                <a:ea typeface="+mn-ea"/>
                <a:cs typeface="+mn-cs"/>
              </a:rPr>
              <a:t>(Minimum duration: 40 minutes) </a:t>
            </a:r>
          </a:p>
          <a:p>
            <a:r>
              <a:rPr lang="en-US" sz="1200" b="1" kern="1200" dirty="0">
                <a:solidFill>
                  <a:schemeClr val="tx1"/>
                </a:solidFill>
                <a:effectLst/>
                <a:latin typeface="+mn-lt"/>
                <a:ea typeface="+mn-ea"/>
                <a:cs typeface="+mn-cs"/>
              </a:rPr>
              <a:t>Overview </a:t>
            </a:r>
          </a:p>
          <a:p>
            <a:r>
              <a:rPr lang="en-US" sz="1200" kern="1200" dirty="0">
                <a:solidFill>
                  <a:schemeClr val="tx1"/>
                </a:solidFill>
                <a:effectLst/>
                <a:latin typeface="+mn-lt"/>
                <a:ea typeface="+mn-ea"/>
                <a:cs typeface="+mn-cs"/>
              </a:rPr>
              <a:t>Advance plans are the foundation of a continuous decision-making process, but plans then need frequent modification based on realities of the environment.  Emphasize that this is where people most often make decisions that get them into trouble. </a:t>
            </a:r>
          </a:p>
          <a:p>
            <a:r>
              <a:rPr lang="en-US" sz="1200" kern="1200" dirty="0">
                <a:solidFill>
                  <a:schemeClr val="tx1"/>
                </a:solidFill>
                <a:effectLst/>
                <a:latin typeface="+mn-lt"/>
                <a:ea typeface="+mn-ea"/>
                <a:cs typeface="+mn-cs"/>
              </a:rPr>
              <a:t>Decision-making aids help to objectify the process—another safeguard against the potentially harmful effects of human factors. At least half of the allotted time for this session should be devoted to familiarization and practice with a variety of decision-making aids, which then need to be put to use in the field (thus encouraging likely use).</a:t>
            </a:r>
          </a:p>
          <a:p>
            <a:r>
              <a:rPr lang="en-US" sz="1200" kern="1200" dirty="0">
                <a:solidFill>
                  <a:schemeClr val="tx1"/>
                </a:solidFill>
                <a:effectLst/>
                <a:latin typeface="+mn-lt"/>
                <a:ea typeface="+mn-ea"/>
                <a:cs typeface="+mn-cs"/>
              </a:rPr>
              <a:t>Mock scenarios in the classroom will help students to become familiar with decision-making aids but follow-up in the field is necessary to make this content stick.</a:t>
            </a:r>
          </a:p>
          <a:p>
            <a:r>
              <a:rPr lang="en-US" sz="1200" b="1" kern="1200" dirty="0">
                <a:solidFill>
                  <a:schemeClr val="tx1"/>
                </a:solidFill>
                <a:effectLst/>
                <a:latin typeface="+mn-lt"/>
                <a:ea typeface="+mn-ea"/>
                <a:cs typeface="+mn-cs"/>
              </a:rPr>
              <a:t>Concluding Objectives—students should be able to:</a:t>
            </a:r>
          </a:p>
          <a:p>
            <a:pPr lvl="0"/>
            <a:r>
              <a:rPr lang="en-US" sz="1200" kern="1200" dirty="0">
                <a:solidFill>
                  <a:schemeClr val="tx1"/>
                </a:solidFill>
                <a:effectLst/>
                <a:latin typeface="+mn-lt"/>
                <a:ea typeface="+mn-ea"/>
                <a:cs typeface="+mn-cs"/>
              </a:rPr>
              <a:t>List pertinent data for decision-making.</a:t>
            </a:r>
          </a:p>
          <a:p>
            <a:pPr lvl="0"/>
            <a:r>
              <a:rPr lang="en-US" sz="1200" kern="1200" dirty="0">
                <a:solidFill>
                  <a:schemeClr val="tx1"/>
                </a:solidFill>
                <a:effectLst/>
                <a:latin typeface="+mn-lt"/>
                <a:ea typeface="+mn-ea"/>
                <a:cs typeface="+mn-cs"/>
              </a:rPr>
              <a:t>Integrate multiple types and sources of information when making decisions</a:t>
            </a:r>
          </a:p>
          <a:p>
            <a:pPr lvl="0"/>
            <a:r>
              <a:rPr lang="en-US" sz="1200" kern="1200" dirty="0">
                <a:solidFill>
                  <a:schemeClr val="tx1"/>
                </a:solidFill>
                <a:effectLst/>
                <a:latin typeface="+mn-lt"/>
                <a:ea typeface="+mn-ea"/>
                <a:cs typeface="+mn-cs"/>
              </a:rPr>
              <a:t>Prioritize evidence of hazard</a:t>
            </a:r>
          </a:p>
          <a:p>
            <a:pPr lvl="0"/>
            <a:r>
              <a:rPr lang="en-US" sz="1200" kern="1200" dirty="0">
                <a:solidFill>
                  <a:schemeClr val="tx1"/>
                </a:solidFill>
                <a:effectLst/>
                <a:latin typeface="+mn-lt"/>
                <a:ea typeface="+mn-ea"/>
                <a:cs typeface="+mn-cs"/>
              </a:rPr>
              <a:t>Use a variety of decision-making aids.</a:t>
            </a:r>
          </a:p>
          <a:p>
            <a:r>
              <a:rPr lang="en-US" sz="1200" b="1" kern="1200" dirty="0">
                <a:solidFill>
                  <a:schemeClr val="tx1"/>
                </a:solidFill>
                <a:effectLst/>
                <a:latin typeface="+mn-lt"/>
                <a:ea typeface="+mn-ea"/>
                <a:cs typeface="+mn-cs"/>
              </a:rPr>
              <a:t>Key Terms</a:t>
            </a:r>
          </a:p>
          <a:p>
            <a:r>
              <a:rPr lang="en-US" sz="1200" kern="1200" dirty="0">
                <a:solidFill>
                  <a:schemeClr val="tx1"/>
                </a:solidFill>
                <a:effectLst/>
                <a:latin typeface="+mn-lt"/>
                <a:ea typeface="+mn-ea"/>
                <a:cs typeface="+mn-cs"/>
              </a:rPr>
              <a:t>(None)</a:t>
            </a:r>
          </a:p>
          <a:p>
            <a:r>
              <a:rPr lang="en-US" sz="1200" b="1" kern="1200" dirty="0">
                <a:solidFill>
                  <a:schemeClr val="tx1"/>
                </a:solidFill>
                <a:effectLst/>
                <a:latin typeface="+mn-lt"/>
                <a:ea typeface="+mn-ea"/>
                <a:cs typeface="+mn-cs"/>
              </a:rPr>
              <a:t>Sample Set</a:t>
            </a:r>
          </a:p>
          <a:p>
            <a:r>
              <a:rPr lang="en-US" sz="1200" kern="1200" dirty="0">
                <a:solidFill>
                  <a:schemeClr val="tx1"/>
                </a:solidFill>
                <a:effectLst/>
                <a:latin typeface="+mn-lt"/>
                <a:ea typeface="+mn-ea"/>
                <a:cs typeface="+mn-cs"/>
              </a:rPr>
              <a:t>As the safety evaluation process begins with initial trip plans, it continues with the ride from home to the resort or trailhead. This is where the plan can begin calibration with reality.</a:t>
            </a:r>
          </a:p>
          <a:p>
            <a:r>
              <a:rPr lang="en-US" sz="1200" b="1" kern="1200" dirty="0">
                <a:solidFill>
                  <a:schemeClr val="tx1"/>
                </a:solidFill>
                <a:effectLst/>
                <a:latin typeface="+mn-lt"/>
                <a:ea typeface="+mn-ea"/>
                <a:cs typeface="+mn-cs"/>
              </a:rPr>
              <a:t>Content </a:t>
            </a:r>
          </a:p>
          <a:p>
            <a:pPr lvl="0"/>
            <a:r>
              <a:rPr lang="en-US" sz="1200" kern="1200" dirty="0">
                <a:solidFill>
                  <a:schemeClr val="tx1"/>
                </a:solidFill>
                <a:effectLst/>
                <a:latin typeface="+mn-lt"/>
                <a:ea typeface="+mn-ea"/>
                <a:cs typeface="+mn-cs"/>
              </a:rPr>
              <a:t>Data Gathering</a:t>
            </a:r>
          </a:p>
          <a:p>
            <a:pPr lvl="1"/>
            <a:r>
              <a:rPr lang="en-US" sz="1200" kern="1200" dirty="0">
                <a:solidFill>
                  <a:schemeClr val="tx1"/>
                </a:solidFill>
                <a:effectLst/>
                <a:latin typeface="+mn-lt"/>
                <a:ea typeface="+mn-ea"/>
                <a:cs typeface="+mn-cs"/>
              </a:rPr>
              <a:t>Approach to departure site (What can you see from the car?)</a:t>
            </a:r>
          </a:p>
          <a:p>
            <a:pPr lvl="2"/>
            <a:r>
              <a:rPr lang="en-US" sz="1200" kern="1200" dirty="0">
                <a:solidFill>
                  <a:schemeClr val="tx1"/>
                </a:solidFill>
                <a:effectLst/>
                <a:latin typeface="+mn-lt"/>
                <a:ea typeface="+mn-ea"/>
                <a:cs typeface="+mn-cs"/>
              </a:rPr>
              <a:t>Weather</a:t>
            </a:r>
          </a:p>
          <a:p>
            <a:pPr lvl="2"/>
            <a:r>
              <a:rPr lang="en-US" sz="1200" kern="1200" dirty="0">
                <a:solidFill>
                  <a:schemeClr val="tx1"/>
                </a:solidFill>
                <a:effectLst/>
                <a:latin typeface="+mn-lt"/>
                <a:ea typeface="+mn-ea"/>
                <a:cs typeface="+mn-cs"/>
              </a:rPr>
              <a:t>Avalanche activity</a:t>
            </a:r>
          </a:p>
          <a:p>
            <a:pPr lvl="1"/>
            <a:r>
              <a:rPr lang="en-US" sz="1200" kern="1200" dirty="0">
                <a:solidFill>
                  <a:schemeClr val="tx1"/>
                </a:solidFill>
                <a:effectLst/>
                <a:latin typeface="+mn-lt"/>
                <a:ea typeface="+mn-ea"/>
                <a:cs typeface="+mn-cs"/>
              </a:rPr>
              <a:t>At the departure site</a:t>
            </a:r>
          </a:p>
          <a:p>
            <a:pPr lvl="2"/>
            <a:r>
              <a:rPr lang="en-US" sz="1200" kern="1200" dirty="0">
                <a:solidFill>
                  <a:schemeClr val="tx1"/>
                </a:solidFill>
                <a:effectLst/>
                <a:latin typeface="+mn-lt"/>
                <a:ea typeface="+mn-ea"/>
                <a:cs typeface="+mn-cs"/>
              </a:rPr>
              <a:t>Gather baseline snowpack data</a:t>
            </a:r>
          </a:p>
          <a:p>
            <a:pPr lvl="0"/>
            <a:r>
              <a:rPr lang="en-US" sz="1200" kern="1200" dirty="0">
                <a:solidFill>
                  <a:schemeClr val="tx1"/>
                </a:solidFill>
                <a:effectLst/>
                <a:latin typeface="+mn-lt"/>
                <a:ea typeface="+mn-ea"/>
                <a:cs typeface="+mn-cs"/>
              </a:rPr>
              <a:t>Use decision making aids (demonstrate)</a:t>
            </a:r>
          </a:p>
          <a:p>
            <a:pPr lvl="1"/>
            <a:r>
              <a:rPr lang="en-US" sz="1200" kern="1200" dirty="0">
                <a:solidFill>
                  <a:schemeClr val="tx1"/>
                </a:solidFill>
                <a:effectLst/>
                <a:latin typeface="+mn-lt"/>
                <a:ea typeface="+mn-ea"/>
                <a:cs typeface="+mn-cs"/>
              </a:rPr>
              <a:t>Information-Based</a:t>
            </a:r>
          </a:p>
          <a:p>
            <a:pPr lvl="2"/>
            <a:r>
              <a:rPr lang="en-US" sz="1200" kern="1200" dirty="0">
                <a:solidFill>
                  <a:schemeClr val="tx1"/>
                </a:solidFill>
                <a:effectLst/>
                <a:latin typeface="+mn-lt"/>
                <a:ea typeface="+mn-ea"/>
                <a:cs typeface="+mn-cs"/>
              </a:rPr>
              <a:t>Avalanche Center Advisory information (interpretation and application)</a:t>
            </a:r>
          </a:p>
          <a:p>
            <a:pPr lvl="3"/>
            <a:r>
              <a:rPr lang="en-US" sz="1200" kern="1200" dirty="0">
                <a:solidFill>
                  <a:schemeClr val="tx1"/>
                </a:solidFill>
                <a:effectLst/>
                <a:latin typeface="+mn-lt"/>
                <a:ea typeface="+mn-ea"/>
                <a:cs typeface="+mn-cs"/>
              </a:rPr>
              <a:t>Where/how to access </a:t>
            </a:r>
          </a:p>
          <a:p>
            <a:pPr lvl="3"/>
            <a:r>
              <a:rPr lang="en-US" sz="1200" kern="1200" dirty="0">
                <a:solidFill>
                  <a:schemeClr val="tx1"/>
                </a:solidFill>
                <a:effectLst/>
                <a:latin typeface="+mn-lt"/>
                <a:ea typeface="+mn-ea"/>
                <a:cs typeface="+mn-cs"/>
              </a:rPr>
              <a:t>North American Public Avalanche Danger Scale </a:t>
            </a:r>
          </a:p>
          <a:p>
            <a:pPr lvl="4"/>
            <a:r>
              <a:rPr lang="en-US" sz="1200" kern="1200" dirty="0">
                <a:solidFill>
                  <a:schemeClr val="tx1"/>
                </a:solidFill>
                <a:effectLst/>
                <a:latin typeface="+mn-lt"/>
                <a:ea typeface="+mn-ea"/>
                <a:cs typeface="+mn-cs"/>
              </a:rPr>
              <a:t>What categories mean </a:t>
            </a:r>
          </a:p>
          <a:p>
            <a:pPr lvl="4"/>
            <a:r>
              <a:rPr lang="en-US" sz="1200" kern="1200" dirty="0">
                <a:solidFill>
                  <a:schemeClr val="tx1"/>
                </a:solidFill>
                <a:effectLst/>
                <a:latin typeface="+mn-lt"/>
                <a:ea typeface="+mn-ea"/>
                <a:cs typeface="+mn-cs"/>
              </a:rPr>
              <a:t>Limitations</a:t>
            </a:r>
          </a:p>
          <a:p>
            <a:pPr lvl="3"/>
            <a:r>
              <a:rPr lang="en-US" sz="1200" kern="1200" dirty="0">
                <a:solidFill>
                  <a:schemeClr val="tx1"/>
                </a:solidFill>
                <a:effectLst/>
                <a:latin typeface="+mn-lt"/>
                <a:ea typeface="+mn-ea"/>
                <a:cs typeface="+mn-cs"/>
              </a:rPr>
              <a:t>Snow profiles</a:t>
            </a:r>
          </a:p>
          <a:p>
            <a:pPr lvl="3"/>
            <a:r>
              <a:rPr lang="en-US" sz="1200" kern="1200" dirty="0">
                <a:solidFill>
                  <a:schemeClr val="tx1"/>
                </a:solidFill>
                <a:effectLst/>
                <a:latin typeface="+mn-lt"/>
                <a:ea typeface="+mn-ea"/>
                <a:cs typeface="+mn-cs"/>
              </a:rPr>
              <a:t>Danger Roses</a:t>
            </a:r>
          </a:p>
          <a:p>
            <a:pPr lvl="3"/>
            <a:r>
              <a:rPr lang="en-US" sz="1200" kern="1200" dirty="0">
                <a:solidFill>
                  <a:schemeClr val="tx1"/>
                </a:solidFill>
                <a:effectLst/>
                <a:latin typeface="+mn-lt"/>
                <a:ea typeface="+mn-ea"/>
                <a:cs typeface="+mn-cs"/>
              </a:rPr>
              <a:t>Commentaries</a:t>
            </a:r>
          </a:p>
          <a:p>
            <a:pPr lvl="4"/>
            <a:r>
              <a:rPr lang="en-US" sz="1200" kern="1200" dirty="0">
                <a:solidFill>
                  <a:schemeClr val="tx1"/>
                </a:solidFill>
                <a:effectLst/>
                <a:latin typeface="+mn-lt"/>
                <a:ea typeface="+mn-ea"/>
                <a:cs typeface="+mn-cs"/>
              </a:rPr>
              <a:t>Avalanche Problems/Concerns</a:t>
            </a:r>
          </a:p>
          <a:p>
            <a:pPr lvl="4"/>
            <a:r>
              <a:rPr lang="en-US" sz="1200" kern="1200" dirty="0">
                <a:solidFill>
                  <a:schemeClr val="tx1"/>
                </a:solidFill>
                <a:effectLst/>
                <a:latin typeface="+mn-lt"/>
                <a:ea typeface="+mn-ea"/>
                <a:cs typeface="+mn-cs"/>
              </a:rPr>
              <a:t>Travel advisories</a:t>
            </a:r>
          </a:p>
          <a:p>
            <a:pPr lvl="2"/>
            <a:r>
              <a:rPr lang="en-US" sz="1200" kern="1200" dirty="0">
                <a:solidFill>
                  <a:schemeClr val="tx1"/>
                </a:solidFill>
                <a:effectLst/>
                <a:latin typeface="+mn-lt"/>
                <a:ea typeface="+mn-ea"/>
                <a:cs typeface="+mn-cs"/>
              </a:rPr>
              <a:t>Prioritizing the clues—bull’s eye approach</a:t>
            </a:r>
          </a:p>
          <a:p>
            <a:pPr lvl="3"/>
            <a:r>
              <a:rPr lang="en-US" sz="1200" kern="1200" dirty="0">
                <a:solidFill>
                  <a:schemeClr val="tx1"/>
                </a:solidFill>
                <a:effectLst/>
                <a:latin typeface="+mn-lt"/>
                <a:ea typeface="+mn-ea"/>
                <a:cs typeface="+mn-cs"/>
              </a:rPr>
              <a:t>Outer ring—general data (Class III)</a:t>
            </a:r>
          </a:p>
          <a:p>
            <a:pPr lvl="4"/>
            <a:r>
              <a:rPr lang="en-US" sz="1200" kern="1200" dirty="0">
                <a:solidFill>
                  <a:schemeClr val="tx1"/>
                </a:solidFill>
                <a:effectLst/>
                <a:latin typeface="+mn-lt"/>
                <a:ea typeface="+mn-ea"/>
                <a:cs typeface="+mn-cs"/>
              </a:rPr>
              <a:t>Weather reports</a:t>
            </a:r>
          </a:p>
          <a:p>
            <a:pPr lvl="4"/>
            <a:r>
              <a:rPr lang="en-US" sz="1200" kern="1200" dirty="0">
                <a:solidFill>
                  <a:schemeClr val="tx1"/>
                </a:solidFill>
                <a:effectLst/>
                <a:latin typeface="+mn-lt"/>
                <a:ea typeface="+mn-ea"/>
                <a:cs typeface="+mn-cs"/>
              </a:rPr>
              <a:t>Avalanche center bulletins</a:t>
            </a:r>
          </a:p>
          <a:p>
            <a:pPr lvl="3"/>
            <a:r>
              <a:rPr lang="en-US" sz="1200" kern="1200" dirty="0">
                <a:solidFill>
                  <a:schemeClr val="tx1"/>
                </a:solidFill>
                <a:effectLst/>
                <a:latin typeface="+mn-lt"/>
                <a:ea typeface="+mn-ea"/>
                <a:cs typeface="+mn-cs"/>
              </a:rPr>
              <a:t>Inner ring—local interpolated data (Class II)</a:t>
            </a:r>
          </a:p>
          <a:p>
            <a:pPr lvl="4"/>
            <a:r>
              <a:rPr lang="en-US" sz="1200" kern="1200" dirty="0">
                <a:solidFill>
                  <a:schemeClr val="tx1"/>
                </a:solidFill>
                <a:effectLst/>
                <a:latin typeface="+mn-lt"/>
                <a:ea typeface="+mn-ea"/>
                <a:cs typeface="+mn-cs"/>
              </a:rPr>
              <a:t>Weather</a:t>
            </a:r>
          </a:p>
          <a:p>
            <a:pPr lvl="4"/>
            <a:r>
              <a:rPr lang="en-US" sz="1200" kern="1200" dirty="0">
                <a:solidFill>
                  <a:schemeClr val="tx1"/>
                </a:solidFill>
                <a:effectLst/>
                <a:latin typeface="+mn-lt"/>
                <a:ea typeface="+mn-ea"/>
                <a:cs typeface="+mn-cs"/>
              </a:rPr>
              <a:t>Snowpack</a:t>
            </a:r>
          </a:p>
          <a:p>
            <a:pPr lvl="4"/>
            <a:r>
              <a:rPr lang="en-US" sz="1200" kern="1200" dirty="0">
                <a:solidFill>
                  <a:schemeClr val="tx1"/>
                </a:solidFill>
                <a:effectLst/>
                <a:latin typeface="+mn-lt"/>
                <a:ea typeface="+mn-ea"/>
                <a:cs typeface="+mn-cs"/>
              </a:rPr>
              <a:t>Terrain</a:t>
            </a:r>
          </a:p>
          <a:p>
            <a:pPr lvl="3"/>
            <a:r>
              <a:rPr lang="en-US" sz="1200" kern="1200" dirty="0">
                <a:solidFill>
                  <a:schemeClr val="tx1"/>
                </a:solidFill>
                <a:effectLst/>
                <a:latin typeface="+mn-lt"/>
                <a:ea typeface="+mn-ea"/>
                <a:cs typeface="+mn-cs"/>
              </a:rPr>
              <a:t>Bull’s eye—direct data (Class I)</a:t>
            </a:r>
          </a:p>
          <a:p>
            <a:pPr lvl="4"/>
            <a:r>
              <a:rPr lang="en-US" sz="1200" kern="1200" dirty="0">
                <a:solidFill>
                  <a:schemeClr val="tx1"/>
                </a:solidFill>
                <a:effectLst/>
                <a:latin typeface="+mn-lt"/>
                <a:ea typeface="+mn-ea"/>
                <a:cs typeface="+mn-cs"/>
              </a:rPr>
              <a:t>Observed avalanches</a:t>
            </a:r>
          </a:p>
          <a:p>
            <a:pPr lvl="4"/>
            <a:r>
              <a:rPr lang="en-US" sz="1200" kern="1200" dirty="0">
                <a:solidFill>
                  <a:schemeClr val="tx1"/>
                </a:solidFill>
                <a:effectLst/>
                <a:latin typeface="+mn-lt"/>
                <a:ea typeface="+mn-ea"/>
                <a:cs typeface="+mn-cs"/>
              </a:rPr>
              <a:t>Shooting cracks</a:t>
            </a:r>
          </a:p>
          <a:p>
            <a:pPr lvl="4"/>
            <a:r>
              <a:rPr lang="en-US" sz="1200" kern="1200" dirty="0">
                <a:solidFill>
                  <a:schemeClr val="tx1"/>
                </a:solidFill>
                <a:effectLst/>
                <a:latin typeface="+mn-lt"/>
                <a:ea typeface="+mn-ea"/>
                <a:cs typeface="+mn-cs"/>
              </a:rPr>
              <a:t>Hollow, drum-like sounds underfoot</a:t>
            </a:r>
          </a:p>
          <a:p>
            <a:pPr lvl="4"/>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Whumpfing</a:t>
            </a:r>
            <a:r>
              <a:rPr lang="en-US" sz="1200" kern="1200" dirty="0">
                <a:solidFill>
                  <a:schemeClr val="tx1"/>
                </a:solidFill>
                <a:effectLst/>
                <a:latin typeface="+mn-lt"/>
                <a:ea typeface="+mn-ea"/>
                <a:cs typeface="+mn-cs"/>
              </a:rPr>
              <a:t>” underfoot</a:t>
            </a:r>
          </a:p>
          <a:p>
            <a:pPr lvl="2"/>
            <a:r>
              <a:rPr lang="en-US" sz="1200" kern="1200" dirty="0">
                <a:solidFill>
                  <a:schemeClr val="tx1"/>
                </a:solidFill>
                <a:effectLst/>
                <a:latin typeface="+mn-lt"/>
                <a:ea typeface="+mn-ea"/>
                <a:cs typeface="+mn-cs"/>
              </a:rPr>
              <a:t>Recognizing/evaluating human factors </a:t>
            </a:r>
          </a:p>
          <a:p>
            <a:pPr lvl="3"/>
            <a:r>
              <a:rPr lang="en-US" sz="1200" kern="1200" dirty="0">
                <a:solidFill>
                  <a:schemeClr val="tx1"/>
                </a:solidFill>
                <a:effectLst/>
                <a:latin typeface="+mn-lt"/>
                <a:ea typeface="+mn-ea"/>
                <a:cs typeface="+mn-cs"/>
              </a:rPr>
              <a:t>Unexpected changes</a:t>
            </a:r>
          </a:p>
          <a:p>
            <a:pPr lvl="3"/>
            <a:r>
              <a:rPr lang="en-US" sz="1200" kern="1200" dirty="0">
                <a:solidFill>
                  <a:schemeClr val="tx1"/>
                </a:solidFill>
                <a:effectLst/>
                <a:latin typeface="+mn-lt"/>
                <a:ea typeface="+mn-ea"/>
                <a:cs typeface="+mn-cs"/>
              </a:rPr>
              <a:t>Physical and mental condition of your party members</a:t>
            </a:r>
          </a:p>
          <a:p>
            <a:pPr lvl="3"/>
            <a:r>
              <a:rPr lang="en-US" sz="1200" kern="1200" dirty="0">
                <a:solidFill>
                  <a:schemeClr val="tx1"/>
                </a:solidFill>
                <a:effectLst/>
                <a:latin typeface="+mn-lt"/>
                <a:ea typeface="+mn-ea"/>
                <a:cs typeface="+mn-cs"/>
              </a:rPr>
              <a:t>Acceptance of risk and vulnerability </a:t>
            </a:r>
          </a:p>
          <a:p>
            <a:pPr lvl="1"/>
            <a:r>
              <a:rPr lang="en-US" sz="1200" kern="1200" dirty="0">
                <a:solidFill>
                  <a:schemeClr val="tx1"/>
                </a:solidFill>
                <a:effectLst/>
                <a:latin typeface="+mn-lt"/>
                <a:ea typeface="+mn-ea"/>
                <a:cs typeface="+mn-cs"/>
              </a:rPr>
              <a:t>Rule based decision making aids</a:t>
            </a:r>
          </a:p>
          <a:p>
            <a:pPr lvl="2"/>
            <a:r>
              <a:rPr lang="en-US" sz="1200" kern="1200" dirty="0">
                <a:solidFill>
                  <a:schemeClr val="tx1"/>
                </a:solidFill>
                <a:effectLst/>
                <a:latin typeface="+mn-lt"/>
                <a:ea typeface="+mn-ea"/>
                <a:cs typeface="+mn-cs"/>
              </a:rPr>
              <a:t>Examples</a:t>
            </a:r>
          </a:p>
          <a:p>
            <a:pPr lvl="3"/>
            <a:r>
              <a:rPr lang="en-US" sz="1200" kern="1200" dirty="0">
                <a:solidFill>
                  <a:schemeClr val="tx1"/>
                </a:solidFill>
                <a:effectLst/>
                <a:latin typeface="+mn-lt"/>
                <a:ea typeface="+mn-ea"/>
                <a:cs typeface="+mn-cs"/>
              </a:rPr>
              <a:t>Obvious Clues (</a:t>
            </a:r>
            <a:r>
              <a:rPr lang="en-US" sz="1200" kern="1200" dirty="0" err="1">
                <a:solidFill>
                  <a:schemeClr val="tx1"/>
                </a:solidFill>
                <a:effectLst/>
                <a:latin typeface="+mn-lt"/>
                <a:ea typeface="+mn-ea"/>
                <a:cs typeface="+mn-cs"/>
              </a:rPr>
              <a:t>ALPTRUTh</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Green/Yellow/Red light checklist (</a:t>
            </a:r>
            <a:r>
              <a:rPr lang="en-US" sz="1200" kern="1200" dirty="0" err="1">
                <a:solidFill>
                  <a:schemeClr val="tx1"/>
                </a:solidFill>
                <a:effectLst/>
                <a:latin typeface="+mn-lt"/>
                <a:ea typeface="+mn-ea"/>
                <a:cs typeface="+mn-cs"/>
              </a:rPr>
              <a:t>Fredston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Fesler</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NSP Hazard Evaluation Checklist</a:t>
            </a:r>
          </a:p>
          <a:p>
            <a:pPr lvl="3"/>
            <a:r>
              <a:rPr lang="en-US" sz="1200" kern="1200" dirty="0" err="1">
                <a:solidFill>
                  <a:schemeClr val="tx1"/>
                </a:solidFill>
                <a:effectLst/>
                <a:latin typeface="+mn-lt"/>
                <a:ea typeface="+mn-ea"/>
                <a:cs typeface="+mn-cs"/>
              </a:rPr>
              <a:t>Avaluator</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Options indicated</a:t>
            </a:r>
          </a:p>
          <a:p>
            <a:pPr lvl="3"/>
            <a:r>
              <a:rPr lang="en-US" sz="1200" kern="1200" dirty="0">
                <a:solidFill>
                  <a:schemeClr val="tx1"/>
                </a:solidFill>
                <a:effectLst/>
                <a:latin typeface="+mn-lt"/>
                <a:ea typeface="+mn-ea"/>
                <a:cs typeface="+mn-cs"/>
              </a:rPr>
              <a:t>No-go</a:t>
            </a:r>
          </a:p>
          <a:p>
            <a:pPr lvl="3"/>
            <a:r>
              <a:rPr lang="en-US" sz="1200" kern="1200" dirty="0">
                <a:solidFill>
                  <a:schemeClr val="tx1"/>
                </a:solidFill>
                <a:effectLst/>
                <a:latin typeface="+mn-lt"/>
                <a:ea typeface="+mn-ea"/>
                <a:cs typeface="+mn-cs"/>
              </a:rPr>
              <a:t>Route, destination or activity modification</a:t>
            </a:r>
          </a:p>
          <a:p>
            <a:pPr lvl="3"/>
            <a:r>
              <a:rPr lang="en-US" sz="1200" kern="1200" dirty="0">
                <a:solidFill>
                  <a:schemeClr val="tx1"/>
                </a:solidFill>
                <a:effectLst/>
                <a:latin typeface="+mn-lt"/>
                <a:ea typeface="+mn-ea"/>
                <a:cs typeface="+mn-cs"/>
              </a:rPr>
              <a:t>Planned route, extra caution</a:t>
            </a:r>
          </a:p>
          <a:p>
            <a:pPr lvl="3"/>
            <a:r>
              <a:rPr lang="en-US" sz="1200" kern="1200" dirty="0">
                <a:solidFill>
                  <a:schemeClr val="tx1"/>
                </a:solidFill>
                <a:effectLst/>
                <a:latin typeface="+mn-lt"/>
                <a:ea typeface="+mn-ea"/>
                <a:cs typeface="+mn-cs"/>
              </a:rPr>
              <a:t>Go as planned</a:t>
            </a:r>
          </a:p>
          <a:p>
            <a:pPr lvl="0"/>
            <a:r>
              <a:rPr lang="en-US" sz="1200" kern="1200" dirty="0">
                <a:solidFill>
                  <a:schemeClr val="tx1"/>
                </a:solidFill>
                <a:effectLst/>
                <a:latin typeface="+mn-lt"/>
                <a:ea typeface="+mn-ea"/>
                <a:cs typeface="+mn-cs"/>
              </a:rPr>
              <a:t>Decision to go</a:t>
            </a:r>
          </a:p>
          <a:p>
            <a:pPr lvl="1"/>
            <a:r>
              <a:rPr lang="en-US" sz="1200" kern="1200" dirty="0">
                <a:solidFill>
                  <a:schemeClr val="tx1"/>
                </a:solidFill>
                <a:effectLst/>
                <a:latin typeface="+mn-lt"/>
                <a:ea typeface="+mn-ea"/>
                <a:cs typeface="+mn-cs"/>
              </a:rPr>
              <a:t>Constant reevaluation of factors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a:t>
            </a:r>
          </a:p>
          <a:p>
            <a:pPr lvl="2"/>
            <a:r>
              <a:rPr lang="en-US" sz="1200" kern="1200" dirty="0">
                <a:solidFill>
                  <a:schemeClr val="tx1"/>
                </a:solidFill>
                <a:effectLst/>
                <a:latin typeface="+mn-lt"/>
                <a:ea typeface="+mn-ea"/>
                <a:cs typeface="+mn-cs"/>
              </a:rPr>
              <a:t>Weather </a:t>
            </a:r>
          </a:p>
          <a:p>
            <a:pPr lvl="2"/>
            <a:r>
              <a:rPr lang="en-US" sz="1200" kern="1200" dirty="0">
                <a:solidFill>
                  <a:schemeClr val="tx1"/>
                </a:solidFill>
                <a:effectLst/>
                <a:latin typeface="+mn-lt"/>
                <a:ea typeface="+mn-ea"/>
                <a:cs typeface="+mn-cs"/>
              </a:rPr>
              <a:t>Snowpack </a:t>
            </a:r>
          </a:p>
          <a:p>
            <a:pPr lvl="2"/>
            <a:r>
              <a:rPr lang="en-US" sz="1200" kern="1200" dirty="0">
                <a:solidFill>
                  <a:schemeClr val="tx1"/>
                </a:solidFill>
                <a:effectLst/>
                <a:latin typeface="+mn-lt"/>
                <a:ea typeface="+mn-ea"/>
                <a:cs typeface="+mn-cs"/>
              </a:rPr>
              <a:t>Terrain </a:t>
            </a:r>
          </a:p>
          <a:p>
            <a:pPr lvl="2"/>
            <a:r>
              <a:rPr lang="en-US" sz="1200" kern="1200" dirty="0">
                <a:solidFill>
                  <a:schemeClr val="tx1"/>
                </a:solidFill>
                <a:effectLst/>
                <a:latin typeface="+mn-lt"/>
                <a:ea typeface="+mn-ea"/>
                <a:cs typeface="+mn-cs"/>
              </a:rPr>
              <a:t>Human</a:t>
            </a:r>
          </a:p>
          <a:p>
            <a:pPr lvl="3"/>
            <a:r>
              <a:rPr lang="en-US" sz="1200" kern="1200" dirty="0">
                <a:solidFill>
                  <a:schemeClr val="tx1"/>
                </a:solidFill>
                <a:effectLst/>
                <a:latin typeface="+mn-lt"/>
                <a:ea typeface="+mn-ea"/>
                <a:cs typeface="+mn-cs"/>
              </a:rPr>
              <a:t>Alert to the heuristics acting on others</a:t>
            </a:r>
          </a:p>
          <a:p>
            <a:pPr lvl="3"/>
            <a:r>
              <a:rPr lang="en-US" sz="1200" kern="1200" dirty="0">
                <a:solidFill>
                  <a:schemeClr val="tx1"/>
                </a:solidFill>
                <a:effectLst/>
                <a:latin typeface="+mn-lt"/>
                <a:ea typeface="+mn-ea"/>
                <a:cs typeface="+mn-cs"/>
              </a:rPr>
              <a:t>Others watch for those acting on you </a:t>
            </a:r>
          </a:p>
          <a:p>
            <a:pPr lvl="1"/>
            <a:r>
              <a:rPr lang="en-US" sz="1200" kern="1200" dirty="0">
                <a:solidFill>
                  <a:schemeClr val="tx1"/>
                </a:solidFill>
                <a:effectLst/>
                <a:latin typeface="+mn-lt"/>
                <a:ea typeface="+mn-ea"/>
                <a:cs typeface="+mn-cs"/>
              </a:rPr>
              <a:t>Alternatives if conditions indicate increased danger</a:t>
            </a:r>
          </a:p>
          <a:p>
            <a:pPr lvl="2"/>
            <a:r>
              <a:rPr lang="en-US" sz="1200" kern="1200" dirty="0">
                <a:solidFill>
                  <a:schemeClr val="tx1"/>
                </a:solidFill>
                <a:effectLst/>
                <a:latin typeface="+mn-lt"/>
                <a:ea typeface="+mn-ea"/>
                <a:cs typeface="+mn-cs"/>
              </a:rPr>
              <a:t>Continue on original route</a:t>
            </a:r>
          </a:p>
          <a:p>
            <a:pPr lvl="2"/>
            <a:r>
              <a:rPr lang="en-US" sz="1200" kern="1200" dirty="0">
                <a:solidFill>
                  <a:schemeClr val="tx1"/>
                </a:solidFill>
                <a:effectLst/>
                <a:latin typeface="+mn-lt"/>
                <a:ea typeface="+mn-ea"/>
                <a:cs typeface="+mn-cs"/>
              </a:rPr>
              <a:t>Alternate route </a:t>
            </a:r>
          </a:p>
          <a:p>
            <a:pPr lvl="2"/>
            <a:r>
              <a:rPr lang="en-US" sz="1200" kern="1200" dirty="0">
                <a:solidFill>
                  <a:schemeClr val="tx1"/>
                </a:solidFill>
                <a:effectLst/>
                <a:latin typeface="+mn-lt"/>
                <a:ea typeface="+mn-ea"/>
                <a:cs typeface="+mn-cs"/>
              </a:rPr>
              <a:t>Wait until conditions improve</a:t>
            </a:r>
          </a:p>
          <a:p>
            <a:pPr lvl="2"/>
            <a:r>
              <a:rPr lang="en-US" sz="1200" kern="1200" dirty="0">
                <a:solidFill>
                  <a:schemeClr val="tx1"/>
                </a:solidFill>
                <a:effectLst/>
                <a:latin typeface="+mn-lt"/>
                <a:ea typeface="+mn-ea"/>
                <a:cs typeface="+mn-cs"/>
              </a:rPr>
              <a:t>Same route back </a:t>
            </a:r>
          </a:p>
          <a:p>
            <a:pPr lvl="0"/>
            <a:r>
              <a:rPr lang="en-US" sz="1200" kern="1200" dirty="0">
                <a:solidFill>
                  <a:schemeClr val="tx1"/>
                </a:solidFill>
                <a:effectLst/>
                <a:latin typeface="+mn-lt"/>
                <a:ea typeface="+mn-ea"/>
                <a:cs typeface="+mn-cs"/>
              </a:rPr>
              <a:t>Precautions if a suspect avalanche slope must be crossed </a:t>
            </a:r>
          </a:p>
          <a:p>
            <a:pPr lvl="1"/>
            <a:r>
              <a:rPr lang="en-US" sz="1200" kern="1200" dirty="0">
                <a:solidFill>
                  <a:schemeClr val="tx1"/>
                </a:solidFill>
                <a:effectLst/>
                <a:latin typeface="+mn-lt"/>
                <a:ea typeface="+mn-ea"/>
                <a:cs typeface="+mn-cs"/>
              </a:rPr>
              <a:t>Consider alternatives again</a:t>
            </a:r>
          </a:p>
          <a:p>
            <a:pPr lvl="1"/>
            <a:r>
              <a:rPr lang="en-US" sz="1200" kern="1200" dirty="0">
                <a:solidFill>
                  <a:schemeClr val="tx1"/>
                </a:solidFill>
                <a:effectLst/>
                <a:latin typeface="+mn-lt"/>
                <a:ea typeface="+mn-ea"/>
                <a:cs typeface="+mn-cs"/>
              </a:rPr>
              <a:t>Route the least skilled member can traverse without falling  </a:t>
            </a:r>
          </a:p>
          <a:p>
            <a:pPr lvl="1"/>
            <a:r>
              <a:rPr lang="en-US" sz="1200" kern="1200" dirty="0">
                <a:solidFill>
                  <a:schemeClr val="tx1"/>
                </a:solidFill>
                <a:effectLst/>
                <a:latin typeface="+mn-lt"/>
                <a:ea typeface="+mn-ea"/>
                <a:cs typeface="+mn-cs"/>
              </a:rPr>
              <a:t>Identify the point of no return </a:t>
            </a:r>
          </a:p>
          <a:p>
            <a:pPr lvl="1"/>
            <a:r>
              <a:rPr lang="en-US" sz="1200" kern="1200" dirty="0">
                <a:solidFill>
                  <a:schemeClr val="tx1"/>
                </a:solidFill>
                <a:effectLst/>
                <a:latin typeface="+mn-lt"/>
                <a:ea typeface="+mn-ea"/>
                <a:cs typeface="+mn-cs"/>
              </a:rPr>
              <a:t>Choose an escape route </a:t>
            </a:r>
          </a:p>
          <a:p>
            <a:pPr lvl="1"/>
            <a:r>
              <a:rPr lang="en-US" sz="1200" kern="1200" dirty="0">
                <a:solidFill>
                  <a:schemeClr val="tx1"/>
                </a:solidFill>
                <a:effectLst/>
                <a:latin typeface="+mn-lt"/>
                <a:ea typeface="+mn-ea"/>
                <a:cs typeface="+mn-cs"/>
              </a:rPr>
              <a:t>Bundle up (especially parka  hood, waist </a:t>
            </a:r>
            <a:r>
              <a:rPr lang="en-US" sz="1200" kern="1200" dirty="0" err="1">
                <a:solidFill>
                  <a:schemeClr val="tx1"/>
                </a:solidFill>
                <a:effectLst/>
                <a:latin typeface="+mn-lt"/>
                <a:ea typeface="+mn-ea"/>
                <a:cs typeface="+mn-cs"/>
              </a:rPr>
              <a:t>drawcord</a:t>
            </a:r>
            <a:r>
              <a:rPr lang="en-US" sz="1200" kern="1200" dirty="0">
                <a:solidFill>
                  <a:schemeClr val="tx1"/>
                </a:solidFill>
                <a:effectLst/>
                <a:latin typeface="+mn-lt"/>
                <a:ea typeface="+mn-ea"/>
                <a:cs typeface="+mn-cs"/>
              </a:rPr>
              <a:t> and cuffs)</a:t>
            </a:r>
          </a:p>
          <a:p>
            <a:pPr lvl="1"/>
            <a:r>
              <a:rPr lang="en-US" sz="1200" kern="1200" dirty="0">
                <a:solidFill>
                  <a:schemeClr val="tx1"/>
                </a:solidFill>
                <a:effectLst/>
                <a:latin typeface="+mn-lt"/>
                <a:ea typeface="+mn-ea"/>
                <a:cs typeface="+mn-cs"/>
              </a:rPr>
              <a:t>Snug pack straps</a:t>
            </a:r>
          </a:p>
          <a:p>
            <a:pPr lvl="1"/>
            <a:r>
              <a:rPr lang="en-US" sz="1200" kern="1200" dirty="0">
                <a:solidFill>
                  <a:schemeClr val="tx1"/>
                </a:solidFill>
                <a:effectLst/>
                <a:latin typeface="+mn-lt"/>
                <a:ea typeface="+mn-ea"/>
                <a:cs typeface="+mn-cs"/>
              </a:rPr>
              <a:t>Remove pole/ski/board straps </a:t>
            </a:r>
          </a:p>
          <a:p>
            <a:pPr lvl="1"/>
            <a:r>
              <a:rPr lang="en-US" sz="1200" kern="1200" dirty="0" err="1">
                <a:solidFill>
                  <a:schemeClr val="tx1"/>
                </a:solidFill>
                <a:effectLst/>
                <a:latin typeface="+mn-lt"/>
                <a:ea typeface="+mn-ea"/>
                <a:cs typeface="+mn-cs"/>
              </a:rPr>
              <a:t>Avalung</a:t>
            </a:r>
            <a:r>
              <a:rPr lang="en-US" sz="1200" kern="1200" dirty="0">
                <a:solidFill>
                  <a:schemeClr val="tx1"/>
                </a:solidFill>
                <a:effectLst/>
                <a:latin typeface="+mn-lt"/>
                <a:ea typeface="+mn-ea"/>
                <a:cs typeface="+mn-cs"/>
                <a:sym typeface="Symbol"/>
              </a:rPr>
              <a:t></a:t>
            </a:r>
            <a:r>
              <a:rPr lang="en-US" sz="1200" kern="1200" dirty="0">
                <a:solidFill>
                  <a:schemeClr val="tx1"/>
                </a:solidFill>
                <a:effectLst/>
                <a:latin typeface="+mn-lt"/>
                <a:ea typeface="+mn-ea"/>
                <a:cs typeface="+mn-cs"/>
              </a:rPr>
              <a:t> mouthpiece in mouth, if so equipped</a:t>
            </a:r>
          </a:p>
          <a:p>
            <a:pPr lvl="1"/>
            <a:r>
              <a:rPr lang="en-US" sz="1200" kern="1200" dirty="0">
                <a:solidFill>
                  <a:schemeClr val="tx1"/>
                </a:solidFill>
                <a:effectLst/>
                <a:latin typeface="+mn-lt"/>
                <a:ea typeface="+mn-ea"/>
                <a:cs typeface="+mn-cs"/>
              </a:rPr>
              <a:t>Access to avalanche air bag triggering system</a:t>
            </a:r>
          </a:p>
          <a:p>
            <a:pPr lvl="1"/>
            <a:r>
              <a:rPr lang="en-US" sz="1200" kern="1200" dirty="0">
                <a:solidFill>
                  <a:schemeClr val="tx1"/>
                </a:solidFill>
                <a:effectLst/>
                <a:latin typeface="+mn-lt"/>
                <a:ea typeface="+mn-ea"/>
                <a:cs typeface="+mn-cs"/>
              </a:rPr>
              <a:t>Cross high and fast</a:t>
            </a:r>
          </a:p>
          <a:p>
            <a:pPr lvl="2"/>
            <a:r>
              <a:rPr lang="en-US" sz="1200" kern="1200" dirty="0">
                <a:solidFill>
                  <a:schemeClr val="tx1"/>
                </a:solidFill>
                <a:effectLst/>
                <a:latin typeface="+mn-lt"/>
                <a:ea typeface="+mn-ea"/>
                <a:cs typeface="+mn-cs"/>
              </a:rPr>
              <a:t>From identified safe point to safe point </a:t>
            </a:r>
          </a:p>
          <a:p>
            <a:pPr lvl="2"/>
            <a:r>
              <a:rPr lang="en-US" sz="1200" kern="1200" dirty="0">
                <a:solidFill>
                  <a:schemeClr val="tx1"/>
                </a:solidFill>
                <a:effectLst/>
                <a:latin typeface="+mn-lt"/>
                <a:ea typeface="+mn-ea"/>
                <a:cs typeface="+mn-cs"/>
              </a:rPr>
              <a:t>One at a time </a:t>
            </a:r>
          </a:p>
          <a:p>
            <a:pPr lvl="2"/>
            <a:r>
              <a:rPr lang="en-US" sz="1200" kern="1200" dirty="0">
                <a:solidFill>
                  <a:schemeClr val="tx1"/>
                </a:solidFill>
                <a:effectLst/>
                <a:latin typeface="+mn-lt"/>
                <a:ea typeface="+mn-ea"/>
                <a:cs typeface="+mn-cs"/>
              </a:rPr>
              <a:t>Same tracks </a:t>
            </a:r>
          </a:p>
          <a:p>
            <a:pPr lvl="2"/>
            <a:r>
              <a:rPr lang="en-US" sz="1200" kern="1200" dirty="0">
                <a:solidFill>
                  <a:schemeClr val="tx1"/>
                </a:solidFill>
                <a:effectLst/>
                <a:latin typeface="+mn-lt"/>
                <a:ea typeface="+mn-ea"/>
                <a:cs typeface="+mn-cs"/>
              </a:rPr>
              <a:t>All eyes on person crossing </a:t>
            </a:r>
          </a:p>
          <a:p>
            <a:pPr lvl="0"/>
            <a:r>
              <a:rPr lang="en-US" sz="1200" kern="1200" dirty="0">
                <a:solidFill>
                  <a:schemeClr val="tx1"/>
                </a:solidFill>
                <a:effectLst/>
                <a:latin typeface="+mn-lt"/>
                <a:ea typeface="+mn-ea"/>
                <a:cs typeface="+mn-cs"/>
              </a:rPr>
              <a:t>Bottom line</a:t>
            </a:r>
          </a:p>
          <a:p>
            <a:pPr lvl="1"/>
            <a:r>
              <a:rPr lang="en-US" sz="1200" kern="1200" dirty="0">
                <a:solidFill>
                  <a:schemeClr val="tx1"/>
                </a:solidFill>
                <a:effectLst/>
                <a:latin typeface="+mn-lt"/>
                <a:ea typeface="+mn-ea"/>
                <a:cs typeface="+mn-cs"/>
              </a:rPr>
              <a:t>Quick decisions in the field are usually Type 1</a:t>
            </a:r>
          </a:p>
          <a:p>
            <a:pPr lvl="2"/>
            <a:r>
              <a:rPr lang="en-US" sz="1200" kern="1200" dirty="0">
                <a:solidFill>
                  <a:schemeClr val="tx1"/>
                </a:solidFill>
                <a:effectLst/>
                <a:latin typeface="+mn-lt"/>
                <a:ea typeface="+mn-ea"/>
                <a:cs typeface="+mn-cs"/>
              </a:rPr>
              <a:t>Irrational</a:t>
            </a:r>
          </a:p>
          <a:p>
            <a:pPr lvl="2"/>
            <a:r>
              <a:rPr lang="en-US" sz="1200" kern="1200" dirty="0">
                <a:solidFill>
                  <a:schemeClr val="tx1"/>
                </a:solidFill>
                <a:effectLst/>
                <a:latin typeface="+mn-lt"/>
                <a:ea typeface="+mn-ea"/>
                <a:cs typeface="+mn-cs"/>
              </a:rPr>
              <a:t>Faulty</a:t>
            </a:r>
          </a:p>
          <a:p>
            <a:pPr lvl="1"/>
            <a:r>
              <a:rPr lang="en-US" sz="1200" kern="1200" dirty="0">
                <a:solidFill>
                  <a:schemeClr val="tx1"/>
                </a:solidFill>
                <a:effectLst/>
                <a:latin typeface="+mn-lt"/>
                <a:ea typeface="+mn-ea"/>
                <a:cs typeface="+mn-cs"/>
              </a:rPr>
              <a:t>Decision-making tools help engage Type 2</a:t>
            </a:r>
          </a:p>
          <a:p>
            <a:pPr lvl="2"/>
            <a:r>
              <a:rPr lang="en-US" sz="1200" kern="1200" dirty="0">
                <a:solidFill>
                  <a:schemeClr val="tx1"/>
                </a:solidFill>
                <a:effectLst/>
                <a:latin typeface="+mn-lt"/>
                <a:ea typeface="+mn-ea"/>
                <a:cs typeface="+mn-cs"/>
              </a:rPr>
              <a:t>Conclusions still vulnerable to Type 1 filtering</a:t>
            </a:r>
          </a:p>
          <a:p>
            <a:pPr lvl="1"/>
            <a:r>
              <a:rPr lang="en-US" sz="1200" kern="1200" dirty="0">
                <a:solidFill>
                  <a:schemeClr val="tx1"/>
                </a:solidFill>
                <a:effectLst/>
                <a:latin typeface="+mn-lt"/>
                <a:ea typeface="+mn-ea"/>
                <a:cs typeface="+mn-cs"/>
              </a:rPr>
              <a:t>Decisions must focus on terrain choices</a:t>
            </a:r>
          </a:p>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A76A279-BD58-4798-AD47-A77A1DDF2383}" type="slidenum">
              <a:rPr lang="en-US" smtClean="0"/>
              <a:t>20</a:t>
            </a:fld>
            <a:endParaRPr lang="en-US"/>
          </a:p>
        </p:txBody>
      </p:sp>
    </p:spTree>
    <p:extLst>
      <p:ext uri="{BB962C8B-B14F-4D97-AF65-F5344CB8AC3E}">
        <p14:creationId xmlns:p14="http://schemas.microsoft.com/office/powerpoint/2010/main" val="49196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Topic 5: Personal Safety </a:t>
            </a:r>
          </a:p>
          <a:p>
            <a:r>
              <a:rPr lang="en-US" sz="1200" b="1" kern="1200" dirty="0">
                <a:solidFill>
                  <a:schemeClr val="tx1"/>
                </a:solidFill>
                <a:effectLst/>
                <a:latin typeface="+mn-lt"/>
                <a:ea typeface="+mn-ea"/>
                <a:cs typeface="+mn-cs"/>
              </a:rPr>
              <a:t>Overview</a:t>
            </a:r>
          </a:p>
          <a:p>
            <a:r>
              <a:rPr lang="en-US" sz="1200" kern="1200" dirty="0">
                <a:solidFill>
                  <a:schemeClr val="tx1"/>
                </a:solidFill>
                <a:effectLst/>
                <a:latin typeface="+mn-lt"/>
                <a:ea typeface="+mn-ea"/>
                <a:cs typeface="+mn-cs"/>
              </a:rPr>
              <a:t>This topic brings together different aspects of personal safety in avalanche terrain. It introduces advance-planning principles, travel techniques and procedures that build in safety and act as a counterpoint to rash decision making. Students should also understand that plans and travel formulas are not perfect; decision making in the field is still essential for safe and efficient travel. Familiarization with the use of decision-making tools helps us to objectify the process and increases the likelihood that these tools will be used in the field. One also needs techniques for improving survival chances if risk management fails and he/she becomes caught in an avalanche. </a:t>
            </a:r>
          </a:p>
          <a:p>
            <a:r>
              <a:rPr lang="en-US" sz="1200" kern="1200" dirty="0">
                <a:solidFill>
                  <a:schemeClr val="tx1"/>
                </a:solidFill>
                <a:effectLst/>
                <a:latin typeface="+mn-lt"/>
                <a:ea typeface="+mn-ea"/>
                <a:cs typeface="+mn-cs"/>
              </a:rPr>
              <a:t>If there are snowmobilers in the class, be sure to discuss how the principles and practices covered in this topic apply to that mode of travel.</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5C:  Decision Making in the Field	</a:t>
            </a:r>
          </a:p>
          <a:p>
            <a:r>
              <a:rPr lang="en-US" sz="1200" kern="1200" dirty="0">
                <a:solidFill>
                  <a:schemeClr val="tx1"/>
                </a:solidFill>
                <a:effectLst/>
                <a:latin typeface="+mn-lt"/>
                <a:ea typeface="+mn-ea"/>
                <a:cs typeface="+mn-cs"/>
              </a:rPr>
              <a:t>(Minimum duration: 40 minutes) </a:t>
            </a:r>
          </a:p>
          <a:p>
            <a:r>
              <a:rPr lang="en-US" sz="1200" b="1" kern="1200" dirty="0">
                <a:solidFill>
                  <a:schemeClr val="tx1"/>
                </a:solidFill>
                <a:effectLst/>
                <a:latin typeface="+mn-lt"/>
                <a:ea typeface="+mn-ea"/>
                <a:cs typeface="+mn-cs"/>
              </a:rPr>
              <a:t>Overview </a:t>
            </a:r>
          </a:p>
          <a:p>
            <a:r>
              <a:rPr lang="en-US" sz="1200" kern="1200" dirty="0">
                <a:solidFill>
                  <a:schemeClr val="tx1"/>
                </a:solidFill>
                <a:effectLst/>
                <a:latin typeface="+mn-lt"/>
                <a:ea typeface="+mn-ea"/>
                <a:cs typeface="+mn-cs"/>
              </a:rPr>
              <a:t>Advance plans are the foundation of a continuous decision-making process, but plans then need frequent modification based on realities of the environment.  Emphasize that this is where people most often make decisions that get them into trouble. </a:t>
            </a:r>
          </a:p>
          <a:p>
            <a:r>
              <a:rPr lang="en-US" sz="1200" kern="1200" dirty="0">
                <a:solidFill>
                  <a:schemeClr val="tx1"/>
                </a:solidFill>
                <a:effectLst/>
                <a:latin typeface="+mn-lt"/>
                <a:ea typeface="+mn-ea"/>
                <a:cs typeface="+mn-cs"/>
              </a:rPr>
              <a:t>Decision-making aids help to objectify the process—another safeguard against the potentially harmful effects of human factors. At least half of the allotted time for this session should be devoted to familiarization and practice with a variety of decision-making aids, which then need to be put to use in the field (thus encouraging likely use).</a:t>
            </a:r>
          </a:p>
          <a:p>
            <a:r>
              <a:rPr lang="en-US" sz="1200" kern="1200" dirty="0">
                <a:solidFill>
                  <a:schemeClr val="tx1"/>
                </a:solidFill>
                <a:effectLst/>
                <a:latin typeface="+mn-lt"/>
                <a:ea typeface="+mn-ea"/>
                <a:cs typeface="+mn-cs"/>
              </a:rPr>
              <a:t>Mock scenarios in the classroom will help students to become familiar with decision-making aids but follow-up in the field is necessary to make this content stick.</a:t>
            </a:r>
          </a:p>
          <a:p>
            <a:r>
              <a:rPr lang="en-US" sz="1200" b="1" kern="1200" dirty="0">
                <a:solidFill>
                  <a:schemeClr val="tx1"/>
                </a:solidFill>
                <a:effectLst/>
                <a:latin typeface="+mn-lt"/>
                <a:ea typeface="+mn-ea"/>
                <a:cs typeface="+mn-cs"/>
              </a:rPr>
              <a:t>Concluding Objectives—students should be able to:</a:t>
            </a:r>
          </a:p>
          <a:p>
            <a:pPr lvl="0"/>
            <a:r>
              <a:rPr lang="en-US" sz="1200" kern="1200" dirty="0">
                <a:solidFill>
                  <a:schemeClr val="tx1"/>
                </a:solidFill>
                <a:effectLst/>
                <a:latin typeface="+mn-lt"/>
                <a:ea typeface="+mn-ea"/>
                <a:cs typeface="+mn-cs"/>
              </a:rPr>
              <a:t>List pertinent data for decision-making.</a:t>
            </a:r>
          </a:p>
          <a:p>
            <a:pPr lvl="0"/>
            <a:r>
              <a:rPr lang="en-US" sz="1200" kern="1200" dirty="0">
                <a:solidFill>
                  <a:schemeClr val="tx1"/>
                </a:solidFill>
                <a:effectLst/>
                <a:latin typeface="+mn-lt"/>
                <a:ea typeface="+mn-ea"/>
                <a:cs typeface="+mn-cs"/>
              </a:rPr>
              <a:t>Integrate multiple types and sources of information when making decisions</a:t>
            </a:r>
          </a:p>
          <a:p>
            <a:pPr lvl="0"/>
            <a:r>
              <a:rPr lang="en-US" sz="1200" kern="1200" dirty="0">
                <a:solidFill>
                  <a:schemeClr val="tx1"/>
                </a:solidFill>
                <a:effectLst/>
                <a:latin typeface="+mn-lt"/>
                <a:ea typeface="+mn-ea"/>
                <a:cs typeface="+mn-cs"/>
              </a:rPr>
              <a:t>Prioritize evidence of hazard</a:t>
            </a:r>
          </a:p>
          <a:p>
            <a:pPr lvl="0"/>
            <a:r>
              <a:rPr lang="en-US" sz="1200" kern="1200" dirty="0">
                <a:solidFill>
                  <a:schemeClr val="tx1"/>
                </a:solidFill>
                <a:effectLst/>
                <a:latin typeface="+mn-lt"/>
                <a:ea typeface="+mn-ea"/>
                <a:cs typeface="+mn-cs"/>
              </a:rPr>
              <a:t>Use a variety of decision-making aids.</a:t>
            </a:r>
          </a:p>
          <a:p>
            <a:r>
              <a:rPr lang="en-US" sz="1200" b="1" kern="1200" dirty="0">
                <a:solidFill>
                  <a:schemeClr val="tx1"/>
                </a:solidFill>
                <a:effectLst/>
                <a:latin typeface="+mn-lt"/>
                <a:ea typeface="+mn-ea"/>
                <a:cs typeface="+mn-cs"/>
              </a:rPr>
              <a:t>Key Terms</a:t>
            </a:r>
          </a:p>
          <a:p>
            <a:r>
              <a:rPr lang="en-US" sz="1200" kern="1200" dirty="0">
                <a:solidFill>
                  <a:schemeClr val="tx1"/>
                </a:solidFill>
                <a:effectLst/>
                <a:latin typeface="+mn-lt"/>
                <a:ea typeface="+mn-ea"/>
                <a:cs typeface="+mn-cs"/>
              </a:rPr>
              <a:t>(None)</a:t>
            </a:r>
          </a:p>
          <a:p>
            <a:r>
              <a:rPr lang="en-US" sz="1200" b="1" kern="1200" dirty="0">
                <a:solidFill>
                  <a:schemeClr val="tx1"/>
                </a:solidFill>
                <a:effectLst/>
                <a:latin typeface="+mn-lt"/>
                <a:ea typeface="+mn-ea"/>
                <a:cs typeface="+mn-cs"/>
              </a:rPr>
              <a:t>Sample Set</a:t>
            </a:r>
          </a:p>
          <a:p>
            <a:r>
              <a:rPr lang="en-US" sz="1200" kern="1200" dirty="0">
                <a:solidFill>
                  <a:schemeClr val="tx1"/>
                </a:solidFill>
                <a:effectLst/>
                <a:latin typeface="+mn-lt"/>
                <a:ea typeface="+mn-ea"/>
                <a:cs typeface="+mn-cs"/>
              </a:rPr>
              <a:t>As the safety evaluation process begins with initial trip plans, it continues with the ride from home to the resort or trailhead. This is where the plan can begin calibration with reality.</a:t>
            </a:r>
          </a:p>
          <a:p>
            <a:r>
              <a:rPr lang="en-US" sz="1200" b="1" kern="1200" dirty="0">
                <a:solidFill>
                  <a:schemeClr val="tx1"/>
                </a:solidFill>
                <a:effectLst/>
                <a:latin typeface="+mn-lt"/>
                <a:ea typeface="+mn-ea"/>
                <a:cs typeface="+mn-cs"/>
              </a:rPr>
              <a:t>Content </a:t>
            </a:r>
          </a:p>
          <a:p>
            <a:pPr lvl="0"/>
            <a:r>
              <a:rPr lang="en-US" sz="1200" kern="1200" dirty="0">
                <a:solidFill>
                  <a:schemeClr val="tx1"/>
                </a:solidFill>
                <a:effectLst/>
                <a:latin typeface="+mn-lt"/>
                <a:ea typeface="+mn-ea"/>
                <a:cs typeface="+mn-cs"/>
              </a:rPr>
              <a:t>Data Gathering</a:t>
            </a:r>
          </a:p>
          <a:p>
            <a:pPr lvl="1"/>
            <a:r>
              <a:rPr lang="en-US" sz="1200" kern="1200" dirty="0">
                <a:solidFill>
                  <a:schemeClr val="tx1"/>
                </a:solidFill>
                <a:effectLst/>
                <a:latin typeface="+mn-lt"/>
                <a:ea typeface="+mn-ea"/>
                <a:cs typeface="+mn-cs"/>
              </a:rPr>
              <a:t>Approach to departure site (What can you see from the car?)</a:t>
            </a:r>
          </a:p>
          <a:p>
            <a:pPr lvl="2"/>
            <a:r>
              <a:rPr lang="en-US" sz="1200" kern="1200" dirty="0">
                <a:solidFill>
                  <a:schemeClr val="tx1"/>
                </a:solidFill>
                <a:effectLst/>
                <a:latin typeface="+mn-lt"/>
                <a:ea typeface="+mn-ea"/>
                <a:cs typeface="+mn-cs"/>
              </a:rPr>
              <a:t>Weather</a:t>
            </a:r>
          </a:p>
          <a:p>
            <a:pPr lvl="2"/>
            <a:r>
              <a:rPr lang="en-US" sz="1200" kern="1200" dirty="0">
                <a:solidFill>
                  <a:schemeClr val="tx1"/>
                </a:solidFill>
                <a:effectLst/>
                <a:latin typeface="+mn-lt"/>
                <a:ea typeface="+mn-ea"/>
                <a:cs typeface="+mn-cs"/>
              </a:rPr>
              <a:t>Avalanche activity</a:t>
            </a:r>
          </a:p>
          <a:p>
            <a:pPr lvl="1"/>
            <a:r>
              <a:rPr lang="en-US" sz="1200" kern="1200" dirty="0">
                <a:solidFill>
                  <a:schemeClr val="tx1"/>
                </a:solidFill>
                <a:effectLst/>
                <a:latin typeface="+mn-lt"/>
                <a:ea typeface="+mn-ea"/>
                <a:cs typeface="+mn-cs"/>
              </a:rPr>
              <a:t>At the departure site</a:t>
            </a:r>
          </a:p>
          <a:p>
            <a:pPr lvl="2"/>
            <a:r>
              <a:rPr lang="en-US" sz="1200" kern="1200" dirty="0">
                <a:solidFill>
                  <a:schemeClr val="tx1"/>
                </a:solidFill>
                <a:effectLst/>
                <a:latin typeface="+mn-lt"/>
                <a:ea typeface="+mn-ea"/>
                <a:cs typeface="+mn-cs"/>
              </a:rPr>
              <a:t>Gather baseline snowpack data</a:t>
            </a:r>
          </a:p>
          <a:p>
            <a:pPr lvl="0"/>
            <a:r>
              <a:rPr lang="en-US" sz="1200" kern="1200" dirty="0">
                <a:solidFill>
                  <a:schemeClr val="tx1"/>
                </a:solidFill>
                <a:effectLst/>
                <a:latin typeface="+mn-lt"/>
                <a:ea typeface="+mn-ea"/>
                <a:cs typeface="+mn-cs"/>
              </a:rPr>
              <a:t>Use decision making aids (demonstrate)</a:t>
            </a:r>
          </a:p>
          <a:p>
            <a:pPr lvl="1"/>
            <a:r>
              <a:rPr lang="en-US" sz="1200" kern="1200" dirty="0">
                <a:solidFill>
                  <a:schemeClr val="tx1"/>
                </a:solidFill>
                <a:effectLst/>
                <a:latin typeface="+mn-lt"/>
                <a:ea typeface="+mn-ea"/>
                <a:cs typeface="+mn-cs"/>
              </a:rPr>
              <a:t>Information-Based</a:t>
            </a:r>
          </a:p>
          <a:p>
            <a:pPr lvl="2"/>
            <a:r>
              <a:rPr lang="en-US" sz="1200" kern="1200" dirty="0">
                <a:solidFill>
                  <a:schemeClr val="tx1"/>
                </a:solidFill>
                <a:effectLst/>
                <a:latin typeface="+mn-lt"/>
                <a:ea typeface="+mn-ea"/>
                <a:cs typeface="+mn-cs"/>
              </a:rPr>
              <a:t>Avalanche Center Advisory information (interpretation and application)</a:t>
            </a:r>
          </a:p>
          <a:p>
            <a:pPr lvl="3"/>
            <a:r>
              <a:rPr lang="en-US" sz="1200" kern="1200" dirty="0">
                <a:solidFill>
                  <a:schemeClr val="tx1"/>
                </a:solidFill>
                <a:effectLst/>
                <a:latin typeface="+mn-lt"/>
                <a:ea typeface="+mn-ea"/>
                <a:cs typeface="+mn-cs"/>
              </a:rPr>
              <a:t>Where/how to access </a:t>
            </a:r>
          </a:p>
          <a:p>
            <a:pPr lvl="3"/>
            <a:r>
              <a:rPr lang="en-US" sz="1200" kern="1200" dirty="0">
                <a:solidFill>
                  <a:schemeClr val="tx1"/>
                </a:solidFill>
                <a:effectLst/>
                <a:latin typeface="+mn-lt"/>
                <a:ea typeface="+mn-ea"/>
                <a:cs typeface="+mn-cs"/>
              </a:rPr>
              <a:t>North American Public Avalanche Danger Scale </a:t>
            </a:r>
          </a:p>
          <a:p>
            <a:pPr lvl="4"/>
            <a:r>
              <a:rPr lang="en-US" sz="1200" kern="1200" dirty="0">
                <a:solidFill>
                  <a:schemeClr val="tx1"/>
                </a:solidFill>
                <a:effectLst/>
                <a:latin typeface="+mn-lt"/>
                <a:ea typeface="+mn-ea"/>
                <a:cs typeface="+mn-cs"/>
              </a:rPr>
              <a:t>What categories mean </a:t>
            </a:r>
          </a:p>
          <a:p>
            <a:pPr lvl="4"/>
            <a:r>
              <a:rPr lang="en-US" sz="1200" kern="1200" dirty="0">
                <a:solidFill>
                  <a:schemeClr val="tx1"/>
                </a:solidFill>
                <a:effectLst/>
                <a:latin typeface="+mn-lt"/>
                <a:ea typeface="+mn-ea"/>
                <a:cs typeface="+mn-cs"/>
              </a:rPr>
              <a:t>Limitations</a:t>
            </a:r>
          </a:p>
          <a:p>
            <a:pPr lvl="3"/>
            <a:r>
              <a:rPr lang="en-US" sz="1200" kern="1200" dirty="0">
                <a:solidFill>
                  <a:schemeClr val="tx1"/>
                </a:solidFill>
                <a:effectLst/>
                <a:latin typeface="+mn-lt"/>
                <a:ea typeface="+mn-ea"/>
                <a:cs typeface="+mn-cs"/>
              </a:rPr>
              <a:t>Snow profiles</a:t>
            </a:r>
          </a:p>
          <a:p>
            <a:pPr lvl="3"/>
            <a:r>
              <a:rPr lang="en-US" sz="1200" kern="1200" dirty="0">
                <a:solidFill>
                  <a:schemeClr val="tx1"/>
                </a:solidFill>
                <a:effectLst/>
                <a:latin typeface="+mn-lt"/>
                <a:ea typeface="+mn-ea"/>
                <a:cs typeface="+mn-cs"/>
              </a:rPr>
              <a:t>Danger Roses</a:t>
            </a:r>
          </a:p>
          <a:p>
            <a:pPr lvl="3"/>
            <a:r>
              <a:rPr lang="en-US" sz="1200" kern="1200" dirty="0">
                <a:solidFill>
                  <a:schemeClr val="tx1"/>
                </a:solidFill>
                <a:effectLst/>
                <a:latin typeface="+mn-lt"/>
                <a:ea typeface="+mn-ea"/>
                <a:cs typeface="+mn-cs"/>
              </a:rPr>
              <a:t>Commentaries</a:t>
            </a:r>
          </a:p>
          <a:p>
            <a:pPr lvl="4"/>
            <a:r>
              <a:rPr lang="en-US" sz="1200" kern="1200" dirty="0">
                <a:solidFill>
                  <a:schemeClr val="tx1"/>
                </a:solidFill>
                <a:effectLst/>
                <a:latin typeface="+mn-lt"/>
                <a:ea typeface="+mn-ea"/>
                <a:cs typeface="+mn-cs"/>
              </a:rPr>
              <a:t>Avalanche Problems/Concerns</a:t>
            </a:r>
          </a:p>
          <a:p>
            <a:pPr lvl="4"/>
            <a:r>
              <a:rPr lang="en-US" sz="1200" kern="1200" dirty="0">
                <a:solidFill>
                  <a:schemeClr val="tx1"/>
                </a:solidFill>
                <a:effectLst/>
                <a:latin typeface="+mn-lt"/>
                <a:ea typeface="+mn-ea"/>
                <a:cs typeface="+mn-cs"/>
              </a:rPr>
              <a:t>Travel advisories</a:t>
            </a:r>
          </a:p>
          <a:p>
            <a:pPr lvl="2"/>
            <a:r>
              <a:rPr lang="en-US" sz="1200" kern="1200" dirty="0">
                <a:solidFill>
                  <a:schemeClr val="tx1"/>
                </a:solidFill>
                <a:effectLst/>
                <a:latin typeface="+mn-lt"/>
                <a:ea typeface="+mn-ea"/>
                <a:cs typeface="+mn-cs"/>
              </a:rPr>
              <a:t>Prioritizing the clues—bull’s eye approach</a:t>
            </a:r>
          </a:p>
          <a:p>
            <a:pPr lvl="3"/>
            <a:r>
              <a:rPr lang="en-US" sz="1200" kern="1200" dirty="0">
                <a:solidFill>
                  <a:schemeClr val="tx1"/>
                </a:solidFill>
                <a:effectLst/>
                <a:latin typeface="+mn-lt"/>
                <a:ea typeface="+mn-ea"/>
                <a:cs typeface="+mn-cs"/>
              </a:rPr>
              <a:t>Outer ring—general data (Class III)</a:t>
            </a:r>
          </a:p>
          <a:p>
            <a:pPr lvl="4"/>
            <a:r>
              <a:rPr lang="en-US" sz="1200" kern="1200" dirty="0">
                <a:solidFill>
                  <a:schemeClr val="tx1"/>
                </a:solidFill>
                <a:effectLst/>
                <a:latin typeface="+mn-lt"/>
                <a:ea typeface="+mn-ea"/>
                <a:cs typeface="+mn-cs"/>
              </a:rPr>
              <a:t>Weather reports</a:t>
            </a:r>
          </a:p>
          <a:p>
            <a:pPr lvl="4"/>
            <a:r>
              <a:rPr lang="en-US" sz="1200" kern="1200" dirty="0">
                <a:solidFill>
                  <a:schemeClr val="tx1"/>
                </a:solidFill>
                <a:effectLst/>
                <a:latin typeface="+mn-lt"/>
                <a:ea typeface="+mn-ea"/>
                <a:cs typeface="+mn-cs"/>
              </a:rPr>
              <a:t>Avalanche center bulletins</a:t>
            </a:r>
          </a:p>
          <a:p>
            <a:pPr lvl="3"/>
            <a:r>
              <a:rPr lang="en-US" sz="1200" kern="1200" dirty="0">
                <a:solidFill>
                  <a:schemeClr val="tx1"/>
                </a:solidFill>
                <a:effectLst/>
                <a:latin typeface="+mn-lt"/>
                <a:ea typeface="+mn-ea"/>
                <a:cs typeface="+mn-cs"/>
              </a:rPr>
              <a:t>Inner ring—local interpolated data (Class II)</a:t>
            </a:r>
          </a:p>
          <a:p>
            <a:pPr lvl="4"/>
            <a:r>
              <a:rPr lang="en-US" sz="1200" kern="1200" dirty="0">
                <a:solidFill>
                  <a:schemeClr val="tx1"/>
                </a:solidFill>
                <a:effectLst/>
                <a:latin typeface="+mn-lt"/>
                <a:ea typeface="+mn-ea"/>
                <a:cs typeface="+mn-cs"/>
              </a:rPr>
              <a:t>Weather</a:t>
            </a:r>
          </a:p>
          <a:p>
            <a:pPr lvl="4"/>
            <a:r>
              <a:rPr lang="en-US" sz="1200" kern="1200" dirty="0">
                <a:solidFill>
                  <a:schemeClr val="tx1"/>
                </a:solidFill>
                <a:effectLst/>
                <a:latin typeface="+mn-lt"/>
                <a:ea typeface="+mn-ea"/>
                <a:cs typeface="+mn-cs"/>
              </a:rPr>
              <a:t>Snowpack</a:t>
            </a:r>
          </a:p>
          <a:p>
            <a:pPr lvl="4"/>
            <a:r>
              <a:rPr lang="en-US" sz="1200" kern="1200" dirty="0">
                <a:solidFill>
                  <a:schemeClr val="tx1"/>
                </a:solidFill>
                <a:effectLst/>
                <a:latin typeface="+mn-lt"/>
                <a:ea typeface="+mn-ea"/>
                <a:cs typeface="+mn-cs"/>
              </a:rPr>
              <a:t>Terrain</a:t>
            </a:r>
          </a:p>
          <a:p>
            <a:pPr lvl="3"/>
            <a:r>
              <a:rPr lang="en-US" sz="1200" kern="1200" dirty="0">
                <a:solidFill>
                  <a:schemeClr val="tx1"/>
                </a:solidFill>
                <a:effectLst/>
                <a:latin typeface="+mn-lt"/>
                <a:ea typeface="+mn-ea"/>
                <a:cs typeface="+mn-cs"/>
              </a:rPr>
              <a:t>Bull’s eye—direct data (Class I)</a:t>
            </a:r>
          </a:p>
          <a:p>
            <a:pPr lvl="4"/>
            <a:r>
              <a:rPr lang="en-US" sz="1200" kern="1200" dirty="0">
                <a:solidFill>
                  <a:schemeClr val="tx1"/>
                </a:solidFill>
                <a:effectLst/>
                <a:latin typeface="+mn-lt"/>
                <a:ea typeface="+mn-ea"/>
                <a:cs typeface="+mn-cs"/>
              </a:rPr>
              <a:t>Observed avalanches</a:t>
            </a:r>
          </a:p>
          <a:p>
            <a:pPr lvl="4"/>
            <a:r>
              <a:rPr lang="en-US" sz="1200" kern="1200" dirty="0">
                <a:solidFill>
                  <a:schemeClr val="tx1"/>
                </a:solidFill>
                <a:effectLst/>
                <a:latin typeface="+mn-lt"/>
                <a:ea typeface="+mn-ea"/>
                <a:cs typeface="+mn-cs"/>
              </a:rPr>
              <a:t>Shooting cracks</a:t>
            </a:r>
          </a:p>
          <a:p>
            <a:pPr lvl="4"/>
            <a:r>
              <a:rPr lang="en-US" sz="1200" kern="1200" dirty="0">
                <a:solidFill>
                  <a:schemeClr val="tx1"/>
                </a:solidFill>
                <a:effectLst/>
                <a:latin typeface="+mn-lt"/>
                <a:ea typeface="+mn-ea"/>
                <a:cs typeface="+mn-cs"/>
              </a:rPr>
              <a:t>Hollow, drum-like sounds underfoot</a:t>
            </a:r>
          </a:p>
          <a:p>
            <a:pPr lvl="4"/>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Whumpfing</a:t>
            </a:r>
            <a:r>
              <a:rPr lang="en-US" sz="1200" kern="1200" dirty="0">
                <a:solidFill>
                  <a:schemeClr val="tx1"/>
                </a:solidFill>
                <a:effectLst/>
                <a:latin typeface="+mn-lt"/>
                <a:ea typeface="+mn-ea"/>
                <a:cs typeface="+mn-cs"/>
              </a:rPr>
              <a:t>” underfoot</a:t>
            </a:r>
          </a:p>
          <a:p>
            <a:pPr lvl="2"/>
            <a:r>
              <a:rPr lang="en-US" sz="1200" kern="1200" dirty="0">
                <a:solidFill>
                  <a:schemeClr val="tx1"/>
                </a:solidFill>
                <a:effectLst/>
                <a:latin typeface="+mn-lt"/>
                <a:ea typeface="+mn-ea"/>
                <a:cs typeface="+mn-cs"/>
              </a:rPr>
              <a:t>Recognizing/evaluating human factors </a:t>
            </a:r>
          </a:p>
          <a:p>
            <a:pPr lvl="3"/>
            <a:r>
              <a:rPr lang="en-US" sz="1200" kern="1200" dirty="0">
                <a:solidFill>
                  <a:schemeClr val="tx1"/>
                </a:solidFill>
                <a:effectLst/>
                <a:latin typeface="+mn-lt"/>
                <a:ea typeface="+mn-ea"/>
                <a:cs typeface="+mn-cs"/>
              </a:rPr>
              <a:t>Unexpected changes</a:t>
            </a:r>
          </a:p>
          <a:p>
            <a:pPr lvl="3"/>
            <a:r>
              <a:rPr lang="en-US" sz="1200" kern="1200" dirty="0">
                <a:solidFill>
                  <a:schemeClr val="tx1"/>
                </a:solidFill>
                <a:effectLst/>
                <a:latin typeface="+mn-lt"/>
                <a:ea typeface="+mn-ea"/>
                <a:cs typeface="+mn-cs"/>
              </a:rPr>
              <a:t>Physical and mental condition of your party members</a:t>
            </a:r>
          </a:p>
          <a:p>
            <a:pPr lvl="3"/>
            <a:r>
              <a:rPr lang="en-US" sz="1200" kern="1200" dirty="0">
                <a:solidFill>
                  <a:schemeClr val="tx1"/>
                </a:solidFill>
                <a:effectLst/>
                <a:latin typeface="+mn-lt"/>
                <a:ea typeface="+mn-ea"/>
                <a:cs typeface="+mn-cs"/>
              </a:rPr>
              <a:t>Acceptance of risk and vulnerability </a:t>
            </a:r>
          </a:p>
          <a:p>
            <a:pPr lvl="1"/>
            <a:r>
              <a:rPr lang="en-US" sz="1200" kern="1200" dirty="0">
                <a:solidFill>
                  <a:schemeClr val="tx1"/>
                </a:solidFill>
                <a:effectLst/>
                <a:latin typeface="+mn-lt"/>
                <a:ea typeface="+mn-ea"/>
                <a:cs typeface="+mn-cs"/>
              </a:rPr>
              <a:t>Rule based decision making aids</a:t>
            </a:r>
          </a:p>
          <a:p>
            <a:pPr lvl="2"/>
            <a:r>
              <a:rPr lang="en-US" sz="1200" kern="1200" dirty="0">
                <a:solidFill>
                  <a:schemeClr val="tx1"/>
                </a:solidFill>
                <a:effectLst/>
                <a:latin typeface="+mn-lt"/>
                <a:ea typeface="+mn-ea"/>
                <a:cs typeface="+mn-cs"/>
              </a:rPr>
              <a:t>Examples</a:t>
            </a:r>
          </a:p>
          <a:p>
            <a:pPr lvl="3"/>
            <a:r>
              <a:rPr lang="en-US" sz="1200" kern="1200" dirty="0">
                <a:solidFill>
                  <a:schemeClr val="tx1"/>
                </a:solidFill>
                <a:effectLst/>
                <a:latin typeface="+mn-lt"/>
                <a:ea typeface="+mn-ea"/>
                <a:cs typeface="+mn-cs"/>
              </a:rPr>
              <a:t>Obvious Clues (</a:t>
            </a:r>
            <a:r>
              <a:rPr lang="en-US" sz="1200" kern="1200" dirty="0" err="1">
                <a:solidFill>
                  <a:schemeClr val="tx1"/>
                </a:solidFill>
                <a:effectLst/>
                <a:latin typeface="+mn-lt"/>
                <a:ea typeface="+mn-ea"/>
                <a:cs typeface="+mn-cs"/>
              </a:rPr>
              <a:t>ALPTRUTh</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Green/Yellow/Red light checklist (</a:t>
            </a:r>
            <a:r>
              <a:rPr lang="en-US" sz="1200" kern="1200" dirty="0" err="1">
                <a:solidFill>
                  <a:schemeClr val="tx1"/>
                </a:solidFill>
                <a:effectLst/>
                <a:latin typeface="+mn-lt"/>
                <a:ea typeface="+mn-ea"/>
                <a:cs typeface="+mn-cs"/>
              </a:rPr>
              <a:t>Fredston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Fesler</a:t>
            </a:r>
            <a:r>
              <a:rPr lang="en-US" sz="1200" kern="1200" dirty="0">
                <a:solidFill>
                  <a:schemeClr val="tx1"/>
                </a:solidFill>
                <a:effectLst/>
                <a:latin typeface="+mn-lt"/>
                <a:ea typeface="+mn-ea"/>
                <a:cs typeface="+mn-cs"/>
              </a:rPr>
              <a:t>)</a:t>
            </a:r>
          </a:p>
          <a:p>
            <a:pPr lvl="3"/>
            <a:r>
              <a:rPr lang="en-US" sz="1200" kern="1200" dirty="0">
                <a:solidFill>
                  <a:schemeClr val="tx1"/>
                </a:solidFill>
                <a:effectLst/>
                <a:latin typeface="+mn-lt"/>
                <a:ea typeface="+mn-ea"/>
                <a:cs typeface="+mn-cs"/>
              </a:rPr>
              <a:t>NSP Hazard Evaluation Checklist</a:t>
            </a:r>
          </a:p>
          <a:p>
            <a:pPr lvl="3"/>
            <a:r>
              <a:rPr lang="en-US" sz="1200" kern="1200" dirty="0" err="1">
                <a:solidFill>
                  <a:schemeClr val="tx1"/>
                </a:solidFill>
                <a:effectLst/>
                <a:latin typeface="+mn-lt"/>
                <a:ea typeface="+mn-ea"/>
                <a:cs typeface="+mn-cs"/>
              </a:rPr>
              <a:t>Avaluator</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Options indicated</a:t>
            </a:r>
          </a:p>
          <a:p>
            <a:pPr lvl="3"/>
            <a:r>
              <a:rPr lang="en-US" sz="1200" kern="1200" dirty="0">
                <a:solidFill>
                  <a:schemeClr val="tx1"/>
                </a:solidFill>
                <a:effectLst/>
                <a:latin typeface="+mn-lt"/>
                <a:ea typeface="+mn-ea"/>
                <a:cs typeface="+mn-cs"/>
              </a:rPr>
              <a:t>No-go</a:t>
            </a:r>
          </a:p>
          <a:p>
            <a:pPr lvl="3"/>
            <a:r>
              <a:rPr lang="en-US" sz="1200" kern="1200" dirty="0">
                <a:solidFill>
                  <a:schemeClr val="tx1"/>
                </a:solidFill>
                <a:effectLst/>
                <a:latin typeface="+mn-lt"/>
                <a:ea typeface="+mn-ea"/>
                <a:cs typeface="+mn-cs"/>
              </a:rPr>
              <a:t>Route, destination or activity modification</a:t>
            </a:r>
          </a:p>
          <a:p>
            <a:pPr lvl="3"/>
            <a:r>
              <a:rPr lang="en-US" sz="1200" kern="1200" dirty="0">
                <a:solidFill>
                  <a:schemeClr val="tx1"/>
                </a:solidFill>
                <a:effectLst/>
                <a:latin typeface="+mn-lt"/>
                <a:ea typeface="+mn-ea"/>
                <a:cs typeface="+mn-cs"/>
              </a:rPr>
              <a:t>Planned route, extra caution</a:t>
            </a:r>
          </a:p>
          <a:p>
            <a:pPr lvl="3"/>
            <a:r>
              <a:rPr lang="en-US" sz="1200" kern="1200" dirty="0">
                <a:solidFill>
                  <a:schemeClr val="tx1"/>
                </a:solidFill>
                <a:effectLst/>
                <a:latin typeface="+mn-lt"/>
                <a:ea typeface="+mn-ea"/>
                <a:cs typeface="+mn-cs"/>
              </a:rPr>
              <a:t>Go as planned</a:t>
            </a:r>
          </a:p>
          <a:p>
            <a:pPr lvl="0"/>
            <a:r>
              <a:rPr lang="en-US" sz="1200" kern="1200" dirty="0">
                <a:solidFill>
                  <a:schemeClr val="tx1"/>
                </a:solidFill>
                <a:effectLst/>
                <a:latin typeface="+mn-lt"/>
                <a:ea typeface="+mn-ea"/>
                <a:cs typeface="+mn-cs"/>
              </a:rPr>
              <a:t>Decision to go</a:t>
            </a:r>
          </a:p>
          <a:p>
            <a:pPr lvl="1"/>
            <a:r>
              <a:rPr lang="en-US" sz="1200" kern="1200" dirty="0">
                <a:solidFill>
                  <a:schemeClr val="tx1"/>
                </a:solidFill>
                <a:effectLst/>
                <a:latin typeface="+mn-lt"/>
                <a:ea typeface="+mn-ea"/>
                <a:cs typeface="+mn-cs"/>
              </a:rPr>
              <a:t>Constant reevaluation of factors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a:t>
            </a:r>
          </a:p>
          <a:p>
            <a:pPr lvl="2"/>
            <a:r>
              <a:rPr lang="en-US" sz="1200" kern="1200" dirty="0">
                <a:solidFill>
                  <a:schemeClr val="tx1"/>
                </a:solidFill>
                <a:effectLst/>
                <a:latin typeface="+mn-lt"/>
                <a:ea typeface="+mn-ea"/>
                <a:cs typeface="+mn-cs"/>
              </a:rPr>
              <a:t>Weather </a:t>
            </a:r>
          </a:p>
          <a:p>
            <a:pPr lvl="2"/>
            <a:r>
              <a:rPr lang="en-US" sz="1200" kern="1200" dirty="0">
                <a:solidFill>
                  <a:schemeClr val="tx1"/>
                </a:solidFill>
                <a:effectLst/>
                <a:latin typeface="+mn-lt"/>
                <a:ea typeface="+mn-ea"/>
                <a:cs typeface="+mn-cs"/>
              </a:rPr>
              <a:t>Snowpack </a:t>
            </a:r>
          </a:p>
          <a:p>
            <a:pPr lvl="2"/>
            <a:r>
              <a:rPr lang="en-US" sz="1200" kern="1200" dirty="0">
                <a:solidFill>
                  <a:schemeClr val="tx1"/>
                </a:solidFill>
                <a:effectLst/>
                <a:latin typeface="+mn-lt"/>
                <a:ea typeface="+mn-ea"/>
                <a:cs typeface="+mn-cs"/>
              </a:rPr>
              <a:t>Terrain </a:t>
            </a:r>
          </a:p>
          <a:p>
            <a:pPr lvl="2"/>
            <a:r>
              <a:rPr lang="en-US" sz="1200" kern="1200" dirty="0">
                <a:solidFill>
                  <a:schemeClr val="tx1"/>
                </a:solidFill>
                <a:effectLst/>
                <a:latin typeface="+mn-lt"/>
                <a:ea typeface="+mn-ea"/>
                <a:cs typeface="+mn-cs"/>
              </a:rPr>
              <a:t>Human</a:t>
            </a:r>
          </a:p>
          <a:p>
            <a:pPr lvl="3"/>
            <a:r>
              <a:rPr lang="en-US" sz="1200" kern="1200" dirty="0">
                <a:solidFill>
                  <a:schemeClr val="tx1"/>
                </a:solidFill>
                <a:effectLst/>
                <a:latin typeface="+mn-lt"/>
                <a:ea typeface="+mn-ea"/>
                <a:cs typeface="+mn-cs"/>
              </a:rPr>
              <a:t>Alert to the heuristics acting on others</a:t>
            </a:r>
          </a:p>
          <a:p>
            <a:pPr lvl="3"/>
            <a:r>
              <a:rPr lang="en-US" sz="1200" kern="1200" dirty="0">
                <a:solidFill>
                  <a:schemeClr val="tx1"/>
                </a:solidFill>
                <a:effectLst/>
                <a:latin typeface="+mn-lt"/>
                <a:ea typeface="+mn-ea"/>
                <a:cs typeface="+mn-cs"/>
              </a:rPr>
              <a:t>Others watch for those acting on you </a:t>
            </a:r>
          </a:p>
          <a:p>
            <a:pPr lvl="1"/>
            <a:r>
              <a:rPr lang="en-US" sz="1200" kern="1200" dirty="0">
                <a:solidFill>
                  <a:schemeClr val="tx1"/>
                </a:solidFill>
                <a:effectLst/>
                <a:latin typeface="+mn-lt"/>
                <a:ea typeface="+mn-ea"/>
                <a:cs typeface="+mn-cs"/>
              </a:rPr>
              <a:t>Alternatives if conditions indicate increased danger</a:t>
            </a:r>
          </a:p>
          <a:p>
            <a:pPr lvl="2"/>
            <a:r>
              <a:rPr lang="en-US" sz="1200" kern="1200" dirty="0">
                <a:solidFill>
                  <a:schemeClr val="tx1"/>
                </a:solidFill>
                <a:effectLst/>
                <a:latin typeface="+mn-lt"/>
                <a:ea typeface="+mn-ea"/>
                <a:cs typeface="+mn-cs"/>
              </a:rPr>
              <a:t>Continue on original route</a:t>
            </a:r>
          </a:p>
          <a:p>
            <a:pPr lvl="2"/>
            <a:r>
              <a:rPr lang="en-US" sz="1200" kern="1200" dirty="0">
                <a:solidFill>
                  <a:schemeClr val="tx1"/>
                </a:solidFill>
                <a:effectLst/>
                <a:latin typeface="+mn-lt"/>
                <a:ea typeface="+mn-ea"/>
                <a:cs typeface="+mn-cs"/>
              </a:rPr>
              <a:t>Alternate route </a:t>
            </a:r>
          </a:p>
          <a:p>
            <a:pPr lvl="2"/>
            <a:r>
              <a:rPr lang="en-US" sz="1200" kern="1200" dirty="0">
                <a:solidFill>
                  <a:schemeClr val="tx1"/>
                </a:solidFill>
                <a:effectLst/>
                <a:latin typeface="+mn-lt"/>
                <a:ea typeface="+mn-ea"/>
                <a:cs typeface="+mn-cs"/>
              </a:rPr>
              <a:t>Wait until conditions improve</a:t>
            </a:r>
          </a:p>
          <a:p>
            <a:pPr lvl="2"/>
            <a:r>
              <a:rPr lang="en-US" sz="1200" kern="1200" dirty="0">
                <a:solidFill>
                  <a:schemeClr val="tx1"/>
                </a:solidFill>
                <a:effectLst/>
                <a:latin typeface="+mn-lt"/>
                <a:ea typeface="+mn-ea"/>
                <a:cs typeface="+mn-cs"/>
              </a:rPr>
              <a:t>Same route back </a:t>
            </a:r>
          </a:p>
          <a:p>
            <a:pPr lvl="0"/>
            <a:r>
              <a:rPr lang="en-US" sz="1200" kern="1200" dirty="0">
                <a:solidFill>
                  <a:schemeClr val="tx1"/>
                </a:solidFill>
                <a:effectLst/>
                <a:latin typeface="+mn-lt"/>
                <a:ea typeface="+mn-ea"/>
                <a:cs typeface="+mn-cs"/>
              </a:rPr>
              <a:t>Precautions if a suspect avalanche slope must be crossed </a:t>
            </a:r>
          </a:p>
          <a:p>
            <a:pPr lvl="1"/>
            <a:r>
              <a:rPr lang="en-US" sz="1200" kern="1200" dirty="0">
                <a:solidFill>
                  <a:schemeClr val="tx1"/>
                </a:solidFill>
                <a:effectLst/>
                <a:latin typeface="+mn-lt"/>
                <a:ea typeface="+mn-ea"/>
                <a:cs typeface="+mn-cs"/>
              </a:rPr>
              <a:t>Consider alternatives again</a:t>
            </a:r>
          </a:p>
          <a:p>
            <a:pPr lvl="1"/>
            <a:r>
              <a:rPr lang="en-US" sz="1200" kern="1200" dirty="0">
                <a:solidFill>
                  <a:schemeClr val="tx1"/>
                </a:solidFill>
                <a:effectLst/>
                <a:latin typeface="+mn-lt"/>
                <a:ea typeface="+mn-ea"/>
                <a:cs typeface="+mn-cs"/>
              </a:rPr>
              <a:t>Route the least skilled member can traverse without falling  </a:t>
            </a:r>
          </a:p>
          <a:p>
            <a:pPr lvl="1"/>
            <a:r>
              <a:rPr lang="en-US" sz="1200" kern="1200" dirty="0">
                <a:solidFill>
                  <a:schemeClr val="tx1"/>
                </a:solidFill>
                <a:effectLst/>
                <a:latin typeface="+mn-lt"/>
                <a:ea typeface="+mn-ea"/>
                <a:cs typeface="+mn-cs"/>
              </a:rPr>
              <a:t>Identify the point of no return </a:t>
            </a:r>
          </a:p>
          <a:p>
            <a:pPr lvl="1"/>
            <a:r>
              <a:rPr lang="en-US" sz="1200" kern="1200" dirty="0">
                <a:solidFill>
                  <a:schemeClr val="tx1"/>
                </a:solidFill>
                <a:effectLst/>
                <a:latin typeface="+mn-lt"/>
                <a:ea typeface="+mn-ea"/>
                <a:cs typeface="+mn-cs"/>
              </a:rPr>
              <a:t>Choose an escape route </a:t>
            </a:r>
          </a:p>
          <a:p>
            <a:pPr lvl="1"/>
            <a:r>
              <a:rPr lang="en-US" sz="1200" kern="1200" dirty="0">
                <a:solidFill>
                  <a:schemeClr val="tx1"/>
                </a:solidFill>
                <a:effectLst/>
                <a:latin typeface="+mn-lt"/>
                <a:ea typeface="+mn-ea"/>
                <a:cs typeface="+mn-cs"/>
              </a:rPr>
              <a:t>Bundle up (especially parka  hood, waist </a:t>
            </a:r>
            <a:r>
              <a:rPr lang="en-US" sz="1200" kern="1200" dirty="0" err="1">
                <a:solidFill>
                  <a:schemeClr val="tx1"/>
                </a:solidFill>
                <a:effectLst/>
                <a:latin typeface="+mn-lt"/>
                <a:ea typeface="+mn-ea"/>
                <a:cs typeface="+mn-cs"/>
              </a:rPr>
              <a:t>drawcord</a:t>
            </a:r>
            <a:r>
              <a:rPr lang="en-US" sz="1200" kern="1200" dirty="0">
                <a:solidFill>
                  <a:schemeClr val="tx1"/>
                </a:solidFill>
                <a:effectLst/>
                <a:latin typeface="+mn-lt"/>
                <a:ea typeface="+mn-ea"/>
                <a:cs typeface="+mn-cs"/>
              </a:rPr>
              <a:t> and cuffs)</a:t>
            </a:r>
          </a:p>
          <a:p>
            <a:pPr lvl="1"/>
            <a:r>
              <a:rPr lang="en-US" sz="1200" kern="1200" dirty="0">
                <a:solidFill>
                  <a:schemeClr val="tx1"/>
                </a:solidFill>
                <a:effectLst/>
                <a:latin typeface="+mn-lt"/>
                <a:ea typeface="+mn-ea"/>
                <a:cs typeface="+mn-cs"/>
              </a:rPr>
              <a:t>Snug pack straps</a:t>
            </a:r>
          </a:p>
          <a:p>
            <a:pPr lvl="1"/>
            <a:r>
              <a:rPr lang="en-US" sz="1200" kern="1200" dirty="0">
                <a:solidFill>
                  <a:schemeClr val="tx1"/>
                </a:solidFill>
                <a:effectLst/>
                <a:latin typeface="+mn-lt"/>
                <a:ea typeface="+mn-ea"/>
                <a:cs typeface="+mn-cs"/>
              </a:rPr>
              <a:t>Remove pole/ski/board straps </a:t>
            </a:r>
          </a:p>
          <a:p>
            <a:pPr lvl="1"/>
            <a:r>
              <a:rPr lang="en-US" sz="1200" kern="1200" dirty="0" err="1">
                <a:solidFill>
                  <a:schemeClr val="tx1"/>
                </a:solidFill>
                <a:effectLst/>
                <a:latin typeface="+mn-lt"/>
                <a:ea typeface="+mn-ea"/>
                <a:cs typeface="+mn-cs"/>
              </a:rPr>
              <a:t>Avalung</a:t>
            </a:r>
            <a:r>
              <a:rPr lang="en-US" sz="1200" kern="1200" dirty="0">
                <a:solidFill>
                  <a:schemeClr val="tx1"/>
                </a:solidFill>
                <a:effectLst/>
                <a:latin typeface="+mn-lt"/>
                <a:ea typeface="+mn-ea"/>
                <a:cs typeface="+mn-cs"/>
                <a:sym typeface="Symbol"/>
              </a:rPr>
              <a:t></a:t>
            </a:r>
            <a:r>
              <a:rPr lang="en-US" sz="1200" kern="1200" dirty="0">
                <a:solidFill>
                  <a:schemeClr val="tx1"/>
                </a:solidFill>
                <a:effectLst/>
                <a:latin typeface="+mn-lt"/>
                <a:ea typeface="+mn-ea"/>
                <a:cs typeface="+mn-cs"/>
              </a:rPr>
              <a:t> mouthpiece in mouth, if so equipped</a:t>
            </a:r>
          </a:p>
          <a:p>
            <a:pPr lvl="1"/>
            <a:r>
              <a:rPr lang="en-US" sz="1200" kern="1200" dirty="0">
                <a:solidFill>
                  <a:schemeClr val="tx1"/>
                </a:solidFill>
                <a:effectLst/>
                <a:latin typeface="+mn-lt"/>
                <a:ea typeface="+mn-ea"/>
                <a:cs typeface="+mn-cs"/>
              </a:rPr>
              <a:t>Access to avalanche air bag triggering system</a:t>
            </a:r>
          </a:p>
          <a:p>
            <a:pPr lvl="1"/>
            <a:r>
              <a:rPr lang="en-US" sz="1200" kern="1200" dirty="0">
                <a:solidFill>
                  <a:schemeClr val="tx1"/>
                </a:solidFill>
                <a:effectLst/>
                <a:latin typeface="+mn-lt"/>
                <a:ea typeface="+mn-ea"/>
                <a:cs typeface="+mn-cs"/>
              </a:rPr>
              <a:t>Cross high and fast</a:t>
            </a:r>
          </a:p>
          <a:p>
            <a:pPr lvl="2"/>
            <a:r>
              <a:rPr lang="en-US" sz="1200" kern="1200" dirty="0">
                <a:solidFill>
                  <a:schemeClr val="tx1"/>
                </a:solidFill>
                <a:effectLst/>
                <a:latin typeface="+mn-lt"/>
                <a:ea typeface="+mn-ea"/>
                <a:cs typeface="+mn-cs"/>
              </a:rPr>
              <a:t>From identified safe point to safe point </a:t>
            </a:r>
          </a:p>
          <a:p>
            <a:pPr lvl="2"/>
            <a:r>
              <a:rPr lang="en-US" sz="1200" kern="1200" dirty="0">
                <a:solidFill>
                  <a:schemeClr val="tx1"/>
                </a:solidFill>
                <a:effectLst/>
                <a:latin typeface="+mn-lt"/>
                <a:ea typeface="+mn-ea"/>
                <a:cs typeface="+mn-cs"/>
              </a:rPr>
              <a:t>One at a time </a:t>
            </a:r>
          </a:p>
          <a:p>
            <a:pPr lvl="2"/>
            <a:r>
              <a:rPr lang="en-US" sz="1200" kern="1200" dirty="0">
                <a:solidFill>
                  <a:schemeClr val="tx1"/>
                </a:solidFill>
                <a:effectLst/>
                <a:latin typeface="+mn-lt"/>
                <a:ea typeface="+mn-ea"/>
                <a:cs typeface="+mn-cs"/>
              </a:rPr>
              <a:t>Same tracks </a:t>
            </a:r>
          </a:p>
          <a:p>
            <a:pPr lvl="2"/>
            <a:r>
              <a:rPr lang="en-US" sz="1200" kern="1200" dirty="0">
                <a:solidFill>
                  <a:schemeClr val="tx1"/>
                </a:solidFill>
                <a:effectLst/>
                <a:latin typeface="+mn-lt"/>
                <a:ea typeface="+mn-ea"/>
                <a:cs typeface="+mn-cs"/>
              </a:rPr>
              <a:t>All eyes on person crossing </a:t>
            </a:r>
          </a:p>
          <a:p>
            <a:pPr lvl="0"/>
            <a:r>
              <a:rPr lang="en-US" sz="1200" kern="1200" dirty="0">
                <a:solidFill>
                  <a:schemeClr val="tx1"/>
                </a:solidFill>
                <a:effectLst/>
                <a:latin typeface="+mn-lt"/>
                <a:ea typeface="+mn-ea"/>
                <a:cs typeface="+mn-cs"/>
              </a:rPr>
              <a:t>Bottom line</a:t>
            </a:r>
          </a:p>
          <a:p>
            <a:pPr lvl="1"/>
            <a:r>
              <a:rPr lang="en-US" sz="1200" kern="1200" dirty="0">
                <a:solidFill>
                  <a:schemeClr val="tx1"/>
                </a:solidFill>
                <a:effectLst/>
                <a:latin typeface="+mn-lt"/>
                <a:ea typeface="+mn-ea"/>
                <a:cs typeface="+mn-cs"/>
              </a:rPr>
              <a:t>Quick decisions in the field are usually Type 1</a:t>
            </a:r>
          </a:p>
          <a:p>
            <a:pPr lvl="2"/>
            <a:r>
              <a:rPr lang="en-US" sz="1200" kern="1200" dirty="0">
                <a:solidFill>
                  <a:schemeClr val="tx1"/>
                </a:solidFill>
                <a:effectLst/>
                <a:latin typeface="+mn-lt"/>
                <a:ea typeface="+mn-ea"/>
                <a:cs typeface="+mn-cs"/>
              </a:rPr>
              <a:t>Irrational</a:t>
            </a:r>
          </a:p>
          <a:p>
            <a:pPr lvl="2"/>
            <a:r>
              <a:rPr lang="en-US" sz="1200" kern="1200" dirty="0">
                <a:solidFill>
                  <a:schemeClr val="tx1"/>
                </a:solidFill>
                <a:effectLst/>
                <a:latin typeface="+mn-lt"/>
                <a:ea typeface="+mn-ea"/>
                <a:cs typeface="+mn-cs"/>
              </a:rPr>
              <a:t>Faulty</a:t>
            </a:r>
          </a:p>
          <a:p>
            <a:pPr lvl="1"/>
            <a:r>
              <a:rPr lang="en-US" sz="1200" kern="1200" dirty="0">
                <a:solidFill>
                  <a:schemeClr val="tx1"/>
                </a:solidFill>
                <a:effectLst/>
                <a:latin typeface="+mn-lt"/>
                <a:ea typeface="+mn-ea"/>
                <a:cs typeface="+mn-cs"/>
              </a:rPr>
              <a:t>Decision-making tools help engage Type 2</a:t>
            </a:r>
          </a:p>
          <a:p>
            <a:pPr lvl="2"/>
            <a:r>
              <a:rPr lang="en-US" sz="1200" kern="1200" dirty="0">
                <a:solidFill>
                  <a:schemeClr val="tx1"/>
                </a:solidFill>
                <a:effectLst/>
                <a:latin typeface="+mn-lt"/>
                <a:ea typeface="+mn-ea"/>
                <a:cs typeface="+mn-cs"/>
              </a:rPr>
              <a:t>Conclusions still vulnerable to Type 1 filtering</a:t>
            </a:r>
          </a:p>
          <a:p>
            <a:pPr lvl="1"/>
            <a:r>
              <a:rPr lang="en-US" sz="1200" kern="1200" dirty="0">
                <a:solidFill>
                  <a:schemeClr val="tx1"/>
                </a:solidFill>
                <a:effectLst/>
                <a:latin typeface="+mn-lt"/>
                <a:ea typeface="+mn-ea"/>
                <a:cs typeface="+mn-cs"/>
              </a:rPr>
              <a:t>Decisions must focus on terrain choices</a:t>
            </a:r>
          </a:p>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A76A279-BD58-4798-AD47-A77A1DDF2383}" type="slidenum">
              <a:rPr lang="en-US" smtClean="0"/>
              <a:t>24</a:t>
            </a:fld>
            <a:endParaRPr lang="en-US"/>
          </a:p>
        </p:txBody>
      </p:sp>
    </p:spTree>
    <p:extLst>
      <p:ext uri="{BB962C8B-B14F-4D97-AF65-F5344CB8AC3E}">
        <p14:creationId xmlns:p14="http://schemas.microsoft.com/office/powerpoint/2010/main" val="19639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Suggested Demonstrations/Activities </a:t>
            </a:r>
          </a:p>
          <a:p>
            <a:pPr lvl="0"/>
            <a:r>
              <a:rPr lang="en-US" sz="1200" kern="1200" dirty="0">
                <a:solidFill>
                  <a:schemeClr val="tx1"/>
                </a:solidFill>
                <a:effectLst/>
                <a:latin typeface="+mn-lt"/>
                <a:ea typeface="+mn-ea"/>
                <a:cs typeface="+mn-cs"/>
              </a:rPr>
              <a:t>Conduct a decision-making exercise integrating the material from this lesson with that from the human factors lesson. </a:t>
            </a:r>
          </a:p>
          <a:p>
            <a:pPr lvl="0"/>
            <a:r>
              <a:rPr lang="en-US" sz="1200" kern="1200" dirty="0">
                <a:solidFill>
                  <a:schemeClr val="tx1"/>
                </a:solidFill>
                <a:effectLst/>
                <a:latin typeface="+mn-lt"/>
                <a:ea typeface="+mn-ea"/>
                <a:cs typeface="+mn-cs"/>
              </a:rPr>
              <a:t>Draw a bull’s eye and have the students categorize notional data. </a:t>
            </a:r>
          </a:p>
          <a:p>
            <a:pPr lvl="0"/>
            <a:r>
              <a:rPr lang="en-US" sz="1200" kern="1200" dirty="0">
                <a:solidFill>
                  <a:schemeClr val="tx1"/>
                </a:solidFill>
                <a:effectLst/>
                <a:latin typeface="+mn-lt"/>
                <a:ea typeface="+mn-ea"/>
                <a:cs typeface="+mn-cs"/>
              </a:rPr>
              <a:t>Invoke the Alice in Wonderland quote, "I give myself very good advice, but I seldom follow it." </a:t>
            </a:r>
          </a:p>
          <a:p>
            <a:pPr lvl="0"/>
            <a:r>
              <a:rPr lang="en-US" sz="1200" kern="1200" dirty="0">
                <a:solidFill>
                  <a:schemeClr val="tx1"/>
                </a:solidFill>
                <a:effectLst/>
                <a:latin typeface="+mn-lt"/>
                <a:ea typeface="+mn-ea"/>
                <a:cs typeface="+mn-cs"/>
              </a:rPr>
              <a:t>Give notional weather, snowpack, terrain and human factor data. Have students use decision-making aids to make go/no-go decisions.</a:t>
            </a:r>
          </a:p>
          <a:p>
            <a:r>
              <a:rPr lang="en-US" sz="1200" b="1" kern="1200" dirty="0">
                <a:solidFill>
                  <a:schemeClr val="tx1"/>
                </a:solidFill>
                <a:effectLst/>
                <a:latin typeface="+mn-lt"/>
                <a:ea typeface="+mn-ea"/>
                <a:cs typeface="+mn-cs"/>
              </a:rPr>
              <a:t>Suggested Questions for Summary/Evaluation</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need to be gathered constantly while traveling in the backcountry?</a:t>
            </a:r>
          </a:p>
          <a:p>
            <a:pPr lvl="0"/>
            <a:r>
              <a:rPr lang="en-US" sz="1200" kern="1200" dirty="0">
                <a:solidFill>
                  <a:schemeClr val="tx1"/>
                </a:solidFill>
                <a:effectLst/>
                <a:latin typeface="+mn-lt"/>
                <a:ea typeface="+mn-ea"/>
                <a:cs typeface="+mn-cs"/>
              </a:rPr>
              <a:t>How does the North American Public Avalanche Danger Scale help with decision-making?</a:t>
            </a:r>
          </a:p>
          <a:p>
            <a:pPr lvl="0"/>
            <a:r>
              <a:rPr lang="en-US" sz="1200" kern="1200" dirty="0">
                <a:solidFill>
                  <a:schemeClr val="tx1"/>
                </a:solidFill>
                <a:effectLst/>
                <a:latin typeface="+mn-lt"/>
                <a:ea typeface="+mn-ea"/>
                <a:cs typeface="+mn-cs"/>
              </a:rPr>
              <a:t>What did you learn from this presentation?  (What else?)</a:t>
            </a:r>
          </a:p>
          <a:p>
            <a:pPr lvl="0"/>
            <a:r>
              <a:rPr lang="en-US" sz="1200" kern="1200" dirty="0">
                <a:solidFill>
                  <a:schemeClr val="tx1"/>
                </a:solidFill>
                <a:effectLst/>
                <a:latin typeface="+mn-lt"/>
                <a:ea typeface="+mn-ea"/>
                <a:cs typeface="+mn-cs"/>
              </a:rPr>
              <a:t>What kinds of information are used to assess stability?</a:t>
            </a:r>
          </a:p>
          <a:p>
            <a:pPr lvl="0"/>
            <a:r>
              <a:rPr lang="en-US" sz="1200" kern="1200" dirty="0">
                <a:solidFill>
                  <a:schemeClr val="tx1"/>
                </a:solidFill>
                <a:effectLst/>
                <a:latin typeface="+mn-lt"/>
                <a:ea typeface="+mn-ea"/>
                <a:cs typeface="+mn-cs"/>
              </a:rPr>
              <a:t>How is stability information prioritized?</a:t>
            </a:r>
          </a:p>
          <a:p>
            <a:pPr lvl="0"/>
            <a:r>
              <a:rPr lang="en-US" sz="1200" kern="1200" dirty="0">
                <a:solidFill>
                  <a:schemeClr val="tx1"/>
                </a:solidFill>
                <a:effectLst/>
                <a:latin typeface="+mn-lt"/>
                <a:ea typeface="+mn-ea"/>
                <a:cs typeface="+mn-cs"/>
              </a:rPr>
              <a:t>Why is it important to make several test pits and observations on the move?</a:t>
            </a:r>
          </a:p>
          <a:p>
            <a:pPr lvl="0"/>
            <a:r>
              <a:rPr lang="en-US" sz="1200" kern="1200" dirty="0">
                <a:solidFill>
                  <a:schemeClr val="tx1"/>
                </a:solidFill>
                <a:effectLst/>
                <a:latin typeface="+mn-lt"/>
                <a:ea typeface="+mn-ea"/>
                <a:cs typeface="+mn-cs"/>
              </a:rPr>
              <a:t>What is the usefulness of avalanche advisories?</a:t>
            </a:r>
          </a:p>
          <a:p>
            <a:pPr lvl="0"/>
            <a:r>
              <a:rPr lang="en-US" sz="1200" kern="1200" dirty="0">
                <a:solidFill>
                  <a:schemeClr val="tx1"/>
                </a:solidFill>
                <a:effectLst/>
                <a:latin typeface="+mn-lt"/>
                <a:ea typeface="+mn-ea"/>
                <a:cs typeface="+mn-cs"/>
              </a:rPr>
              <a:t>Why does discovery of a relatively small, isolated area of instability outweigh many, widespread findings of stability?</a:t>
            </a:r>
          </a:p>
          <a:p>
            <a:pPr lvl="0"/>
            <a:r>
              <a:rPr lang="en-US" sz="1200" kern="1200" dirty="0">
                <a:solidFill>
                  <a:schemeClr val="tx1"/>
                </a:solidFill>
                <a:effectLst/>
                <a:latin typeface="+mn-lt"/>
                <a:ea typeface="+mn-ea"/>
                <a:cs typeface="+mn-cs"/>
              </a:rPr>
              <a:t>What is a convenient acronym for assessing avalanche potential?</a:t>
            </a:r>
          </a:p>
          <a:p>
            <a:pPr lvl="0"/>
            <a:r>
              <a:rPr lang="en-US" sz="1200" kern="1200" dirty="0">
                <a:solidFill>
                  <a:schemeClr val="tx1"/>
                </a:solidFill>
                <a:effectLst/>
                <a:latin typeface="+mn-lt"/>
                <a:ea typeface="+mn-ea"/>
                <a:cs typeface="+mn-cs"/>
              </a:rPr>
              <a:t>Which decision-making tool do you prefer?  Why?</a:t>
            </a:r>
          </a:p>
          <a:p>
            <a:pPr lvl="0"/>
            <a:r>
              <a:rPr lang="en-US" sz="1200" kern="1200" dirty="0">
                <a:solidFill>
                  <a:schemeClr val="tx1"/>
                </a:solidFill>
                <a:effectLst/>
                <a:latin typeface="+mn-lt"/>
                <a:ea typeface="+mn-ea"/>
                <a:cs typeface="+mn-cs"/>
              </a:rPr>
              <a:t>Why might it be useful to have members of a group use more than one type of decision-making tool?</a:t>
            </a:r>
          </a:p>
          <a:p>
            <a:pPr lvl="0"/>
            <a:r>
              <a:rPr lang="en-US" sz="1200" kern="1200" dirty="0">
                <a:solidFill>
                  <a:schemeClr val="tx1"/>
                </a:solidFill>
                <a:effectLst/>
                <a:latin typeface="+mn-lt"/>
                <a:ea typeface="+mn-ea"/>
                <a:cs typeface="+mn-cs"/>
              </a:rPr>
              <a:t>If the data and tools indicate moderate or higher hazard, what are your options? </a:t>
            </a:r>
          </a:p>
          <a:p>
            <a:endParaRPr lang="en-US" dirty="0"/>
          </a:p>
        </p:txBody>
      </p:sp>
      <p:sp>
        <p:nvSpPr>
          <p:cNvPr id="4" name="Slide Number Placeholder 3"/>
          <p:cNvSpPr>
            <a:spLocks noGrp="1"/>
          </p:cNvSpPr>
          <p:nvPr>
            <p:ph type="sldNum" sz="quarter" idx="10"/>
          </p:nvPr>
        </p:nvSpPr>
        <p:spPr/>
        <p:txBody>
          <a:bodyPr/>
          <a:lstStyle/>
          <a:p>
            <a:fld id="{1A76A279-BD58-4798-AD47-A77A1DDF2383}" type="slidenum">
              <a:rPr lang="en-US" smtClean="0"/>
              <a:t>25</a:t>
            </a:fld>
            <a:endParaRPr lang="en-US"/>
          </a:p>
        </p:txBody>
      </p:sp>
    </p:spTree>
    <p:extLst>
      <p:ext uri="{BB962C8B-B14F-4D97-AF65-F5344CB8AC3E}">
        <p14:creationId xmlns:p14="http://schemas.microsoft.com/office/powerpoint/2010/main" val="66142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1014AB-E80D-4C25-B9FF-78660C7D1C92}"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239066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014AB-E80D-4C25-B9FF-78660C7D1C92}"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194118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014AB-E80D-4C25-B9FF-78660C7D1C92}"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365905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6324600" y="6377150"/>
            <a:ext cx="1524000" cy="365125"/>
          </a:xfrm>
        </p:spPr>
        <p:txBody>
          <a:bodyPr/>
          <a:lstStyle>
            <a:lvl1pPr>
              <a:defRPr>
                <a:solidFill>
                  <a:schemeClr val="tx1"/>
                </a:solidFill>
              </a:defRPr>
            </a:lvl1pPr>
          </a:lstStyle>
          <a:p>
            <a:fld id="{C91014AB-E80D-4C25-B9FF-78660C7D1C92}" type="datetimeFigureOut">
              <a:rPr lang="en-US" smtClean="0"/>
              <a:pPr/>
              <a:t>1/22/2019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Far West Division</a:t>
            </a:r>
          </a:p>
        </p:txBody>
      </p:sp>
      <p:sp>
        <p:nvSpPr>
          <p:cNvPr id="6" name="Slide Number Placeholder 5"/>
          <p:cNvSpPr>
            <a:spLocks noGrp="1"/>
          </p:cNvSpPr>
          <p:nvPr>
            <p:ph type="sldNum" sz="quarter" idx="12"/>
          </p:nvPr>
        </p:nvSpPr>
        <p:spPr>
          <a:xfrm>
            <a:off x="7848600" y="6356350"/>
            <a:ext cx="762000" cy="365125"/>
          </a:xfrm>
        </p:spPr>
        <p:txBody>
          <a:bodyPr/>
          <a:lstStyle>
            <a:lvl1pPr>
              <a:defRPr>
                <a:solidFill>
                  <a:schemeClr val="tx1"/>
                </a:solidFill>
              </a:defRPr>
            </a:lvl1pPr>
          </a:lstStyle>
          <a:p>
            <a:r>
              <a:rPr lang="en-US" dirty="0"/>
              <a:t>Slide </a:t>
            </a:r>
            <a:fld id="{7BDCD633-A886-486C-B713-973650E7BAEF}" type="slidenum">
              <a:rPr lang="en-US" smtClean="0"/>
              <a:pPr/>
              <a:t>‹#›</a:t>
            </a:fld>
            <a:endParaRPr lang="en-US" dirty="0"/>
          </a:p>
        </p:txBody>
      </p:sp>
    </p:spTree>
    <p:extLst>
      <p:ext uri="{BB962C8B-B14F-4D97-AF65-F5344CB8AC3E}">
        <p14:creationId xmlns:p14="http://schemas.microsoft.com/office/powerpoint/2010/main" val="99294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014AB-E80D-4C25-B9FF-78660C7D1C92}"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143011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p>
            <a:fld id="{C91014AB-E80D-4C25-B9FF-78660C7D1C92}"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276902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1014AB-E80D-4C25-B9FF-78660C7D1C92}"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257559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1014AB-E80D-4C25-B9FF-78660C7D1C92}"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280387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014AB-E80D-4C25-B9FF-78660C7D1C92}"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88129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014AB-E80D-4C25-B9FF-78660C7D1C92}"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54308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014AB-E80D-4C25-B9FF-78660C7D1C92}"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CD633-A886-486C-B713-973650E7BAEF}" type="slidenum">
              <a:rPr lang="en-US" smtClean="0"/>
              <a:t>‹#›</a:t>
            </a:fld>
            <a:endParaRPr lang="en-US"/>
          </a:p>
        </p:txBody>
      </p:sp>
    </p:spTree>
    <p:extLst>
      <p:ext uri="{BB962C8B-B14F-4D97-AF65-F5344CB8AC3E}">
        <p14:creationId xmlns:p14="http://schemas.microsoft.com/office/powerpoint/2010/main" val="152277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endParaRPr lang="en-US" dirty="0"/>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7200" y="6339840"/>
            <a:ext cx="342900" cy="3657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Date Placeholder 3"/>
          <p:cNvSpPr>
            <a:spLocks noGrp="1"/>
          </p:cNvSpPr>
          <p:nvPr>
            <p:ph type="dt" sz="half" idx="2"/>
          </p:nvPr>
        </p:nvSpPr>
        <p:spPr>
          <a:xfrm>
            <a:off x="6324600" y="6377150"/>
            <a:ext cx="1524000" cy="365125"/>
          </a:xfrm>
          <a:prstGeom prst="rect">
            <a:avLst/>
          </a:prstGeom>
        </p:spPr>
        <p:txBody>
          <a:bodyPr vert="horz" lIns="91440" tIns="45720" rIns="91440" bIns="45720" rtlCol="0" anchor="ctr"/>
          <a:lstStyle>
            <a:lvl1pPr algn="r">
              <a:defRPr sz="1200">
                <a:solidFill>
                  <a:schemeClr val="tx1"/>
                </a:solidFill>
                <a:latin typeface="Raavi" panose="020B0502040204020203" pitchFamily="34" charset="0"/>
                <a:cs typeface="Raavi" panose="020B0502040204020203" pitchFamily="34" charset="0"/>
              </a:defRPr>
            </a:lvl1pPr>
          </a:lstStyle>
          <a:p>
            <a:fld id="{C91014AB-E80D-4C25-B9FF-78660C7D1C92}" type="datetimeFigureOut">
              <a:rPr lang="en-US" smtClean="0"/>
              <a:pPr/>
              <a:t>1/22/2019</a:t>
            </a:fld>
            <a:endParaRPr lang="en-US"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solidFill>
                <a:latin typeface="Raavi" panose="020B0502040204020203" pitchFamily="34" charset="0"/>
                <a:cs typeface="Raavi" panose="020B0502040204020203" pitchFamily="34" charset="0"/>
              </a:defRPr>
            </a:lvl1pPr>
          </a:lstStyle>
          <a:p>
            <a:r>
              <a:rPr lang="en-US"/>
              <a:t>Far West Division</a:t>
            </a:r>
            <a:endParaRPr lang="en-US" dirty="0"/>
          </a:p>
        </p:txBody>
      </p:sp>
      <p:sp>
        <p:nvSpPr>
          <p:cNvPr id="6" name="Slide Number Placeholder 5"/>
          <p:cNvSpPr>
            <a:spLocks noGrp="1"/>
          </p:cNvSpPr>
          <p:nvPr>
            <p:ph type="sldNum" sz="quarter" idx="4"/>
          </p:nvPr>
        </p:nvSpPr>
        <p:spPr>
          <a:xfrm>
            <a:off x="7848600" y="6356350"/>
            <a:ext cx="838200" cy="365125"/>
          </a:xfrm>
          <a:prstGeom prst="rect">
            <a:avLst/>
          </a:prstGeom>
        </p:spPr>
        <p:txBody>
          <a:bodyPr vert="horz" lIns="91440" tIns="45720" rIns="91440" bIns="45720" rtlCol="0" anchor="ctr"/>
          <a:lstStyle>
            <a:lvl1pPr algn="r">
              <a:defRPr sz="1200">
                <a:solidFill>
                  <a:schemeClr val="tx1"/>
                </a:solidFill>
                <a:latin typeface="Raavi" panose="020B0502040204020203" pitchFamily="34" charset="0"/>
                <a:cs typeface="Raavi" panose="020B0502040204020203" pitchFamily="34" charset="0"/>
              </a:defRPr>
            </a:lvl1pPr>
          </a:lstStyle>
          <a:p>
            <a:r>
              <a:rPr lang="en-US"/>
              <a:t>Slide </a:t>
            </a:r>
            <a:fld id="{7BDCD633-A886-486C-B713-973650E7BAEF}" type="slidenum">
              <a:rPr lang="en-US" smtClean="0"/>
              <a:pPr/>
              <a:t>‹#›</a:t>
            </a:fld>
            <a:endParaRPr lang="en-US" dirty="0"/>
          </a:p>
        </p:txBody>
      </p:sp>
    </p:spTree>
    <p:extLst>
      <p:ext uri="{BB962C8B-B14F-4D97-AF65-F5344CB8AC3E}">
        <p14:creationId xmlns:p14="http://schemas.microsoft.com/office/powerpoint/2010/main" val="340803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Raavi" panose="020B0502040204020203" pitchFamily="34" charset="0"/>
          <a:ea typeface="+mj-ea"/>
          <a:cs typeface="Raavi"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Raavi" panose="020B0502040204020203" pitchFamily="34" charset="0"/>
          <a:ea typeface="+mn-ea"/>
          <a:cs typeface="Raavi"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Raavi" panose="020B0502040204020203" pitchFamily="34" charset="0"/>
          <a:ea typeface="+mn-ea"/>
          <a:cs typeface="Raav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Raavi" panose="020B0502040204020203" pitchFamily="34" charset="0"/>
          <a:ea typeface="+mn-ea"/>
          <a:cs typeface="Raavi"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Raavi" panose="020B0502040204020203" pitchFamily="34" charset="0"/>
          <a:ea typeface="+mn-ea"/>
          <a:cs typeface="Raavi"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ahavalanchecenter.org/avalanche-danger-scale"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EC8E-A435-4624-86C1-BF368966382F}"/>
              </a:ext>
            </a:extLst>
          </p:cNvPr>
          <p:cNvSpPr>
            <a:spLocks noGrp="1"/>
          </p:cNvSpPr>
          <p:nvPr>
            <p:ph type="ctrTitle"/>
          </p:nvPr>
        </p:nvSpPr>
        <p:spPr/>
        <p:txBody>
          <a:bodyPr/>
          <a:lstStyle/>
          <a:p>
            <a:r>
              <a:rPr lang="en-US" dirty="0"/>
              <a:t>Decision making and hazard evaluation in the field</a:t>
            </a:r>
          </a:p>
        </p:txBody>
      </p:sp>
      <p:sp>
        <p:nvSpPr>
          <p:cNvPr id="3" name="Subtitle 2">
            <a:extLst>
              <a:ext uri="{FF2B5EF4-FFF2-40B4-BE49-F238E27FC236}">
                <a16:creationId xmlns:a16="http://schemas.microsoft.com/office/drawing/2014/main" id="{AD7FF3B3-3EC6-4543-90D3-B2CBDC9A7F4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4BB50FD-A957-4969-B2DF-48F6A083F9CE}"/>
              </a:ext>
            </a:extLst>
          </p:cNvPr>
          <p:cNvSpPr txBox="1"/>
          <p:nvPr/>
        </p:nvSpPr>
        <p:spPr>
          <a:xfrm>
            <a:off x="1981200" y="6019800"/>
            <a:ext cx="5486400" cy="600164"/>
          </a:xfrm>
          <a:prstGeom prst="rect">
            <a:avLst/>
          </a:prstGeom>
          <a:noFill/>
        </p:spPr>
        <p:txBody>
          <a:bodyPr wrap="square" rtlCol="0">
            <a:spAutoFit/>
          </a:bodyPr>
          <a:lstStyle/>
          <a:p>
            <a:r>
              <a:rPr lang="en-US" sz="1100" dirty="0"/>
              <a:t>© 2019, Tahoe Backcountry Ski Patrol. This document may be freely used, modified or copied for any non-profit purpose as long as this copyright notice is maintained. Not reviewed by NSP. User has responsibility for determining fitness for use.</a:t>
            </a:r>
          </a:p>
        </p:txBody>
      </p:sp>
    </p:spTree>
    <p:extLst>
      <p:ext uri="{BB962C8B-B14F-4D97-AF65-F5344CB8AC3E}">
        <p14:creationId xmlns:p14="http://schemas.microsoft.com/office/powerpoint/2010/main" val="188902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FFC3-F61E-4742-BE67-F4A973596985}"/>
              </a:ext>
            </a:extLst>
          </p:cNvPr>
          <p:cNvSpPr>
            <a:spLocks noGrp="1"/>
          </p:cNvSpPr>
          <p:nvPr>
            <p:ph type="title"/>
          </p:nvPr>
        </p:nvSpPr>
        <p:spPr/>
        <p:txBody>
          <a:bodyPr>
            <a:normAutofit/>
          </a:bodyPr>
          <a:lstStyle/>
          <a:p>
            <a:r>
              <a:rPr lang="en-US" dirty="0"/>
              <a:t>Ratings for typical problems</a:t>
            </a:r>
          </a:p>
        </p:txBody>
      </p:sp>
      <p:pic>
        <p:nvPicPr>
          <p:cNvPr id="5" name="Content Placeholder 4">
            <a:extLst>
              <a:ext uri="{FF2B5EF4-FFF2-40B4-BE49-F238E27FC236}">
                <a16:creationId xmlns:a16="http://schemas.microsoft.com/office/drawing/2014/main" id="{2E2E47E0-BC5E-4F2A-B504-AAAFBD49B1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418"/>
          <a:stretch/>
        </p:blipFill>
        <p:spPr>
          <a:xfrm>
            <a:off x="609600" y="1143000"/>
            <a:ext cx="7772400" cy="5338584"/>
          </a:xfrm>
        </p:spPr>
      </p:pic>
    </p:spTree>
    <p:extLst>
      <p:ext uri="{BB962C8B-B14F-4D97-AF65-F5344CB8AC3E}">
        <p14:creationId xmlns:p14="http://schemas.microsoft.com/office/powerpoint/2010/main" val="137589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A937-3558-456B-995C-A01995B26902}"/>
              </a:ext>
            </a:extLst>
          </p:cNvPr>
          <p:cNvSpPr>
            <a:spLocks noGrp="1"/>
          </p:cNvSpPr>
          <p:nvPr>
            <p:ph type="title"/>
          </p:nvPr>
        </p:nvSpPr>
        <p:spPr/>
        <p:txBody>
          <a:bodyPr/>
          <a:lstStyle/>
          <a:p>
            <a:r>
              <a:rPr lang="en-US" dirty="0"/>
              <a:t>In the car</a:t>
            </a:r>
          </a:p>
        </p:txBody>
      </p:sp>
      <p:pic>
        <p:nvPicPr>
          <p:cNvPr id="5" name="Content Placeholder 4" descr="Car">
            <a:extLst>
              <a:ext uri="{FF2B5EF4-FFF2-40B4-BE49-F238E27FC236}">
                <a16:creationId xmlns:a16="http://schemas.microsoft.com/office/drawing/2014/main" id="{B70079D8-DD48-4A73-987F-1F5422828D5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1400" y="84138"/>
            <a:ext cx="1524000" cy="1524000"/>
          </a:xfrm>
        </p:spPr>
      </p:pic>
      <p:sp>
        <p:nvSpPr>
          <p:cNvPr id="6" name="Content Placeholder 2">
            <a:extLst>
              <a:ext uri="{FF2B5EF4-FFF2-40B4-BE49-F238E27FC236}">
                <a16:creationId xmlns:a16="http://schemas.microsoft.com/office/drawing/2014/main" id="{8BA8B928-3B91-4E0E-90A4-F399991D3684}"/>
              </a:ext>
            </a:extLst>
          </p:cNvPr>
          <p:cNvSpPr txBox="1">
            <a:spLocks/>
          </p:cNvSpPr>
          <p:nvPr/>
        </p:nvSpPr>
        <p:spPr>
          <a:xfrm>
            <a:off x="457200" y="16002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Raavi" panose="020B0502040204020203" pitchFamily="34" charset="0"/>
                <a:ea typeface="+mn-ea"/>
                <a:cs typeface="Raavi"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Raavi" panose="020B0502040204020203" pitchFamily="34" charset="0"/>
                <a:ea typeface="+mn-ea"/>
                <a:cs typeface="Raav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Raavi" panose="020B0502040204020203" pitchFamily="34" charset="0"/>
                <a:ea typeface="+mn-ea"/>
                <a:cs typeface="Raavi"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Raavi" panose="020B0502040204020203" pitchFamily="34" charset="0"/>
                <a:ea typeface="+mn-ea"/>
                <a:cs typeface="Raavi"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Collect </a:t>
            </a:r>
            <a:r>
              <a:rPr lang="en-US" b="1" dirty="0"/>
              <a:t>intermediate/mountain scale</a:t>
            </a:r>
            <a:r>
              <a:rPr lang="en-US" dirty="0"/>
              <a:t> info</a:t>
            </a:r>
          </a:p>
          <a:p>
            <a:r>
              <a:rPr lang="en-US" dirty="0"/>
              <a:t>Recent avalanche activity </a:t>
            </a:r>
          </a:p>
          <a:p>
            <a:r>
              <a:rPr lang="en-US" dirty="0"/>
              <a:t>Weather</a:t>
            </a:r>
          </a:p>
          <a:p>
            <a:pPr lvl="1"/>
            <a:r>
              <a:rPr lang="en-US" dirty="0"/>
              <a:t>Recent snowfall or rain</a:t>
            </a:r>
          </a:p>
          <a:p>
            <a:pPr lvl="1"/>
            <a:r>
              <a:rPr lang="en-US" dirty="0"/>
              <a:t>Temperatures and trend</a:t>
            </a:r>
          </a:p>
          <a:p>
            <a:pPr lvl="1"/>
            <a:r>
              <a:rPr lang="en-US" dirty="0"/>
              <a:t>Wind speed and direction (where to look?)</a:t>
            </a:r>
          </a:p>
          <a:p>
            <a:r>
              <a:rPr lang="en-US" dirty="0"/>
              <a:t>Evaluate terrain</a:t>
            </a:r>
          </a:p>
          <a:p>
            <a:r>
              <a:rPr lang="en-US" dirty="0"/>
              <a:t>Communicate to make a more refined plan, use checklist</a:t>
            </a:r>
          </a:p>
          <a:p>
            <a:r>
              <a:rPr lang="en-US" dirty="0"/>
              <a:t>Agree on a goal, an alternative, an no-go zones</a:t>
            </a:r>
          </a:p>
          <a:p>
            <a:endParaRPr lang="en-US" dirty="0"/>
          </a:p>
          <a:p>
            <a:pPr marL="0" indent="0">
              <a:buNone/>
            </a:pPr>
            <a:r>
              <a:rPr lang="en-US" dirty="0"/>
              <a:t>	Which slopes are possible? Which are not?</a:t>
            </a:r>
          </a:p>
          <a:p>
            <a:endParaRPr lang="en-US" dirty="0"/>
          </a:p>
          <a:p>
            <a:endParaRPr lang="en-US" dirty="0"/>
          </a:p>
          <a:p>
            <a:endParaRPr lang="en-US" dirty="0"/>
          </a:p>
          <a:p>
            <a:endParaRPr lang="en-US" dirty="0"/>
          </a:p>
        </p:txBody>
      </p:sp>
      <p:sp>
        <p:nvSpPr>
          <p:cNvPr id="7" name="Arrow: Right 6">
            <a:extLst>
              <a:ext uri="{FF2B5EF4-FFF2-40B4-BE49-F238E27FC236}">
                <a16:creationId xmlns:a16="http://schemas.microsoft.com/office/drawing/2014/main" id="{333592B9-6B93-4776-A863-D8367CCCD430}"/>
              </a:ext>
            </a:extLst>
          </p:cNvPr>
          <p:cNvSpPr/>
          <p:nvPr/>
        </p:nvSpPr>
        <p:spPr>
          <a:xfrm>
            <a:off x="990600" y="5334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6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9CCA-4285-4F0D-B157-0F069224B11C}"/>
              </a:ext>
            </a:extLst>
          </p:cNvPr>
          <p:cNvSpPr>
            <a:spLocks noGrp="1"/>
          </p:cNvSpPr>
          <p:nvPr>
            <p:ph type="title"/>
          </p:nvPr>
        </p:nvSpPr>
        <p:spPr/>
        <p:txBody>
          <a:bodyPr/>
          <a:lstStyle/>
          <a:p>
            <a:r>
              <a:rPr lang="en-US" dirty="0"/>
              <a:t>On the approach</a:t>
            </a:r>
          </a:p>
        </p:txBody>
      </p:sp>
      <p:pic>
        <p:nvPicPr>
          <p:cNvPr id="7" name="Graphic 6" descr="Hike">
            <a:extLst>
              <a:ext uri="{FF2B5EF4-FFF2-40B4-BE49-F238E27FC236}">
                <a16:creationId xmlns:a16="http://schemas.microsoft.com/office/drawing/2014/main" id="{8D42F808-9B70-45AF-B569-4F9DB17A9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929466">
            <a:off x="7772400" y="274638"/>
            <a:ext cx="1219200" cy="1219200"/>
          </a:xfrm>
          <a:prstGeom prst="rect">
            <a:avLst/>
          </a:prstGeom>
        </p:spPr>
      </p:pic>
      <p:sp>
        <p:nvSpPr>
          <p:cNvPr id="9" name="Content Placeholder 8">
            <a:extLst>
              <a:ext uri="{FF2B5EF4-FFF2-40B4-BE49-F238E27FC236}">
                <a16:creationId xmlns:a16="http://schemas.microsoft.com/office/drawing/2014/main" id="{3B6015F0-8289-41B8-A0C2-ABCBE8675099}"/>
              </a:ext>
            </a:extLst>
          </p:cNvPr>
          <p:cNvSpPr>
            <a:spLocks noGrp="1"/>
          </p:cNvSpPr>
          <p:nvPr>
            <p:ph idx="1"/>
          </p:nvPr>
        </p:nvSpPr>
        <p:spPr/>
        <p:txBody>
          <a:bodyPr>
            <a:normAutofit/>
          </a:bodyPr>
          <a:lstStyle/>
          <a:p>
            <a:r>
              <a:rPr lang="en-US" dirty="0"/>
              <a:t>Start-of-the-trip procedures</a:t>
            </a:r>
          </a:p>
          <a:p>
            <a:r>
              <a:rPr lang="en-US" dirty="0"/>
              <a:t>Collect </a:t>
            </a:r>
            <a:r>
              <a:rPr lang="en-US" b="1" dirty="0"/>
              <a:t>local-scale</a:t>
            </a:r>
            <a:r>
              <a:rPr lang="en-US" dirty="0"/>
              <a:t> information starting at the trailhead</a:t>
            </a:r>
          </a:p>
          <a:p>
            <a:r>
              <a:rPr lang="en-US" dirty="0"/>
              <a:t>Data will either support or refute existing picture of snowpack</a:t>
            </a:r>
          </a:p>
          <a:p>
            <a:r>
              <a:rPr lang="en-US" dirty="0"/>
              <a:t>Stay alert for new clues (look up), 5 red flags</a:t>
            </a:r>
          </a:p>
          <a:p>
            <a:r>
              <a:rPr lang="en-US" dirty="0"/>
              <a:t>Perform quick informal tests as you go</a:t>
            </a:r>
          </a:p>
          <a:p>
            <a:endParaRPr lang="en-US" dirty="0"/>
          </a:p>
        </p:txBody>
      </p:sp>
    </p:spTree>
    <p:extLst>
      <p:ext uri="{BB962C8B-B14F-4D97-AF65-F5344CB8AC3E}">
        <p14:creationId xmlns:p14="http://schemas.microsoft.com/office/powerpoint/2010/main" val="16216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E265-F529-4BC2-B3E6-A0754FCBEE97}"/>
              </a:ext>
            </a:extLst>
          </p:cNvPr>
          <p:cNvSpPr>
            <a:spLocks noGrp="1"/>
          </p:cNvSpPr>
          <p:nvPr>
            <p:ph type="title"/>
          </p:nvPr>
        </p:nvSpPr>
        <p:spPr/>
        <p:txBody>
          <a:bodyPr/>
          <a:lstStyle/>
          <a:p>
            <a:r>
              <a:rPr lang="en-US" dirty="0"/>
              <a:t>Tests as you go</a:t>
            </a:r>
          </a:p>
        </p:txBody>
      </p:sp>
      <p:sp>
        <p:nvSpPr>
          <p:cNvPr id="3" name="Content Placeholder 2">
            <a:extLst>
              <a:ext uri="{FF2B5EF4-FFF2-40B4-BE49-F238E27FC236}">
                <a16:creationId xmlns:a16="http://schemas.microsoft.com/office/drawing/2014/main" id="{98E05575-7960-4504-9001-272B84D0A097}"/>
              </a:ext>
            </a:extLst>
          </p:cNvPr>
          <p:cNvSpPr>
            <a:spLocks noGrp="1"/>
          </p:cNvSpPr>
          <p:nvPr>
            <p:ph idx="1"/>
          </p:nvPr>
        </p:nvSpPr>
        <p:spPr/>
        <p:txBody>
          <a:bodyPr/>
          <a:lstStyle/>
          <a:p>
            <a:r>
              <a:rPr lang="en-US" dirty="0"/>
              <a:t>Step outside the track</a:t>
            </a:r>
          </a:p>
          <a:p>
            <a:r>
              <a:rPr lang="en-US" dirty="0"/>
              <a:t>Ski pole test</a:t>
            </a:r>
          </a:p>
          <a:p>
            <a:r>
              <a:rPr lang="en-US" dirty="0"/>
              <a:t>Armpit test/hand-shear test</a:t>
            </a:r>
          </a:p>
          <a:p>
            <a:r>
              <a:rPr lang="en-US" dirty="0"/>
              <a:t>Switch-back test</a:t>
            </a:r>
          </a:p>
          <a:p>
            <a:r>
              <a:rPr lang="en-US" dirty="0"/>
              <a:t>Jump on test slope (10-20 </a:t>
            </a:r>
            <a:r>
              <a:rPr lang="en-US" dirty="0" err="1"/>
              <a:t>ft</a:t>
            </a:r>
            <a:r>
              <a:rPr lang="en-US" dirty="0"/>
              <a:t> drop)</a:t>
            </a:r>
          </a:p>
          <a:p>
            <a:endParaRPr lang="en-US" dirty="0"/>
          </a:p>
          <a:p>
            <a:endParaRPr lang="en-US" dirty="0"/>
          </a:p>
          <a:p>
            <a:endParaRPr lang="en-US" dirty="0"/>
          </a:p>
        </p:txBody>
      </p:sp>
      <p:pic>
        <p:nvPicPr>
          <p:cNvPr id="4" name="Graphic 3" descr="Hike">
            <a:extLst>
              <a:ext uri="{FF2B5EF4-FFF2-40B4-BE49-F238E27FC236}">
                <a16:creationId xmlns:a16="http://schemas.microsoft.com/office/drawing/2014/main" id="{0E97B00F-FDBA-4EC1-92B6-60DC009ED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929466">
            <a:off x="7772400" y="274638"/>
            <a:ext cx="1219200" cy="1219200"/>
          </a:xfrm>
          <a:prstGeom prst="rect">
            <a:avLst/>
          </a:prstGeom>
        </p:spPr>
      </p:pic>
      <p:grpSp>
        <p:nvGrpSpPr>
          <p:cNvPr id="8" name="Group 7">
            <a:extLst>
              <a:ext uri="{FF2B5EF4-FFF2-40B4-BE49-F238E27FC236}">
                <a16:creationId xmlns:a16="http://schemas.microsoft.com/office/drawing/2014/main" id="{5CB60527-DD39-452A-8319-2A608CD575A2}"/>
              </a:ext>
            </a:extLst>
          </p:cNvPr>
          <p:cNvGrpSpPr/>
          <p:nvPr/>
        </p:nvGrpSpPr>
        <p:grpSpPr>
          <a:xfrm>
            <a:off x="4478313" y="1790701"/>
            <a:ext cx="4533395" cy="4947783"/>
            <a:chOff x="4478313" y="1790701"/>
            <a:chExt cx="4533395" cy="4947783"/>
          </a:xfrm>
        </p:grpSpPr>
        <p:pic>
          <p:nvPicPr>
            <p:cNvPr id="6" name="Picture 5">
              <a:extLst>
                <a:ext uri="{FF2B5EF4-FFF2-40B4-BE49-F238E27FC236}">
                  <a16:creationId xmlns:a16="http://schemas.microsoft.com/office/drawing/2014/main" id="{AA64DA83-038A-4C60-9920-5129FE940FC0}"/>
                </a:ext>
              </a:extLst>
            </p:cNvPr>
            <p:cNvPicPr>
              <a:picLocks noChangeAspect="1"/>
            </p:cNvPicPr>
            <p:nvPr/>
          </p:nvPicPr>
          <p:blipFill rotWithShape="1">
            <a:blip r:embed="rId4">
              <a:extLst>
                <a:ext uri="{28A0092B-C50C-407E-A947-70E740481C1C}">
                  <a14:useLocalDpi xmlns:a14="http://schemas.microsoft.com/office/drawing/2010/main" val="0"/>
                </a:ext>
              </a:extLst>
            </a:blip>
            <a:srcRect l="10000" t="12963" r="6666" b="12963"/>
            <a:stretch/>
          </p:blipFill>
          <p:spPr>
            <a:xfrm rot="5400000">
              <a:off x="4890823" y="2614878"/>
              <a:ext cx="4945061" cy="3296708"/>
            </a:xfrm>
            <a:prstGeom prst="rect">
              <a:avLst/>
            </a:prstGeom>
          </p:spPr>
        </p:pic>
        <p:sp>
          <p:nvSpPr>
            <p:cNvPr id="7" name="TextBox 6">
              <a:extLst>
                <a:ext uri="{FF2B5EF4-FFF2-40B4-BE49-F238E27FC236}">
                  <a16:creationId xmlns:a16="http://schemas.microsoft.com/office/drawing/2014/main" id="{08AFE81D-1975-404A-8DA3-D005672ED864}"/>
                </a:ext>
              </a:extLst>
            </p:cNvPr>
            <p:cNvSpPr txBox="1"/>
            <p:nvPr/>
          </p:nvSpPr>
          <p:spPr>
            <a:xfrm>
              <a:off x="4478313" y="6430707"/>
              <a:ext cx="1261179" cy="307777"/>
            </a:xfrm>
            <a:prstGeom prst="rect">
              <a:avLst/>
            </a:prstGeom>
            <a:noFill/>
          </p:spPr>
          <p:txBody>
            <a:bodyPr wrap="none" rtlCol="0">
              <a:spAutoFit/>
            </a:bodyPr>
            <a:lstStyle/>
            <a:p>
              <a:r>
                <a:rPr lang="en-US" sz="1400" dirty="0"/>
                <a:t>Bruce Tremper</a:t>
              </a:r>
            </a:p>
          </p:txBody>
        </p:sp>
      </p:grpSp>
    </p:spTree>
    <p:extLst>
      <p:ext uri="{BB962C8B-B14F-4D97-AF65-F5344CB8AC3E}">
        <p14:creationId xmlns:p14="http://schemas.microsoft.com/office/powerpoint/2010/main" val="227874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8E90-FAE9-4F1B-8F5C-AFAE202D1EFA}"/>
              </a:ext>
            </a:extLst>
          </p:cNvPr>
          <p:cNvSpPr>
            <a:spLocks noGrp="1"/>
          </p:cNvSpPr>
          <p:nvPr>
            <p:ph type="title"/>
          </p:nvPr>
        </p:nvSpPr>
        <p:spPr/>
        <p:txBody>
          <a:bodyPr/>
          <a:lstStyle/>
          <a:p>
            <a:r>
              <a:rPr lang="en-US" dirty="0"/>
              <a:t>At the slope</a:t>
            </a:r>
          </a:p>
        </p:txBody>
      </p:sp>
      <p:pic>
        <p:nvPicPr>
          <p:cNvPr id="6" name="Content Placeholder 5" descr="Cross country skiing">
            <a:extLst>
              <a:ext uri="{FF2B5EF4-FFF2-40B4-BE49-F238E27FC236}">
                <a16:creationId xmlns:a16="http://schemas.microsoft.com/office/drawing/2014/main" id="{D590C1F2-B8D9-4686-8EAE-367183AAD51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87739">
            <a:off x="7470606" y="250095"/>
            <a:ext cx="1226807" cy="1226807"/>
          </a:xfrm>
        </p:spPr>
      </p:pic>
      <p:sp>
        <p:nvSpPr>
          <p:cNvPr id="7" name="Content Placeholder 2">
            <a:extLst>
              <a:ext uri="{FF2B5EF4-FFF2-40B4-BE49-F238E27FC236}">
                <a16:creationId xmlns:a16="http://schemas.microsoft.com/office/drawing/2014/main" id="{19ECA884-5042-4FDD-8A6A-46ECFC232B9E}"/>
              </a:ext>
            </a:extLst>
          </p:cNvPr>
          <p:cNvSpPr txBox="1">
            <a:spLocks/>
          </p:cNvSpPr>
          <p:nvPr/>
        </p:nvSpPr>
        <p:spPr>
          <a:xfrm>
            <a:off x="304800" y="1295400"/>
            <a:ext cx="8991600" cy="54102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Raavi" panose="020B0502040204020203" pitchFamily="34" charset="0"/>
                <a:ea typeface="+mn-ea"/>
                <a:cs typeface="Raavi"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Raavi" panose="020B0502040204020203" pitchFamily="34" charset="0"/>
                <a:ea typeface="+mn-ea"/>
                <a:cs typeface="Raav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Raavi" panose="020B0502040204020203" pitchFamily="34" charset="0"/>
                <a:ea typeface="+mn-ea"/>
                <a:cs typeface="Raavi"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Raavi" panose="020B0502040204020203" pitchFamily="34" charset="0"/>
                <a:ea typeface="+mn-ea"/>
                <a:cs typeface="Raavi"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6000" dirty="0"/>
              <a:t>Look for obvious clues and 5 red flags</a:t>
            </a:r>
          </a:p>
          <a:p>
            <a:r>
              <a:rPr lang="en-US" sz="6000" dirty="0"/>
              <a:t>Look for volunteer testers (other group, old tracks)</a:t>
            </a:r>
          </a:p>
          <a:p>
            <a:r>
              <a:rPr lang="en-US" sz="6000" dirty="0" err="1"/>
              <a:t>Snowpit</a:t>
            </a:r>
            <a:r>
              <a:rPr lang="en-US" sz="6000" dirty="0"/>
              <a:t> tests</a:t>
            </a:r>
          </a:p>
          <a:p>
            <a:r>
              <a:rPr lang="en-US" sz="6000" dirty="0"/>
              <a:t>Slope cut*</a:t>
            </a:r>
          </a:p>
          <a:p>
            <a:r>
              <a:rPr lang="en-US" sz="6000" dirty="0"/>
              <a:t>Cornice drop*</a:t>
            </a:r>
          </a:p>
          <a:p>
            <a:r>
              <a:rPr lang="en-US" sz="6000" dirty="0"/>
              <a:t>Evaluate human factors, communicate and converge to agreement</a:t>
            </a:r>
          </a:p>
          <a:p>
            <a:pPr lvl="1"/>
            <a:r>
              <a:rPr lang="en-US" sz="6000" dirty="0"/>
              <a:t>Cherry-picking data, social proof, expert bias, summit fever, denial, underestimation of uncertainty, laziness, inattention, risk tolerance</a:t>
            </a:r>
          </a:p>
          <a:p>
            <a:pPr lvl="1"/>
            <a:r>
              <a:rPr lang="en-US" sz="6000" dirty="0"/>
              <a:t>Be ok with saying “no” and playing devil’s advocate</a:t>
            </a:r>
          </a:p>
          <a:p>
            <a:pPr marL="0" indent="0">
              <a:buNone/>
            </a:pPr>
            <a:endParaRPr lang="en-US" sz="6000" dirty="0"/>
          </a:p>
          <a:p>
            <a:pPr marL="0" indent="0">
              <a:buNone/>
            </a:pPr>
            <a:r>
              <a:rPr lang="en-US" sz="6000" dirty="0"/>
              <a:t>	Put it all together:</a:t>
            </a:r>
          </a:p>
          <a:p>
            <a:pPr lvl="2"/>
            <a:r>
              <a:rPr lang="en-US" sz="6000" dirty="0"/>
              <a:t>Go? Apply safe travel rituals </a:t>
            </a:r>
          </a:p>
          <a:p>
            <a:pPr lvl="2"/>
            <a:r>
              <a:rPr lang="en-US" sz="6000" dirty="0"/>
              <a:t>No-Go? Check alternative route and new decision</a:t>
            </a:r>
          </a:p>
          <a:p>
            <a:endParaRPr lang="en-US" dirty="0"/>
          </a:p>
          <a:p>
            <a:endParaRPr lang="en-US" dirty="0"/>
          </a:p>
        </p:txBody>
      </p:sp>
      <p:sp>
        <p:nvSpPr>
          <p:cNvPr id="8" name="Arrow: Right 7">
            <a:extLst>
              <a:ext uri="{FF2B5EF4-FFF2-40B4-BE49-F238E27FC236}">
                <a16:creationId xmlns:a16="http://schemas.microsoft.com/office/drawing/2014/main" id="{65637EA1-26CE-4EFF-A07D-8AC63B99A7C6}"/>
              </a:ext>
            </a:extLst>
          </p:cNvPr>
          <p:cNvSpPr/>
          <p:nvPr/>
        </p:nvSpPr>
        <p:spPr>
          <a:xfrm>
            <a:off x="838200" y="5181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8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CA24-4759-4C6C-AA09-75F99857CA1F}"/>
              </a:ext>
            </a:extLst>
          </p:cNvPr>
          <p:cNvSpPr>
            <a:spLocks noGrp="1"/>
          </p:cNvSpPr>
          <p:nvPr>
            <p:ph type="title"/>
          </p:nvPr>
        </p:nvSpPr>
        <p:spPr/>
        <p:txBody>
          <a:bodyPr/>
          <a:lstStyle/>
          <a:p>
            <a:r>
              <a:rPr lang="en-US" dirty="0"/>
              <a:t>Putting it all together</a:t>
            </a:r>
          </a:p>
        </p:txBody>
      </p:sp>
      <p:sp>
        <p:nvSpPr>
          <p:cNvPr id="5" name="Rectangle 4">
            <a:extLst>
              <a:ext uri="{FF2B5EF4-FFF2-40B4-BE49-F238E27FC236}">
                <a16:creationId xmlns:a16="http://schemas.microsoft.com/office/drawing/2014/main" id="{81A4BE28-407B-465F-8BB5-AC75EE4AAAB4}"/>
              </a:ext>
            </a:extLst>
          </p:cNvPr>
          <p:cNvSpPr/>
          <p:nvPr/>
        </p:nvSpPr>
        <p:spPr>
          <a:xfrm>
            <a:off x="800280" y="2040830"/>
            <a:ext cx="1524000" cy="1295400"/>
          </a:xfrm>
          <a:prstGeom prst="rect">
            <a:avLst/>
          </a:prstGeom>
          <a:gradFill flip="none" rotWithShape="1">
            <a:gsLst>
              <a:gs pos="0">
                <a:srgbClr val="FF0000"/>
              </a:gs>
              <a:gs pos="49000">
                <a:srgbClr val="FFFF00"/>
              </a:gs>
              <a:gs pos="100000">
                <a:srgbClr val="00B050"/>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41437F-09BE-457E-A742-553135D97592}"/>
              </a:ext>
            </a:extLst>
          </p:cNvPr>
          <p:cNvSpPr/>
          <p:nvPr/>
        </p:nvSpPr>
        <p:spPr>
          <a:xfrm>
            <a:off x="3974336" y="4874102"/>
            <a:ext cx="1524000" cy="1295400"/>
          </a:xfrm>
          <a:prstGeom prst="rect">
            <a:avLst/>
          </a:prstGeom>
          <a:gradFill flip="none" rotWithShape="1">
            <a:gsLst>
              <a:gs pos="0">
                <a:srgbClr val="FF0000"/>
              </a:gs>
              <a:gs pos="49000">
                <a:srgbClr val="FFFF00"/>
              </a:gs>
              <a:gs pos="100000">
                <a:srgbClr val="00B050"/>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4DFE41-FB55-4E4D-A5A3-274C97DDB030}"/>
              </a:ext>
            </a:extLst>
          </p:cNvPr>
          <p:cNvSpPr/>
          <p:nvPr/>
        </p:nvSpPr>
        <p:spPr>
          <a:xfrm>
            <a:off x="3107817" y="1339334"/>
            <a:ext cx="3238500" cy="2831068"/>
          </a:xfrm>
          <a:prstGeom prst="rect">
            <a:avLst/>
          </a:prstGeom>
          <a:gradFill flip="none" rotWithShape="1">
            <a:gsLst>
              <a:gs pos="57000">
                <a:srgbClr val="FFFF00"/>
              </a:gs>
              <a:gs pos="42000">
                <a:srgbClr val="FFFF00"/>
              </a:gs>
              <a:gs pos="0">
                <a:srgbClr val="FF0000"/>
              </a:gs>
              <a:gs pos="100000">
                <a:srgbClr val="00B050"/>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ED5AA05-4351-4826-91F2-4E31542475DD}"/>
              </a:ext>
            </a:extLst>
          </p:cNvPr>
          <p:cNvSpPr txBox="1"/>
          <p:nvPr/>
        </p:nvSpPr>
        <p:spPr>
          <a:xfrm rot="16200000">
            <a:off x="16564" y="2524759"/>
            <a:ext cx="1134349" cy="369332"/>
          </a:xfrm>
          <a:prstGeom prst="rect">
            <a:avLst/>
          </a:prstGeom>
          <a:noFill/>
        </p:spPr>
        <p:txBody>
          <a:bodyPr wrap="none" rtlCol="0">
            <a:spAutoFit/>
          </a:bodyPr>
          <a:lstStyle/>
          <a:p>
            <a:r>
              <a:rPr lang="en-US" dirty="0"/>
              <a:t>Steepness</a:t>
            </a:r>
          </a:p>
        </p:txBody>
      </p:sp>
      <p:sp>
        <p:nvSpPr>
          <p:cNvPr id="9" name="TextBox 8">
            <a:extLst>
              <a:ext uri="{FF2B5EF4-FFF2-40B4-BE49-F238E27FC236}">
                <a16:creationId xmlns:a16="http://schemas.microsoft.com/office/drawing/2014/main" id="{3367C3B5-9187-455C-A654-DA8EA768E9D6}"/>
              </a:ext>
            </a:extLst>
          </p:cNvPr>
          <p:cNvSpPr txBox="1"/>
          <p:nvPr/>
        </p:nvSpPr>
        <p:spPr>
          <a:xfrm rot="16200000">
            <a:off x="2798946" y="5442052"/>
            <a:ext cx="1893275" cy="369332"/>
          </a:xfrm>
          <a:prstGeom prst="rect">
            <a:avLst/>
          </a:prstGeom>
          <a:noFill/>
        </p:spPr>
        <p:txBody>
          <a:bodyPr wrap="none" rtlCol="0">
            <a:spAutoFit/>
          </a:bodyPr>
          <a:lstStyle/>
          <a:p>
            <a:r>
              <a:rPr lang="en-US" dirty="0"/>
              <a:t>Trigger Probability</a:t>
            </a:r>
          </a:p>
        </p:txBody>
      </p:sp>
      <p:sp>
        <p:nvSpPr>
          <p:cNvPr id="10" name="TextBox 9">
            <a:extLst>
              <a:ext uri="{FF2B5EF4-FFF2-40B4-BE49-F238E27FC236}">
                <a16:creationId xmlns:a16="http://schemas.microsoft.com/office/drawing/2014/main" id="{1A4AF14C-8889-4B0F-A3D6-4B04DDA111B1}"/>
              </a:ext>
            </a:extLst>
          </p:cNvPr>
          <p:cNvSpPr txBox="1"/>
          <p:nvPr/>
        </p:nvSpPr>
        <p:spPr>
          <a:xfrm>
            <a:off x="4020053" y="6361733"/>
            <a:ext cx="1542345" cy="369332"/>
          </a:xfrm>
          <a:prstGeom prst="rect">
            <a:avLst/>
          </a:prstGeom>
          <a:noFill/>
        </p:spPr>
        <p:txBody>
          <a:bodyPr wrap="none" rtlCol="0">
            <a:spAutoFit/>
          </a:bodyPr>
          <a:lstStyle/>
          <a:p>
            <a:r>
              <a:rPr lang="en-US" dirty="0"/>
              <a:t>Avalanche size</a:t>
            </a:r>
          </a:p>
        </p:txBody>
      </p:sp>
      <p:sp>
        <p:nvSpPr>
          <p:cNvPr id="11" name="TextBox 10">
            <a:extLst>
              <a:ext uri="{FF2B5EF4-FFF2-40B4-BE49-F238E27FC236}">
                <a16:creationId xmlns:a16="http://schemas.microsoft.com/office/drawing/2014/main" id="{EC1D8E9D-EB25-4EE3-BD61-8071320798EB}"/>
              </a:ext>
            </a:extLst>
          </p:cNvPr>
          <p:cNvSpPr txBox="1"/>
          <p:nvPr/>
        </p:nvSpPr>
        <p:spPr>
          <a:xfrm>
            <a:off x="837619" y="3336230"/>
            <a:ext cx="1451038" cy="369332"/>
          </a:xfrm>
          <a:prstGeom prst="rect">
            <a:avLst/>
          </a:prstGeom>
          <a:noFill/>
        </p:spPr>
        <p:txBody>
          <a:bodyPr wrap="none" rtlCol="0">
            <a:spAutoFit/>
          </a:bodyPr>
          <a:lstStyle/>
          <a:p>
            <a:r>
              <a:rPr lang="en-US" dirty="0"/>
              <a:t>Consequence</a:t>
            </a:r>
          </a:p>
        </p:txBody>
      </p:sp>
      <p:sp>
        <p:nvSpPr>
          <p:cNvPr id="12" name="TextBox 11">
            <a:extLst>
              <a:ext uri="{FF2B5EF4-FFF2-40B4-BE49-F238E27FC236}">
                <a16:creationId xmlns:a16="http://schemas.microsoft.com/office/drawing/2014/main" id="{94056CCE-4402-4EB1-882F-CC27527EB563}"/>
              </a:ext>
            </a:extLst>
          </p:cNvPr>
          <p:cNvSpPr txBox="1"/>
          <p:nvPr/>
        </p:nvSpPr>
        <p:spPr>
          <a:xfrm>
            <a:off x="6828814" y="6550223"/>
            <a:ext cx="2297552" cy="307777"/>
          </a:xfrm>
          <a:prstGeom prst="rect">
            <a:avLst/>
          </a:prstGeom>
          <a:noFill/>
        </p:spPr>
        <p:txBody>
          <a:bodyPr wrap="none" rtlCol="0">
            <a:spAutoFit/>
          </a:bodyPr>
          <a:lstStyle/>
          <a:p>
            <a:r>
              <a:rPr lang="en-US" sz="1400" dirty="0"/>
              <a:t>adapted from Bruce Tremper</a:t>
            </a:r>
          </a:p>
        </p:txBody>
      </p:sp>
      <p:sp>
        <p:nvSpPr>
          <p:cNvPr id="13" name="TextBox 12">
            <a:extLst>
              <a:ext uri="{FF2B5EF4-FFF2-40B4-BE49-F238E27FC236}">
                <a16:creationId xmlns:a16="http://schemas.microsoft.com/office/drawing/2014/main" id="{F2B8C6A2-7360-4EE4-ABE1-4719DF60FF37}"/>
              </a:ext>
            </a:extLst>
          </p:cNvPr>
          <p:cNvSpPr txBox="1"/>
          <p:nvPr/>
        </p:nvSpPr>
        <p:spPr>
          <a:xfrm>
            <a:off x="3279779" y="4495415"/>
            <a:ext cx="2894575" cy="369332"/>
          </a:xfrm>
          <a:prstGeom prst="rect">
            <a:avLst/>
          </a:prstGeom>
          <a:noFill/>
        </p:spPr>
        <p:txBody>
          <a:bodyPr wrap="none" rtlCol="0">
            <a:spAutoFit/>
          </a:bodyPr>
          <a:lstStyle/>
          <a:p>
            <a:r>
              <a:rPr lang="en-US" b="1" dirty="0"/>
              <a:t>Increasing </a:t>
            </a:r>
            <a:r>
              <a:rPr lang="en-US" b="1" u="sng" dirty="0"/>
              <a:t>Snowpack</a:t>
            </a:r>
            <a:r>
              <a:rPr lang="en-US" b="1" dirty="0"/>
              <a:t> Hazard</a:t>
            </a:r>
          </a:p>
        </p:txBody>
      </p:sp>
      <p:sp>
        <p:nvSpPr>
          <p:cNvPr id="14" name="TextBox 13">
            <a:extLst>
              <a:ext uri="{FF2B5EF4-FFF2-40B4-BE49-F238E27FC236}">
                <a16:creationId xmlns:a16="http://schemas.microsoft.com/office/drawing/2014/main" id="{31A59F76-8AEF-4431-9920-9D4BE4105450}"/>
              </a:ext>
            </a:extLst>
          </p:cNvPr>
          <p:cNvSpPr txBox="1"/>
          <p:nvPr/>
        </p:nvSpPr>
        <p:spPr>
          <a:xfrm rot="16200000">
            <a:off x="1331533" y="2608303"/>
            <a:ext cx="2584682" cy="369332"/>
          </a:xfrm>
          <a:prstGeom prst="rect">
            <a:avLst/>
          </a:prstGeom>
          <a:noFill/>
        </p:spPr>
        <p:txBody>
          <a:bodyPr wrap="none" rtlCol="0">
            <a:spAutoFit/>
          </a:bodyPr>
          <a:lstStyle/>
          <a:p>
            <a:r>
              <a:rPr lang="en-US" b="1" dirty="0"/>
              <a:t>Increasing </a:t>
            </a:r>
            <a:r>
              <a:rPr lang="en-US" b="1" u="sng" dirty="0"/>
              <a:t>Terrain</a:t>
            </a:r>
            <a:r>
              <a:rPr lang="en-US" b="1" dirty="0"/>
              <a:t> Hazard</a:t>
            </a:r>
          </a:p>
        </p:txBody>
      </p:sp>
      <p:sp>
        <p:nvSpPr>
          <p:cNvPr id="15" name="Arrow: Right 14">
            <a:extLst>
              <a:ext uri="{FF2B5EF4-FFF2-40B4-BE49-F238E27FC236}">
                <a16:creationId xmlns:a16="http://schemas.microsoft.com/office/drawing/2014/main" id="{2F41D13D-871D-4EBF-8108-87CDFBC10516}"/>
              </a:ext>
            </a:extLst>
          </p:cNvPr>
          <p:cNvSpPr/>
          <p:nvPr/>
        </p:nvSpPr>
        <p:spPr>
          <a:xfrm>
            <a:off x="3107817" y="4268806"/>
            <a:ext cx="3238500" cy="226994"/>
          </a:xfrm>
          <a:prstGeom prst="rightArrow">
            <a:avLst/>
          </a:prstGeom>
          <a:gradFill flip="none" rotWithShape="1">
            <a:gsLst>
              <a:gs pos="0">
                <a:srgbClr val="FF0000"/>
              </a:gs>
              <a:gs pos="60000">
                <a:srgbClr val="FFFF00"/>
              </a:gs>
              <a:gs pos="100000">
                <a:srgbClr val="00B05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F32D4A1B-3BDC-4E5C-AECD-274D942B772F}"/>
              </a:ext>
            </a:extLst>
          </p:cNvPr>
          <p:cNvSpPr/>
          <p:nvPr/>
        </p:nvSpPr>
        <p:spPr>
          <a:xfrm rot="16200000">
            <a:off x="1513789" y="2634086"/>
            <a:ext cx="2828966" cy="239461"/>
          </a:xfrm>
          <a:prstGeom prst="rightArrow">
            <a:avLst/>
          </a:prstGeom>
          <a:gradFill flip="none" rotWithShape="1">
            <a:gsLst>
              <a:gs pos="0">
                <a:srgbClr val="FF0000"/>
              </a:gs>
              <a:gs pos="51000">
                <a:srgbClr val="FFFF00"/>
              </a:gs>
              <a:gs pos="100000">
                <a:srgbClr val="00B05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9DEE6CE-EAB0-4749-9A21-3E12CF286288}"/>
              </a:ext>
            </a:extLst>
          </p:cNvPr>
          <p:cNvSpPr txBox="1"/>
          <p:nvPr/>
        </p:nvSpPr>
        <p:spPr>
          <a:xfrm>
            <a:off x="3886200" y="6158598"/>
            <a:ext cx="1656223" cy="369332"/>
          </a:xfrm>
          <a:prstGeom prst="rect">
            <a:avLst/>
          </a:prstGeom>
          <a:noFill/>
        </p:spPr>
        <p:txBody>
          <a:bodyPr wrap="none" rtlCol="0">
            <a:spAutoFit/>
          </a:bodyPr>
          <a:lstStyle/>
          <a:p>
            <a:r>
              <a:rPr lang="en-US" dirty="0"/>
              <a:t>D0                  D5</a:t>
            </a:r>
          </a:p>
        </p:txBody>
      </p:sp>
      <p:sp>
        <p:nvSpPr>
          <p:cNvPr id="20" name="TextBox 19">
            <a:extLst>
              <a:ext uri="{FF2B5EF4-FFF2-40B4-BE49-F238E27FC236}">
                <a16:creationId xmlns:a16="http://schemas.microsoft.com/office/drawing/2014/main" id="{2D06DEC7-3644-4E85-A1B1-E294382D4943}"/>
              </a:ext>
            </a:extLst>
          </p:cNvPr>
          <p:cNvSpPr txBox="1"/>
          <p:nvPr/>
        </p:nvSpPr>
        <p:spPr>
          <a:xfrm>
            <a:off x="114925" y="1905000"/>
            <a:ext cx="723275" cy="369332"/>
          </a:xfrm>
          <a:prstGeom prst="rect">
            <a:avLst/>
          </a:prstGeom>
          <a:noFill/>
        </p:spPr>
        <p:txBody>
          <a:bodyPr wrap="none" rtlCol="0">
            <a:spAutoFit/>
          </a:bodyPr>
          <a:lstStyle/>
          <a:p>
            <a:r>
              <a:rPr lang="en-US" dirty="0"/>
              <a:t>34-45</a:t>
            </a:r>
          </a:p>
        </p:txBody>
      </p:sp>
      <p:sp>
        <p:nvSpPr>
          <p:cNvPr id="21" name="TextBox 20">
            <a:extLst>
              <a:ext uri="{FF2B5EF4-FFF2-40B4-BE49-F238E27FC236}">
                <a16:creationId xmlns:a16="http://schemas.microsoft.com/office/drawing/2014/main" id="{7ED3D7AA-03CA-4F38-A50D-E656D43A7FD1}"/>
              </a:ext>
            </a:extLst>
          </p:cNvPr>
          <p:cNvSpPr txBox="1"/>
          <p:nvPr/>
        </p:nvSpPr>
        <p:spPr>
          <a:xfrm>
            <a:off x="151679" y="3135868"/>
            <a:ext cx="534121" cy="369332"/>
          </a:xfrm>
          <a:prstGeom prst="rect">
            <a:avLst/>
          </a:prstGeom>
          <a:noFill/>
        </p:spPr>
        <p:txBody>
          <a:bodyPr wrap="none" rtlCol="0">
            <a:spAutoFit/>
          </a:bodyPr>
          <a:lstStyle/>
          <a:p>
            <a:r>
              <a:rPr lang="en-US" dirty="0"/>
              <a:t>&lt;30</a:t>
            </a:r>
          </a:p>
        </p:txBody>
      </p:sp>
      <p:grpSp>
        <p:nvGrpSpPr>
          <p:cNvPr id="26" name="Group 25">
            <a:extLst>
              <a:ext uri="{FF2B5EF4-FFF2-40B4-BE49-F238E27FC236}">
                <a16:creationId xmlns:a16="http://schemas.microsoft.com/office/drawing/2014/main" id="{81277106-3485-48F9-A781-52F9903E31E6}"/>
              </a:ext>
            </a:extLst>
          </p:cNvPr>
          <p:cNvGrpSpPr/>
          <p:nvPr/>
        </p:nvGrpSpPr>
        <p:grpSpPr>
          <a:xfrm>
            <a:off x="3131429" y="3806490"/>
            <a:ext cx="3274701" cy="561003"/>
            <a:chOff x="3131429" y="3806490"/>
            <a:chExt cx="3274701" cy="561003"/>
          </a:xfrm>
        </p:grpSpPr>
        <p:pic>
          <p:nvPicPr>
            <p:cNvPr id="22" name="Content Placeholder 3" descr="DangerScale-small-5.jpg">
              <a:extLst>
                <a:ext uri="{FF2B5EF4-FFF2-40B4-BE49-F238E27FC236}">
                  <a16:creationId xmlns:a16="http://schemas.microsoft.com/office/drawing/2014/main" id="{190319FD-C7D0-4EBA-9C1D-B9B3ED4976DA}"/>
                </a:ext>
              </a:extLst>
            </p:cNvPr>
            <p:cNvPicPr>
              <a:picLocks noChangeAspect="1"/>
            </p:cNvPicPr>
            <p:nvPr/>
          </p:nvPicPr>
          <p:blipFill rotWithShape="1">
            <a:blip r:embed="rId2">
              <a:extLst>
                <a:ext uri="{28A0092B-C50C-407E-A947-70E740481C1C}">
                  <a14:useLocalDpi xmlns:a14="http://schemas.microsoft.com/office/drawing/2010/main" val="0"/>
                </a:ext>
              </a:extLst>
            </a:blip>
            <a:srcRect l="20959" t="36150" r="67378" b="50450"/>
            <a:stretch/>
          </p:blipFill>
          <p:spPr>
            <a:xfrm>
              <a:off x="5714875" y="3821291"/>
              <a:ext cx="691255" cy="441251"/>
            </a:xfrm>
            <a:prstGeom prst="rect">
              <a:avLst/>
            </a:prstGeom>
          </p:spPr>
        </p:pic>
        <p:pic>
          <p:nvPicPr>
            <p:cNvPr id="23" name="Content Placeholder 3" descr="DangerScale-small-5.jpg">
              <a:extLst>
                <a:ext uri="{FF2B5EF4-FFF2-40B4-BE49-F238E27FC236}">
                  <a16:creationId xmlns:a16="http://schemas.microsoft.com/office/drawing/2014/main" id="{125AE463-0470-4617-9EC0-BC828FDAA884}"/>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t="51410" r="68959" b="36560"/>
            <a:stretch/>
          </p:blipFill>
          <p:spPr>
            <a:xfrm>
              <a:off x="4928225" y="3830718"/>
              <a:ext cx="652043" cy="431824"/>
            </a:xfrm>
            <a:prstGeom prst="rect">
              <a:avLst/>
            </a:prstGeom>
          </p:spPr>
        </p:pic>
        <p:pic>
          <p:nvPicPr>
            <p:cNvPr id="24" name="Content Placeholder 3" descr="DangerScale-small-5.jpg">
              <a:extLst>
                <a:ext uri="{FF2B5EF4-FFF2-40B4-BE49-F238E27FC236}">
                  <a16:creationId xmlns:a16="http://schemas.microsoft.com/office/drawing/2014/main" id="{102213C3-F2DE-4D60-9A73-531F8B235EB0}"/>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t="65395" r="68515" b="22855"/>
            <a:stretch/>
          </p:blipFill>
          <p:spPr>
            <a:xfrm>
              <a:off x="4009525" y="3833696"/>
              <a:ext cx="784093" cy="485758"/>
            </a:xfrm>
            <a:prstGeom prst="rect">
              <a:avLst/>
            </a:prstGeom>
          </p:spPr>
        </p:pic>
        <p:pic>
          <p:nvPicPr>
            <p:cNvPr id="25" name="Content Placeholder 3" descr="DangerScale-small-5.jpg">
              <a:extLst>
                <a:ext uri="{FF2B5EF4-FFF2-40B4-BE49-F238E27FC236}">
                  <a16:creationId xmlns:a16="http://schemas.microsoft.com/office/drawing/2014/main" id="{42D433C5-B646-48CB-8F9E-E362332C3B0A}"/>
                </a:ext>
              </a:extLst>
            </p:cNvPr>
            <p:cNvPicPr>
              <a:picLocks noChangeAspect="1"/>
            </p:cNvPicPr>
            <p:nvPr/>
          </p:nvPicPr>
          <p:blipFill rotWithShape="1">
            <a:blip r:embed="rId2">
              <a:extLst>
                <a:ext uri="{28A0092B-C50C-407E-A947-70E740481C1C}">
                  <a14:useLocalDpi xmlns:a14="http://schemas.microsoft.com/office/drawing/2010/main" val="0"/>
                </a:ext>
              </a:extLst>
            </a:blip>
            <a:srcRect l="21790" t="80050" r="69921" b="7157"/>
            <a:stretch/>
          </p:blipFill>
          <p:spPr>
            <a:xfrm>
              <a:off x="3131429" y="3806490"/>
              <a:ext cx="654343" cy="561003"/>
            </a:xfrm>
            <a:prstGeom prst="rect">
              <a:avLst/>
            </a:prstGeom>
          </p:spPr>
        </p:pic>
      </p:grpSp>
      <p:grpSp>
        <p:nvGrpSpPr>
          <p:cNvPr id="30" name="Group 29">
            <a:extLst>
              <a:ext uri="{FF2B5EF4-FFF2-40B4-BE49-F238E27FC236}">
                <a16:creationId xmlns:a16="http://schemas.microsoft.com/office/drawing/2014/main" id="{6FEDA0B4-4DBA-41EA-B53E-D188E00FC793}"/>
              </a:ext>
            </a:extLst>
          </p:cNvPr>
          <p:cNvGrpSpPr/>
          <p:nvPr/>
        </p:nvGrpSpPr>
        <p:grpSpPr>
          <a:xfrm>
            <a:off x="3065334" y="1318049"/>
            <a:ext cx="3323466" cy="2535549"/>
            <a:chOff x="3065334" y="1318049"/>
            <a:chExt cx="3323466" cy="2535549"/>
          </a:xfrm>
        </p:grpSpPr>
        <p:sp>
          <p:nvSpPr>
            <p:cNvPr id="27" name="TextBox 26">
              <a:extLst>
                <a:ext uri="{FF2B5EF4-FFF2-40B4-BE49-F238E27FC236}">
                  <a16:creationId xmlns:a16="http://schemas.microsoft.com/office/drawing/2014/main" id="{D129F7AA-8069-421A-9C8B-0193E38687B9}"/>
                </a:ext>
              </a:extLst>
            </p:cNvPr>
            <p:cNvSpPr txBox="1"/>
            <p:nvPr/>
          </p:nvSpPr>
          <p:spPr>
            <a:xfrm>
              <a:off x="3065334" y="3268823"/>
              <a:ext cx="1278299" cy="584775"/>
            </a:xfrm>
            <a:prstGeom prst="rect">
              <a:avLst/>
            </a:prstGeom>
            <a:noFill/>
          </p:spPr>
          <p:txBody>
            <a:bodyPr wrap="none" rtlCol="0">
              <a:spAutoFit/>
            </a:bodyPr>
            <a:lstStyle/>
            <a:p>
              <a:r>
                <a:rPr lang="en-US" dirty="0"/>
                <a:t>Low danger</a:t>
              </a:r>
            </a:p>
            <a:p>
              <a:r>
                <a:rPr lang="en-US" sz="1400" dirty="0"/>
                <a:t>Relatively safe</a:t>
              </a:r>
            </a:p>
          </p:txBody>
        </p:sp>
        <p:sp>
          <p:nvSpPr>
            <p:cNvPr id="28" name="TextBox 27">
              <a:extLst>
                <a:ext uri="{FF2B5EF4-FFF2-40B4-BE49-F238E27FC236}">
                  <a16:creationId xmlns:a16="http://schemas.microsoft.com/office/drawing/2014/main" id="{C5DE1B81-5E18-414C-BDBB-2984FB87A4AB}"/>
                </a:ext>
              </a:extLst>
            </p:cNvPr>
            <p:cNvSpPr txBox="1"/>
            <p:nvPr/>
          </p:nvSpPr>
          <p:spPr>
            <a:xfrm>
              <a:off x="3974336" y="2371946"/>
              <a:ext cx="1687963" cy="584775"/>
            </a:xfrm>
            <a:prstGeom prst="rect">
              <a:avLst/>
            </a:prstGeom>
            <a:noFill/>
          </p:spPr>
          <p:txBody>
            <a:bodyPr wrap="none" rtlCol="0">
              <a:spAutoFit/>
            </a:bodyPr>
            <a:lstStyle/>
            <a:p>
              <a:r>
                <a:rPr lang="en-US" dirty="0"/>
                <a:t>Medium danger</a:t>
              </a:r>
            </a:p>
            <a:p>
              <a:r>
                <a:rPr lang="en-US" sz="1400" dirty="0"/>
                <a:t>Experts only</a:t>
              </a:r>
            </a:p>
          </p:txBody>
        </p:sp>
        <p:sp>
          <p:nvSpPr>
            <p:cNvPr id="29" name="TextBox 28">
              <a:extLst>
                <a:ext uri="{FF2B5EF4-FFF2-40B4-BE49-F238E27FC236}">
                  <a16:creationId xmlns:a16="http://schemas.microsoft.com/office/drawing/2014/main" id="{4F72CEB6-FAD9-41B4-AF88-351C17BEDDB9}"/>
                </a:ext>
              </a:extLst>
            </p:cNvPr>
            <p:cNvSpPr txBox="1"/>
            <p:nvPr/>
          </p:nvSpPr>
          <p:spPr>
            <a:xfrm>
              <a:off x="5066322" y="1318049"/>
              <a:ext cx="1322478" cy="800219"/>
            </a:xfrm>
            <a:prstGeom prst="rect">
              <a:avLst/>
            </a:prstGeom>
            <a:noFill/>
          </p:spPr>
          <p:txBody>
            <a:bodyPr wrap="none" rtlCol="0">
              <a:spAutoFit/>
            </a:bodyPr>
            <a:lstStyle/>
            <a:p>
              <a:r>
                <a:rPr lang="en-US" dirty="0"/>
                <a:t>High danger</a:t>
              </a:r>
            </a:p>
            <a:p>
              <a:r>
                <a:rPr lang="en-US" sz="1400" dirty="0"/>
                <a:t>Travel not</a:t>
              </a:r>
            </a:p>
            <a:p>
              <a:r>
                <a:rPr lang="en-US" sz="1400" dirty="0"/>
                <a:t> recommended</a:t>
              </a:r>
            </a:p>
          </p:txBody>
        </p:sp>
      </p:grpSp>
      <p:sp>
        <p:nvSpPr>
          <p:cNvPr id="33" name="TextBox 32">
            <a:extLst>
              <a:ext uri="{FF2B5EF4-FFF2-40B4-BE49-F238E27FC236}">
                <a16:creationId xmlns:a16="http://schemas.microsoft.com/office/drawing/2014/main" id="{21DA7109-D867-46EF-8E63-0960CA627629}"/>
              </a:ext>
            </a:extLst>
          </p:cNvPr>
          <p:cNvSpPr txBox="1"/>
          <p:nvPr/>
        </p:nvSpPr>
        <p:spPr>
          <a:xfrm>
            <a:off x="5679933" y="4773604"/>
            <a:ext cx="34640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Balance danger of terrain with danger of snowpack</a:t>
            </a:r>
          </a:p>
          <a:p>
            <a:pPr marL="285750" indent="-285750">
              <a:buFont typeface="Arial" panose="020B0604020202020204" pitchFamily="34" charset="0"/>
              <a:buChar char="•"/>
            </a:pPr>
            <a:r>
              <a:rPr lang="en-US" dirty="0"/>
              <a:t>Choose safer terrain in dangerous snowpack</a:t>
            </a:r>
          </a:p>
          <a:p>
            <a:pPr marL="285750" indent="-285750">
              <a:buFont typeface="Arial" panose="020B0604020202020204" pitchFamily="34" charset="0"/>
              <a:buChar char="•"/>
            </a:pPr>
            <a:r>
              <a:rPr lang="en-US" dirty="0"/>
              <a:t>Go for more challenging terrain in safe snowpack</a:t>
            </a:r>
          </a:p>
        </p:txBody>
      </p:sp>
      <p:sp>
        <p:nvSpPr>
          <p:cNvPr id="35" name="Content Placeholder 34">
            <a:extLst>
              <a:ext uri="{FF2B5EF4-FFF2-40B4-BE49-F238E27FC236}">
                <a16:creationId xmlns:a16="http://schemas.microsoft.com/office/drawing/2014/main" id="{B31F4BE8-E8A0-44BA-BF12-527073D9E3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7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02D2-550F-4DB4-A8EC-9E7165821E14}"/>
              </a:ext>
            </a:extLst>
          </p:cNvPr>
          <p:cNvSpPr>
            <a:spLocks noGrp="1"/>
          </p:cNvSpPr>
          <p:nvPr>
            <p:ph type="title"/>
          </p:nvPr>
        </p:nvSpPr>
        <p:spPr>
          <a:xfrm>
            <a:off x="457200" y="76200"/>
            <a:ext cx="8229600" cy="1143000"/>
          </a:xfrm>
        </p:spPr>
        <p:txBody>
          <a:bodyPr>
            <a:normAutofit/>
          </a:bodyPr>
          <a:lstStyle/>
          <a:p>
            <a:r>
              <a:rPr lang="en-US" dirty="0"/>
              <a:t>Avalanche Smart Card</a:t>
            </a:r>
          </a:p>
        </p:txBody>
      </p:sp>
      <p:sp>
        <p:nvSpPr>
          <p:cNvPr id="6" name="TextBox 5">
            <a:extLst>
              <a:ext uri="{FF2B5EF4-FFF2-40B4-BE49-F238E27FC236}">
                <a16:creationId xmlns:a16="http://schemas.microsoft.com/office/drawing/2014/main" id="{871733B1-BEEF-4826-8543-0814B2E16A66}"/>
              </a:ext>
            </a:extLst>
          </p:cNvPr>
          <p:cNvSpPr txBox="1"/>
          <p:nvPr/>
        </p:nvSpPr>
        <p:spPr>
          <a:xfrm>
            <a:off x="7467600" y="6412468"/>
            <a:ext cx="1569982" cy="369332"/>
          </a:xfrm>
          <a:prstGeom prst="rect">
            <a:avLst/>
          </a:prstGeom>
          <a:noFill/>
        </p:spPr>
        <p:txBody>
          <a:bodyPr wrap="none" rtlCol="0">
            <a:spAutoFit/>
          </a:bodyPr>
          <a:lstStyle/>
          <a:p>
            <a:r>
              <a:rPr lang="en-US" dirty="0"/>
              <a:t>Bruce Tremper</a:t>
            </a:r>
          </a:p>
        </p:txBody>
      </p:sp>
      <p:pic>
        <p:nvPicPr>
          <p:cNvPr id="10" name="Content Placeholder 9">
            <a:extLst>
              <a:ext uri="{FF2B5EF4-FFF2-40B4-BE49-F238E27FC236}">
                <a16:creationId xmlns:a16="http://schemas.microsoft.com/office/drawing/2014/main" id="{66C01A4E-9866-41CA-826D-B80D16848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736892"/>
            <a:ext cx="5509831" cy="5992146"/>
          </a:xfrm>
        </p:spPr>
      </p:pic>
    </p:spTree>
    <p:extLst>
      <p:ext uri="{BB962C8B-B14F-4D97-AF65-F5344CB8AC3E}">
        <p14:creationId xmlns:p14="http://schemas.microsoft.com/office/powerpoint/2010/main" val="387501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317" b="-3937"/>
          <a:stretch/>
        </p:blipFill>
        <p:spPr bwMode="auto">
          <a:xfrm>
            <a:off x="464819" y="228600"/>
            <a:ext cx="8526779" cy="60747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55918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85800" y="1397000"/>
          <a:ext cx="7467600" cy="4851401"/>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959618">
                <a:tc>
                  <a:txBody>
                    <a:bodyPr/>
                    <a:lstStyle/>
                    <a:p>
                      <a:r>
                        <a:rPr lang="en-US" dirty="0"/>
                        <a:t>Scenario</a:t>
                      </a:r>
                    </a:p>
                  </a:txBody>
                  <a:tcPr/>
                </a:tc>
                <a:tc>
                  <a:txBody>
                    <a:bodyPr/>
                    <a:lstStyle/>
                    <a:p>
                      <a:r>
                        <a:rPr lang="en-US" dirty="0"/>
                        <a:t>Terrain</a:t>
                      </a:r>
                    </a:p>
                  </a:txBody>
                  <a:tcPr/>
                </a:tc>
                <a:tc>
                  <a:txBody>
                    <a:bodyPr/>
                    <a:lstStyle/>
                    <a:p>
                      <a:r>
                        <a:rPr lang="en-US" dirty="0"/>
                        <a:t>Weather</a:t>
                      </a:r>
                    </a:p>
                  </a:txBody>
                  <a:tcPr/>
                </a:tc>
                <a:tc>
                  <a:txBody>
                    <a:bodyPr/>
                    <a:lstStyle/>
                    <a:p>
                      <a:r>
                        <a:rPr lang="en-US" dirty="0"/>
                        <a:t>Snowpack</a:t>
                      </a:r>
                    </a:p>
                  </a:txBody>
                  <a:tcPr/>
                </a:tc>
                <a:tc>
                  <a:txBody>
                    <a:bodyPr/>
                    <a:lstStyle/>
                    <a:p>
                      <a:r>
                        <a:rPr lang="en-US" dirty="0"/>
                        <a:t>Human</a:t>
                      </a:r>
                    </a:p>
                  </a:txBody>
                  <a:tcPr/>
                </a:tc>
                <a:tc>
                  <a:txBody>
                    <a:bodyPr/>
                    <a:lstStyle/>
                    <a:p>
                      <a:r>
                        <a:rPr lang="en-US" dirty="0"/>
                        <a:t>Go/</a:t>
                      </a:r>
                      <a:r>
                        <a:rPr lang="en-US" baseline="0" dirty="0"/>
                        <a:t>No Go</a:t>
                      </a:r>
                      <a:endParaRPr lang="en-US" dirty="0"/>
                    </a:p>
                  </a:txBody>
                  <a:tcPr/>
                </a:tc>
                <a:extLst>
                  <a:ext uri="{0D108BD9-81ED-4DB2-BD59-A6C34878D82A}">
                    <a16:rowId xmlns:a16="http://schemas.microsoft.com/office/drawing/2014/main" val="10000"/>
                  </a:ext>
                </a:extLst>
              </a:tr>
              <a:tr h="555969">
                <a:tc>
                  <a:txBody>
                    <a:bodyPr/>
                    <a:lstStyle/>
                    <a:p>
                      <a:pPr algn="ctr"/>
                      <a:r>
                        <a:rPr lang="en-US" sz="2400" dirty="0"/>
                        <a:t>1</a:t>
                      </a:r>
                    </a:p>
                  </a:txBody>
                  <a:tcPr/>
                </a:tc>
                <a:tc>
                  <a:txBody>
                    <a:bodyPr/>
                    <a:lstStyle/>
                    <a:p>
                      <a:pPr algn="ctr"/>
                      <a:r>
                        <a:rPr lang="en-US" sz="2400" dirty="0"/>
                        <a:t>R</a:t>
                      </a:r>
                    </a:p>
                  </a:txBody>
                  <a:tcPr/>
                </a:tc>
                <a:tc>
                  <a:txBody>
                    <a:bodyPr/>
                    <a:lstStyle/>
                    <a:p>
                      <a:pPr algn="ctr"/>
                      <a:r>
                        <a:rPr lang="en-US" sz="2400" dirty="0"/>
                        <a:t>R</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R</a:t>
                      </a:r>
                    </a:p>
                  </a:txBody>
                  <a:tcPr/>
                </a:tc>
                <a:extLst>
                  <a:ext uri="{0D108BD9-81ED-4DB2-BD59-A6C34878D82A}">
                    <a16:rowId xmlns:a16="http://schemas.microsoft.com/office/drawing/2014/main" val="10001"/>
                  </a:ext>
                </a:extLst>
              </a:tr>
              <a:tr h="555969">
                <a:tc>
                  <a:txBody>
                    <a:bodyPr/>
                    <a:lstStyle/>
                    <a:p>
                      <a:pPr algn="ctr"/>
                      <a:r>
                        <a:rPr lang="en-US" sz="2400" dirty="0"/>
                        <a:t>2</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a:t>
                      </a:r>
                    </a:p>
                  </a:txBody>
                  <a:tcPr/>
                </a:tc>
                <a:extLst>
                  <a:ext uri="{0D108BD9-81ED-4DB2-BD59-A6C34878D82A}">
                    <a16:rowId xmlns:a16="http://schemas.microsoft.com/office/drawing/2014/main" val="10002"/>
                  </a:ext>
                </a:extLst>
              </a:tr>
              <a:tr h="555969">
                <a:tc>
                  <a:txBody>
                    <a:bodyPr/>
                    <a:lstStyle/>
                    <a:p>
                      <a:pPr algn="ctr"/>
                      <a:r>
                        <a:rPr lang="en-US" sz="2400" dirty="0"/>
                        <a:t>3</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R</a:t>
                      </a:r>
                    </a:p>
                  </a:txBody>
                  <a:tcPr/>
                </a:tc>
                <a:extLst>
                  <a:ext uri="{0D108BD9-81ED-4DB2-BD59-A6C34878D82A}">
                    <a16:rowId xmlns:a16="http://schemas.microsoft.com/office/drawing/2014/main" val="10003"/>
                  </a:ext>
                </a:extLst>
              </a:tr>
              <a:tr h="555969">
                <a:tc>
                  <a:txBody>
                    <a:bodyPr/>
                    <a:lstStyle/>
                    <a:p>
                      <a:pPr algn="ctr"/>
                      <a:r>
                        <a:rPr lang="en-US" sz="2400" dirty="0"/>
                        <a:t>4</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a:t>
                      </a:r>
                    </a:p>
                  </a:txBody>
                  <a:tcPr/>
                </a:tc>
                <a:extLst>
                  <a:ext uri="{0D108BD9-81ED-4DB2-BD59-A6C34878D82A}">
                    <a16:rowId xmlns:a16="http://schemas.microsoft.com/office/drawing/2014/main" val="10004"/>
                  </a:ext>
                </a:extLst>
              </a:tr>
              <a:tr h="555969">
                <a:tc>
                  <a:txBody>
                    <a:bodyPr/>
                    <a:lstStyle/>
                    <a:p>
                      <a:pPr algn="ctr"/>
                      <a:r>
                        <a:rPr lang="en-US" sz="2400" dirty="0"/>
                        <a:t>5</a:t>
                      </a:r>
                    </a:p>
                  </a:txBody>
                  <a:tcPr/>
                </a:tc>
                <a:tc>
                  <a:txBody>
                    <a:bodyPr/>
                    <a:lstStyle/>
                    <a:p>
                      <a:pPr algn="ctr"/>
                      <a:r>
                        <a:rPr lang="en-US" sz="2400" dirty="0"/>
                        <a:t>R</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G</a:t>
                      </a:r>
                    </a:p>
                  </a:txBody>
                  <a:tcPr/>
                </a:tc>
                <a:tc>
                  <a:txBody>
                    <a:bodyPr/>
                    <a:lstStyle/>
                    <a:p>
                      <a:pPr algn="ctr"/>
                      <a:r>
                        <a:rPr lang="en-US" sz="2400" dirty="0"/>
                        <a:t>G/Y/R</a:t>
                      </a:r>
                    </a:p>
                  </a:txBody>
                  <a:tcPr/>
                </a:tc>
                <a:extLst>
                  <a:ext uri="{0D108BD9-81ED-4DB2-BD59-A6C34878D82A}">
                    <a16:rowId xmlns:a16="http://schemas.microsoft.com/office/drawing/2014/main" val="10005"/>
                  </a:ext>
                </a:extLst>
              </a:tr>
              <a:tr h="555969">
                <a:tc>
                  <a:txBody>
                    <a:bodyPr/>
                    <a:lstStyle/>
                    <a:p>
                      <a:pPr algn="ctr"/>
                      <a:r>
                        <a:rPr lang="en-US" sz="2400" dirty="0"/>
                        <a:t>6</a:t>
                      </a:r>
                    </a:p>
                  </a:txBody>
                  <a:tcPr/>
                </a:tc>
                <a:tc>
                  <a:txBody>
                    <a:bodyPr/>
                    <a:lstStyle/>
                    <a:p>
                      <a:pPr algn="ctr"/>
                      <a:r>
                        <a:rPr lang="en-US" sz="2400" dirty="0"/>
                        <a:t>G</a:t>
                      </a:r>
                    </a:p>
                  </a:txBody>
                  <a:tcPr/>
                </a:tc>
                <a:tc>
                  <a:txBody>
                    <a:bodyPr/>
                    <a:lstStyle/>
                    <a:p>
                      <a:pPr algn="ctr"/>
                      <a:r>
                        <a:rPr lang="en-US" sz="2400" dirty="0"/>
                        <a:t>R</a:t>
                      </a:r>
                    </a:p>
                  </a:txBody>
                  <a:tcPr/>
                </a:tc>
                <a:tc>
                  <a:txBody>
                    <a:bodyPr/>
                    <a:lstStyle/>
                    <a:p>
                      <a:pPr algn="ctr"/>
                      <a:r>
                        <a:rPr lang="en-US" sz="2400" dirty="0"/>
                        <a:t>R</a:t>
                      </a:r>
                    </a:p>
                  </a:txBody>
                  <a:tcPr/>
                </a:tc>
                <a:tc>
                  <a:txBody>
                    <a:bodyPr/>
                    <a:lstStyle/>
                    <a:p>
                      <a:pPr algn="ctr"/>
                      <a:r>
                        <a:rPr lang="en-US" sz="2400" dirty="0"/>
                        <a:t>G</a:t>
                      </a:r>
                    </a:p>
                  </a:txBody>
                  <a:tcPr/>
                </a:tc>
                <a:tc>
                  <a:txBody>
                    <a:bodyPr/>
                    <a:lstStyle/>
                    <a:p>
                      <a:pPr algn="ctr"/>
                      <a:r>
                        <a:rPr lang="en-US" sz="2400" dirty="0"/>
                        <a:t>G</a:t>
                      </a:r>
                    </a:p>
                  </a:txBody>
                  <a:tcPr/>
                </a:tc>
                <a:extLst>
                  <a:ext uri="{0D108BD9-81ED-4DB2-BD59-A6C34878D82A}">
                    <a16:rowId xmlns:a16="http://schemas.microsoft.com/office/drawing/2014/main" val="10006"/>
                  </a:ext>
                </a:extLst>
              </a:tr>
              <a:tr h="555969">
                <a:tc>
                  <a:txBody>
                    <a:bodyPr/>
                    <a:lstStyle/>
                    <a:p>
                      <a:pPr algn="ctr"/>
                      <a:r>
                        <a:rPr lang="en-US" sz="2400" dirty="0"/>
                        <a:t>7</a:t>
                      </a:r>
                    </a:p>
                  </a:txBody>
                  <a:tcPr/>
                </a:tc>
                <a:tc>
                  <a:txBody>
                    <a:bodyPr/>
                    <a:lstStyle/>
                    <a:p>
                      <a:pPr algn="ctr"/>
                      <a:r>
                        <a:rPr lang="en-US" sz="2400" dirty="0"/>
                        <a:t>R</a:t>
                      </a:r>
                    </a:p>
                  </a:txBody>
                  <a:tcPr/>
                </a:tc>
                <a:tc>
                  <a:txBody>
                    <a:bodyPr/>
                    <a:lstStyle/>
                    <a:p>
                      <a:pPr algn="ctr"/>
                      <a:r>
                        <a:rPr lang="en-US" sz="2400" dirty="0"/>
                        <a:t>Y</a:t>
                      </a:r>
                    </a:p>
                  </a:txBody>
                  <a:tcPr/>
                </a:tc>
                <a:tc>
                  <a:txBody>
                    <a:bodyPr/>
                    <a:lstStyle/>
                    <a:p>
                      <a:pPr algn="ctr"/>
                      <a:r>
                        <a:rPr lang="en-US" sz="2400" dirty="0"/>
                        <a:t>Y</a:t>
                      </a:r>
                    </a:p>
                  </a:txBody>
                  <a:tcPr/>
                </a:tc>
                <a:tc>
                  <a:txBody>
                    <a:bodyPr/>
                    <a:lstStyle/>
                    <a:p>
                      <a:pPr algn="ctr"/>
                      <a:r>
                        <a:rPr lang="en-US" sz="2400" dirty="0"/>
                        <a:t>G</a:t>
                      </a:r>
                    </a:p>
                  </a:txBody>
                  <a:tcPr/>
                </a:tc>
                <a:tc>
                  <a:txBody>
                    <a:bodyPr/>
                    <a:lstStyle/>
                    <a:p>
                      <a:pPr algn="ctr"/>
                      <a:r>
                        <a:rPr lang="en-US" sz="2400" dirty="0"/>
                        <a:t>R</a:t>
                      </a:r>
                    </a:p>
                  </a:txBody>
                  <a:tcPr/>
                </a:tc>
                <a:extLst>
                  <a:ext uri="{0D108BD9-81ED-4DB2-BD59-A6C34878D82A}">
                    <a16:rowId xmlns:a16="http://schemas.microsoft.com/office/drawing/2014/main" val="10007"/>
                  </a:ext>
                </a:extLst>
              </a:tr>
            </a:tbl>
          </a:graphicData>
        </a:graphic>
      </p:graphicFrame>
      <p:sp>
        <p:nvSpPr>
          <p:cNvPr id="3" name="TextBox 2"/>
          <p:cNvSpPr txBox="1"/>
          <p:nvPr/>
        </p:nvSpPr>
        <p:spPr>
          <a:xfrm>
            <a:off x="1066800" y="6292334"/>
            <a:ext cx="5029200" cy="369332"/>
          </a:xfrm>
          <a:prstGeom prst="rect">
            <a:avLst/>
          </a:prstGeom>
          <a:noFill/>
        </p:spPr>
        <p:txBody>
          <a:bodyPr wrap="square" rtlCol="0">
            <a:spAutoFit/>
          </a:bodyPr>
          <a:lstStyle/>
          <a:p>
            <a:r>
              <a:rPr lang="en-US" dirty="0"/>
              <a:t>Adapted from </a:t>
            </a:r>
            <a:r>
              <a:rPr lang="en-US" dirty="0" err="1"/>
              <a:t>Fredston</a:t>
            </a:r>
            <a:r>
              <a:rPr lang="en-US" dirty="0"/>
              <a:t> and </a:t>
            </a:r>
            <a:r>
              <a:rPr lang="en-US" dirty="0" err="1"/>
              <a:t>Fesler</a:t>
            </a:r>
            <a:r>
              <a:rPr lang="en-US" dirty="0"/>
              <a:t>, 2010</a:t>
            </a:r>
          </a:p>
        </p:txBody>
      </p:sp>
      <p:sp>
        <p:nvSpPr>
          <p:cNvPr id="6" name="Title 5">
            <a:extLst>
              <a:ext uri="{FF2B5EF4-FFF2-40B4-BE49-F238E27FC236}">
                <a16:creationId xmlns:a16="http://schemas.microsoft.com/office/drawing/2014/main" id="{41BC03F7-24A6-4B8E-845F-4ADEAEF3E48D}"/>
              </a:ext>
            </a:extLst>
          </p:cNvPr>
          <p:cNvSpPr>
            <a:spLocks noGrp="1"/>
          </p:cNvSpPr>
          <p:nvPr>
            <p:ph type="title"/>
          </p:nvPr>
        </p:nvSpPr>
        <p:spPr/>
        <p:txBody>
          <a:bodyPr>
            <a:normAutofit/>
          </a:bodyPr>
          <a:lstStyle/>
          <a:p>
            <a:r>
              <a:rPr lang="en-US" dirty="0"/>
              <a:t>Interpreting the Checklist (p.99)</a:t>
            </a:r>
          </a:p>
        </p:txBody>
      </p:sp>
      <p:sp>
        <p:nvSpPr>
          <p:cNvPr id="4" name="TextBox 3">
            <a:extLst>
              <a:ext uri="{FF2B5EF4-FFF2-40B4-BE49-F238E27FC236}">
                <a16:creationId xmlns:a16="http://schemas.microsoft.com/office/drawing/2014/main" id="{EA12C9F5-C917-402C-97B2-55E2F1A9B476}"/>
              </a:ext>
            </a:extLst>
          </p:cNvPr>
          <p:cNvSpPr txBox="1"/>
          <p:nvPr/>
        </p:nvSpPr>
        <p:spPr>
          <a:xfrm>
            <a:off x="5334000" y="6063735"/>
            <a:ext cx="4491294" cy="369332"/>
          </a:xfrm>
          <a:prstGeom prst="rect">
            <a:avLst/>
          </a:prstGeom>
          <a:noFill/>
        </p:spPr>
        <p:txBody>
          <a:bodyPr wrap="none" rtlCol="0">
            <a:spAutoFit/>
          </a:bodyPr>
          <a:lstStyle/>
          <a:p>
            <a:r>
              <a:rPr lang="en-US" b="1" dirty="0">
                <a:solidFill>
                  <a:srgbClr val="FF0000"/>
                </a:solidFill>
              </a:rPr>
              <a:t>Be conservative, leave large margin for error!</a:t>
            </a:r>
          </a:p>
        </p:txBody>
      </p:sp>
      <p:sp>
        <p:nvSpPr>
          <p:cNvPr id="8" name="TextBox 7">
            <a:extLst>
              <a:ext uri="{FF2B5EF4-FFF2-40B4-BE49-F238E27FC236}">
                <a16:creationId xmlns:a16="http://schemas.microsoft.com/office/drawing/2014/main" id="{98B5C5B8-3BC1-42FA-9CBA-6DEB67BE4659}"/>
              </a:ext>
            </a:extLst>
          </p:cNvPr>
          <p:cNvSpPr txBox="1"/>
          <p:nvPr/>
        </p:nvSpPr>
        <p:spPr>
          <a:xfrm>
            <a:off x="5364126" y="3749658"/>
            <a:ext cx="3452035" cy="369332"/>
          </a:xfrm>
          <a:prstGeom prst="rect">
            <a:avLst/>
          </a:prstGeom>
          <a:noFill/>
        </p:spPr>
        <p:txBody>
          <a:bodyPr wrap="none" rtlCol="0">
            <a:spAutoFit/>
          </a:bodyPr>
          <a:lstStyle/>
          <a:p>
            <a:r>
              <a:rPr lang="en-US" b="1" dirty="0">
                <a:solidFill>
                  <a:srgbClr val="FF0000"/>
                </a:solidFill>
              </a:rPr>
              <a:t>How could go make a go decision?</a:t>
            </a:r>
          </a:p>
        </p:txBody>
      </p:sp>
    </p:spTree>
    <p:extLst>
      <p:ext uri="{BB962C8B-B14F-4D97-AF65-F5344CB8AC3E}">
        <p14:creationId xmlns:p14="http://schemas.microsoft.com/office/powerpoint/2010/main" val="265665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Seven Yes/no Questions are posed and the number of Yes responses are added up. The seven questions form the acronym </a:t>
            </a:r>
            <a:r>
              <a:rPr lang="en-US" b="1" dirty="0" err="1"/>
              <a:t>ALPTRUTh</a:t>
            </a:r>
            <a:r>
              <a:rPr lang="en-US" dirty="0"/>
              <a:t>. </a:t>
            </a:r>
          </a:p>
          <a:p>
            <a:r>
              <a:rPr lang="en-US" b="1" dirty="0">
                <a:solidFill>
                  <a:srgbClr val="FF0000"/>
                </a:solidFill>
              </a:rPr>
              <a:t>A</a:t>
            </a:r>
            <a:r>
              <a:rPr lang="en-US" b="1" dirty="0"/>
              <a:t>valanches</a:t>
            </a:r>
            <a:r>
              <a:rPr lang="en-US" dirty="0"/>
              <a:t>—can you observe recent avalanche activity?</a:t>
            </a:r>
          </a:p>
          <a:p>
            <a:r>
              <a:rPr lang="en-US" b="1" dirty="0">
                <a:solidFill>
                  <a:srgbClr val="FF0000"/>
                </a:solidFill>
              </a:rPr>
              <a:t>L</a:t>
            </a:r>
            <a:r>
              <a:rPr lang="en-US" b="1" dirty="0"/>
              <a:t>oading</a:t>
            </a:r>
            <a:r>
              <a:rPr lang="en-US" dirty="0"/>
              <a:t>—has there been recent loading by snow, wind or rain?</a:t>
            </a:r>
          </a:p>
          <a:p>
            <a:r>
              <a:rPr lang="en-US" b="1" dirty="0">
                <a:solidFill>
                  <a:srgbClr val="FF0000"/>
                </a:solidFill>
              </a:rPr>
              <a:t>P</a:t>
            </a:r>
            <a:r>
              <a:rPr lang="en-US" b="1" dirty="0"/>
              <a:t>ath</a:t>
            </a:r>
            <a:r>
              <a:rPr lang="en-US" dirty="0"/>
              <a:t>—does the slope contain a recognizable avalanche path?</a:t>
            </a:r>
          </a:p>
          <a:p>
            <a:r>
              <a:rPr lang="en-US" b="1" dirty="0">
                <a:solidFill>
                  <a:srgbClr val="FF0000"/>
                </a:solidFill>
              </a:rPr>
              <a:t>T</a:t>
            </a:r>
            <a:r>
              <a:rPr lang="en-US" b="1" dirty="0"/>
              <a:t>errain Trap</a:t>
            </a:r>
            <a:r>
              <a:rPr lang="en-US" dirty="0"/>
              <a:t>—is there a terrain trap that increases the consequences of being caught in an avalanche?</a:t>
            </a:r>
          </a:p>
          <a:p>
            <a:r>
              <a:rPr lang="en-US" b="1" dirty="0">
                <a:solidFill>
                  <a:srgbClr val="FF0000"/>
                </a:solidFill>
              </a:rPr>
              <a:t>R</a:t>
            </a:r>
            <a:r>
              <a:rPr lang="en-US" b="1" dirty="0"/>
              <a:t>ating</a:t>
            </a:r>
            <a:r>
              <a:rPr lang="en-US" dirty="0"/>
              <a:t>—is the avalanche forecast danger rating Considerable or higher?</a:t>
            </a:r>
          </a:p>
          <a:p>
            <a:r>
              <a:rPr lang="en-US" b="1" dirty="0">
                <a:solidFill>
                  <a:srgbClr val="FF0000"/>
                </a:solidFill>
              </a:rPr>
              <a:t>U</a:t>
            </a:r>
            <a:r>
              <a:rPr lang="en-US" b="1" dirty="0"/>
              <a:t>nstable snow</a:t>
            </a:r>
            <a:r>
              <a:rPr lang="en-US" dirty="0"/>
              <a:t>—is there any evidence of unstable snow?</a:t>
            </a:r>
          </a:p>
          <a:p>
            <a:r>
              <a:rPr lang="en-US" b="1" dirty="0">
                <a:solidFill>
                  <a:srgbClr val="FF0000"/>
                </a:solidFill>
              </a:rPr>
              <a:t>T</a:t>
            </a:r>
            <a:r>
              <a:rPr lang="en-US" b="1" dirty="0"/>
              <a:t>haw instability</a:t>
            </a:r>
            <a:r>
              <a:rPr lang="en-US" dirty="0"/>
              <a:t>—is the snowpack melting due to solar radiation, warm temperatures or rain?</a:t>
            </a:r>
          </a:p>
          <a:p>
            <a:pPr lvl="1"/>
            <a:r>
              <a:rPr lang="en-US" sz="2200" dirty="0"/>
              <a:t>If three or more factors are present, that should trigger a red flag in your mind</a:t>
            </a:r>
          </a:p>
        </p:txBody>
      </p:sp>
      <p:sp>
        <p:nvSpPr>
          <p:cNvPr id="7" name="Title 1">
            <a:extLst>
              <a:ext uri="{FF2B5EF4-FFF2-40B4-BE49-F238E27FC236}">
                <a16:creationId xmlns:a16="http://schemas.microsoft.com/office/drawing/2014/main" id="{909C05C6-E2A8-4A69-A46A-5C4F79538DE0}"/>
              </a:ext>
            </a:extLst>
          </p:cNvPr>
          <p:cNvSpPr>
            <a:spLocks noGrp="1"/>
          </p:cNvSpPr>
          <p:nvPr>
            <p:ph type="title"/>
          </p:nvPr>
        </p:nvSpPr>
        <p:spPr>
          <a:xfrm>
            <a:off x="457200" y="274638"/>
            <a:ext cx="8229600" cy="1143000"/>
          </a:xfrm>
        </p:spPr>
        <p:txBody>
          <a:bodyPr>
            <a:normAutofit/>
          </a:bodyPr>
          <a:lstStyle/>
          <a:p>
            <a:r>
              <a:rPr lang="en-US" dirty="0"/>
              <a:t>The Obvious Clue Method (OCM)</a:t>
            </a:r>
          </a:p>
        </p:txBody>
      </p:sp>
    </p:spTree>
    <p:extLst>
      <p:ext uri="{BB962C8B-B14F-4D97-AF65-F5344CB8AC3E}">
        <p14:creationId xmlns:p14="http://schemas.microsoft.com/office/powerpoint/2010/main" val="139612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E7BF-365C-485B-8A08-B4B330B6B17E}"/>
              </a:ext>
            </a:extLst>
          </p:cNvPr>
          <p:cNvSpPr>
            <a:spLocks noGrp="1"/>
          </p:cNvSpPr>
          <p:nvPr>
            <p:ph type="title"/>
          </p:nvPr>
        </p:nvSpPr>
        <p:spPr/>
        <p:txBody>
          <a:bodyPr/>
          <a:lstStyle/>
          <a:p>
            <a:r>
              <a:rPr lang="en-US" dirty="0"/>
              <a:t>What’s avalanche danger?</a:t>
            </a:r>
          </a:p>
        </p:txBody>
      </p:sp>
      <p:sp>
        <p:nvSpPr>
          <p:cNvPr id="3" name="Content Placeholder 2">
            <a:extLst>
              <a:ext uri="{FF2B5EF4-FFF2-40B4-BE49-F238E27FC236}">
                <a16:creationId xmlns:a16="http://schemas.microsoft.com/office/drawing/2014/main" id="{79707309-1A34-4CBB-A740-E65E8277AD98}"/>
              </a:ext>
            </a:extLst>
          </p:cNvPr>
          <p:cNvSpPr>
            <a:spLocks noGrp="1"/>
          </p:cNvSpPr>
          <p:nvPr>
            <p:ph idx="1"/>
          </p:nvPr>
        </p:nvSpPr>
        <p:spPr/>
        <p:txBody>
          <a:bodyPr/>
          <a:lstStyle/>
          <a:p>
            <a:r>
              <a:rPr lang="en-US" dirty="0"/>
              <a:t>Danger = Probability x Consequence</a:t>
            </a:r>
          </a:p>
          <a:p>
            <a:r>
              <a:rPr lang="en-US" dirty="0"/>
              <a:t>What factors contribute? </a:t>
            </a:r>
          </a:p>
          <a:p>
            <a:pPr lvl="1"/>
            <a:r>
              <a:rPr lang="en-US" dirty="0"/>
              <a:t>Terrain, Weather, Snowpack, Human</a:t>
            </a:r>
          </a:p>
          <a:p>
            <a:r>
              <a:rPr lang="en-US" dirty="0"/>
              <a:t>What questions to ask?</a:t>
            </a:r>
          </a:p>
          <a:p>
            <a:pPr lvl="1"/>
            <a:r>
              <a:rPr lang="en-US" dirty="0"/>
              <a:t>Is the terrain safe?</a:t>
            </a:r>
          </a:p>
          <a:p>
            <a:pPr lvl="1"/>
            <a:r>
              <a:rPr lang="en-US" dirty="0"/>
              <a:t>Does the weather contribute to instability?</a:t>
            </a:r>
          </a:p>
          <a:p>
            <a:pPr lvl="1"/>
            <a:r>
              <a:rPr lang="en-US" dirty="0"/>
              <a:t>Will it slide?</a:t>
            </a:r>
          </a:p>
          <a:p>
            <a:pPr lvl="1"/>
            <a:r>
              <a:rPr lang="en-US" dirty="0"/>
              <a:t>Are we contributing to the danger?</a:t>
            </a:r>
          </a:p>
        </p:txBody>
      </p:sp>
    </p:spTree>
    <p:extLst>
      <p:ext uri="{BB962C8B-B14F-4D97-AF65-F5344CB8AC3E}">
        <p14:creationId xmlns:p14="http://schemas.microsoft.com/office/powerpoint/2010/main" val="251060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02" y="350703"/>
            <a:ext cx="8111498" cy="55119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1903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E25E-F26C-4E7B-AC1E-6B08B3862480}"/>
              </a:ext>
            </a:extLst>
          </p:cNvPr>
          <p:cNvSpPr>
            <a:spLocks noGrp="1"/>
          </p:cNvSpPr>
          <p:nvPr>
            <p:ph type="title"/>
          </p:nvPr>
        </p:nvSpPr>
        <p:spPr/>
        <p:txBody>
          <a:bodyPr/>
          <a:lstStyle/>
          <a:p>
            <a:r>
              <a:rPr lang="en-US" dirty="0" err="1"/>
              <a:t>Avaluator</a:t>
            </a:r>
            <a:r>
              <a:rPr lang="en-US" dirty="0"/>
              <a:t> Card (front)</a:t>
            </a:r>
          </a:p>
        </p:txBody>
      </p:sp>
      <p:pic>
        <p:nvPicPr>
          <p:cNvPr id="5" name="Content Placeholder 4">
            <a:extLst>
              <a:ext uri="{FF2B5EF4-FFF2-40B4-BE49-F238E27FC236}">
                <a16:creationId xmlns:a16="http://schemas.microsoft.com/office/drawing/2014/main" id="{FB419C5B-6806-4E4D-82BA-49EFF0F91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066800"/>
            <a:ext cx="7518400" cy="5704586"/>
          </a:xfrm>
        </p:spPr>
      </p:pic>
    </p:spTree>
    <p:extLst>
      <p:ext uri="{BB962C8B-B14F-4D97-AF65-F5344CB8AC3E}">
        <p14:creationId xmlns:p14="http://schemas.microsoft.com/office/powerpoint/2010/main" val="95836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E25E-F26C-4E7B-AC1E-6B08B3862480}"/>
              </a:ext>
            </a:extLst>
          </p:cNvPr>
          <p:cNvSpPr>
            <a:spLocks noGrp="1"/>
          </p:cNvSpPr>
          <p:nvPr>
            <p:ph type="title"/>
          </p:nvPr>
        </p:nvSpPr>
        <p:spPr/>
        <p:txBody>
          <a:bodyPr/>
          <a:lstStyle/>
          <a:p>
            <a:r>
              <a:rPr lang="en-US" dirty="0" err="1"/>
              <a:t>Avaluator</a:t>
            </a:r>
            <a:r>
              <a:rPr lang="en-US" dirty="0"/>
              <a:t> Card (back)</a:t>
            </a:r>
          </a:p>
        </p:txBody>
      </p:sp>
      <p:pic>
        <p:nvPicPr>
          <p:cNvPr id="7" name="Content Placeholder 6">
            <a:extLst>
              <a:ext uri="{FF2B5EF4-FFF2-40B4-BE49-F238E27FC236}">
                <a16:creationId xmlns:a16="http://schemas.microsoft.com/office/drawing/2014/main" id="{4CA914F6-5148-4203-9A89-F3E4DF473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400" y="1022604"/>
            <a:ext cx="7213600" cy="5698744"/>
          </a:xfrm>
        </p:spPr>
      </p:pic>
    </p:spTree>
    <p:extLst>
      <p:ext uri="{BB962C8B-B14F-4D97-AF65-F5344CB8AC3E}">
        <p14:creationId xmlns:p14="http://schemas.microsoft.com/office/powerpoint/2010/main" val="20626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6F72-E850-48A6-8848-B146F80CF0D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41944FD-7B34-4EDF-978A-A4670DB19EB9}"/>
              </a:ext>
            </a:extLst>
          </p:cNvPr>
          <p:cNvSpPr>
            <a:spLocks noGrp="1"/>
          </p:cNvSpPr>
          <p:nvPr>
            <p:ph idx="1"/>
          </p:nvPr>
        </p:nvSpPr>
        <p:spPr/>
        <p:txBody>
          <a:bodyPr/>
          <a:lstStyle/>
          <a:p>
            <a:r>
              <a:rPr lang="en-US" dirty="0"/>
              <a:t>Further reading</a:t>
            </a:r>
          </a:p>
          <a:p>
            <a:pPr lvl="1"/>
            <a:r>
              <a:rPr lang="en-US" dirty="0"/>
              <a:t>Statham et al., 2017: Conceptual model of Avalanche Hazard. </a:t>
            </a:r>
            <a:r>
              <a:rPr lang="en-US" i="1" dirty="0"/>
              <a:t>Nat. Hazards. </a:t>
            </a:r>
          </a:p>
          <a:p>
            <a:r>
              <a:rPr lang="en-US" dirty="0"/>
              <a:t>Further listening:</a:t>
            </a:r>
          </a:p>
          <a:p>
            <a:pPr lvl="1"/>
            <a:r>
              <a:rPr lang="en-US" dirty="0"/>
              <a:t>Slide Podcast, S2E1: The Danger Lesson</a:t>
            </a:r>
          </a:p>
        </p:txBody>
      </p:sp>
    </p:spTree>
    <p:extLst>
      <p:ext uri="{BB962C8B-B14F-4D97-AF65-F5344CB8AC3E}">
        <p14:creationId xmlns:p14="http://schemas.microsoft.com/office/powerpoint/2010/main" val="42621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Topic 5C – Decision Making in the field</a:t>
            </a:r>
          </a:p>
        </p:txBody>
      </p:sp>
      <p:sp>
        <p:nvSpPr>
          <p:cNvPr id="3" name="Content Placeholder 2"/>
          <p:cNvSpPr>
            <a:spLocks noGrp="1"/>
          </p:cNvSpPr>
          <p:nvPr>
            <p:ph idx="1"/>
          </p:nvPr>
        </p:nvSpPr>
        <p:spPr/>
        <p:txBody>
          <a:bodyPr>
            <a:normAutofit/>
          </a:bodyPr>
          <a:lstStyle/>
          <a:p>
            <a:pPr marL="0" indent="0">
              <a:buNone/>
            </a:pPr>
            <a:r>
              <a:rPr lang="en-US" b="1" dirty="0"/>
              <a:t>Objectives</a:t>
            </a:r>
          </a:p>
          <a:p>
            <a:pPr lvl="0"/>
            <a:r>
              <a:rPr lang="en-US" dirty="0"/>
              <a:t>List pertinent data for decision-making.</a:t>
            </a:r>
          </a:p>
          <a:p>
            <a:pPr lvl="0"/>
            <a:r>
              <a:rPr lang="en-US" dirty="0"/>
              <a:t>Integrate multiple types and sources of information when making decisions</a:t>
            </a:r>
          </a:p>
          <a:p>
            <a:pPr lvl="0"/>
            <a:r>
              <a:rPr lang="en-US" dirty="0"/>
              <a:t>Prioritize evidence of hazard</a:t>
            </a:r>
          </a:p>
          <a:p>
            <a:pPr lvl="0"/>
            <a:r>
              <a:rPr lang="en-US" dirty="0"/>
              <a:t>Use a variety of decision-making aids.</a:t>
            </a:r>
          </a:p>
        </p:txBody>
      </p:sp>
    </p:spTree>
    <p:extLst>
      <p:ext uri="{BB962C8B-B14F-4D97-AF65-F5344CB8AC3E}">
        <p14:creationId xmlns:p14="http://schemas.microsoft.com/office/powerpoint/2010/main" val="375300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Suggested Questions for Summary/Evaluation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Suggested Questions for Summary/Evaluation</a:t>
            </a:r>
          </a:p>
          <a:p>
            <a:pPr lvl="0"/>
            <a:r>
              <a:rPr lang="en-US" dirty="0"/>
              <a:t>What did you learn from this presentation?  (What else?)</a:t>
            </a:r>
          </a:p>
          <a:p>
            <a:pPr lvl="0"/>
            <a:r>
              <a:rPr lang="en-US" dirty="0"/>
              <a:t>What kinds of information need to be gathered constantly while traveling in the backcountry?</a:t>
            </a:r>
          </a:p>
          <a:p>
            <a:pPr lvl="0"/>
            <a:r>
              <a:rPr lang="en-US" dirty="0"/>
              <a:t>How does the North American Public Avalanche Danger Scale help with decision-making?</a:t>
            </a:r>
          </a:p>
          <a:p>
            <a:pPr lvl="0"/>
            <a:r>
              <a:rPr lang="en-US" dirty="0"/>
              <a:t>What did you learn from this presentation?  (What else?)</a:t>
            </a:r>
          </a:p>
          <a:p>
            <a:pPr lvl="0"/>
            <a:r>
              <a:rPr lang="en-US" dirty="0"/>
              <a:t>What kinds of information are used to assess stability?</a:t>
            </a:r>
          </a:p>
          <a:p>
            <a:pPr lvl="0"/>
            <a:r>
              <a:rPr lang="en-US" dirty="0"/>
              <a:t>How is stability information prioritized?</a:t>
            </a:r>
          </a:p>
          <a:p>
            <a:pPr lvl="0"/>
            <a:r>
              <a:rPr lang="en-US" dirty="0"/>
              <a:t>Why is it important to make several test pits and observations on the move?</a:t>
            </a:r>
          </a:p>
          <a:p>
            <a:pPr lvl="0"/>
            <a:r>
              <a:rPr lang="en-US" dirty="0"/>
              <a:t>What is the usefulness of avalanche advisories?</a:t>
            </a:r>
          </a:p>
          <a:p>
            <a:pPr lvl="0"/>
            <a:r>
              <a:rPr lang="en-US" dirty="0"/>
              <a:t>Why does discovery of a relatively small, isolated area of instability outweigh many, widespread findings of stability?</a:t>
            </a:r>
          </a:p>
          <a:p>
            <a:pPr lvl="0"/>
            <a:r>
              <a:rPr lang="en-US" dirty="0"/>
              <a:t>What is a convenient acronym for assessing avalanche potential?</a:t>
            </a:r>
          </a:p>
          <a:p>
            <a:pPr lvl="0"/>
            <a:r>
              <a:rPr lang="en-US" dirty="0"/>
              <a:t>Which decision-making tool do you prefer?  Why?</a:t>
            </a:r>
          </a:p>
          <a:p>
            <a:pPr lvl="0"/>
            <a:r>
              <a:rPr lang="en-US" dirty="0"/>
              <a:t>Why might it be useful to have members of a group use more than one type of decision-making tool?</a:t>
            </a:r>
          </a:p>
          <a:p>
            <a:pPr lvl="0"/>
            <a:r>
              <a:rPr lang="en-US" dirty="0"/>
              <a:t>If the data and tools indicate moderate or higher hazard, what are your options? </a:t>
            </a:r>
          </a:p>
        </p:txBody>
      </p:sp>
    </p:spTree>
    <p:extLst>
      <p:ext uri="{BB962C8B-B14F-4D97-AF65-F5344CB8AC3E}">
        <p14:creationId xmlns:p14="http://schemas.microsoft.com/office/powerpoint/2010/main" val="250699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85E7-1573-47A0-B4DE-D4356D57B0CC}"/>
              </a:ext>
            </a:extLst>
          </p:cNvPr>
          <p:cNvSpPr>
            <a:spLocks noGrp="1"/>
          </p:cNvSpPr>
          <p:nvPr>
            <p:ph type="title"/>
          </p:nvPr>
        </p:nvSpPr>
        <p:spPr/>
        <p:txBody>
          <a:bodyPr/>
          <a:lstStyle/>
          <a:p>
            <a:r>
              <a:rPr lang="en-US" dirty="0"/>
              <a:t>How to make a safe decision?</a:t>
            </a:r>
          </a:p>
        </p:txBody>
      </p:sp>
      <p:sp>
        <p:nvSpPr>
          <p:cNvPr id="3" name="Content Placeholder 2">
            <a:extLst>
              <a:ext uri="{FF2B5EF4-FFF2-40B4-BE49-F238E27FC236}">
                <a16:creationId xmlns:a16="http://schemas.microsoft.com/office/drawing/2014/main" id="{3823C905-BE95-43AD-8B53-6B94EB804CCD}"/>
              </a:ext>
            </a:extLst>
          </p:cNvPr>
          <p:cNvSpPr>
            <a:spLocks noGrp="1"/>
          </p:cNvSpPr>
          <p:nvPr>
            <p:ph idx="1"/>
          </p:nvPr>
        </p:nvSpPr>
        <p:spPr>
          <a:xfrm>
            <a:off x="762000" y="1112837"/>
            <a:ext cx="8229600" cy="4525963"/>
          </a:xfrm>
        </p:spPr>
        <p:txBody>
          <a:bodyPr>
            <a:noAutofit/>
          </a:bodyPr>
          <a:lstStyle/>
          <a:p>
            <a:r>
              <a:rPr lang="en-US" sz="2400" dirty="0"/>
              <a:t>Fast decisions are efficient </a:t>
            </a:r>
            <a:r>
              <a:rPr lang="en-US" sz="2400" b="1" dirty="0"/>
              <a:t>but</a:t>
            </a:r>
            <a:r>
              <a:rPr lang="en-US" sz="2400" dirty="0"/>
              <a:t> based on</a:t>
            </a:r>
          </a:p>
          <a:p>
            <a:pPr lvl="1"/>
            <a:r>
              <a:rPr lang="en-US" sz="2400" dirty="0"/>
              <a:t>Presumptions</a:t>
            </a:r>
          </a:p>
          <a:p>
            <a:pPr lvl="1"/>
            <a:r>
              <a:rPr lang="en-US" sz="2400" dirty="0"/>
              <a:t>pattern recognition (mental shortcuts and biases)</a:t>
            </a:r>
          </a:p>
          <a:p>
            <a:pPr lvl="1"/>
            <a:r>
              <a:rPr lang="en-US" sz="2400" dirty="0"/>
              <a:t>and intuition (e.g., gut feeling, guessing)</a:t>
            </a:r>
          </a:p>
          <a:p>
            <a:r>
              <a:rPr lang="en-US" sz="2400" dirty="0"/>
              <a:t>Gather plenty of information (regional, intermediate, local)</a:t>
            </a:r>
          </a:p>
          <a:p>
            <a:pPr lvl="1"/>
            <a:r>
              <a:rPr lang="en-US" sz="2400" dirty="0"/>
              <a:t>Minimize uncertainty</a:t>
            </a:r>
          </a:p>
          <a:p>
            <a:pPr lvl="1"/>
            <a:r>
              <a:rPr lang="en-US" sz="2400" dirty="0"/>
              <a:t>Prioritize bull’s-eye data points</a:t>
            </a:r>
          </a:p>
          <a:p>
            <a:pPr lvl="1"/>
            <a:r>
              <a:rPr lang="en-US" sz="2400" dirty="0"/>
              <a:t>Prioritize evidence of hazard</a:t>
            </a:r>
          </a:p>
          <a:p>
            <a:pPr lvl="1"/>
            <a:r>
              <a:rPr lang="en-US" sz="2400" dirty="0"/>
              <a:t>Evidence-based decision (like a scientist)</a:t>
            </a:r>
          </a:p>
          <a:p>
            <a:r>
              <a:rPr lang="en-US" sz="2400" dirty="0"/>
              <a:t>Use logical brain to make a decision (slow and rational)</a:t>
            </a:r>
          </a:p>
          <a:p>
            <a:r>
              <a:rPr lang="en-US" sz="2400" dirty="0"/>
              <a:t>Use protocols, checklists, and rule-based decision making tools</a:t>
            </a:r>
          </a:p>
        </p:txBody>
      </p:sp>
    </p:spTree>
    <p:extLst>
      <p:ext uri="{BB962C8B-B14F-4D97-AF65-F5344CB8AC3E}">
        <p14:creationId xmlns:p14="http://schemas.microsoft.com/office/powerpoint/2010/main" val="241516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73A5-3F79-41BC-93E8-682295EF8521}"/>
              </a:ext>
            </a:extLst>
          </p:cNvPr>
          <p:cNvSpPr>
            <a:spLocks noGrp="1"/>
          </p:cNvSpPr>
          <p:nvPr>
            <p:ph type="title"/>
          </p:nvPr>
        </p:nvSpPr>
        <p:spPr/>
        <p:txBody>
          <a:bodyPr/>
          <a:lstStyle/>
          <a:p>
            <a:r>
              <a:rPr lang="en-US" dirty="0"/>
              <a:t>Bull’s eye approach</a:t>
            </a:r>
          </a:p>
        </p:txBody>
      </p:sp>
      <p:pic>
        <p:nvPicPr>
          <p:cNvPr id="5" name="Graphic 4" descr="Bulls-eye">
            <a:extLst>
              <a:ext uri="{FF2B5EF4-FFF2-40B4-BE49-F238E27FC236}">
                <a16:creationId xmlns:a16="http://schemas.microsoft.com/office/drawing/2014/main" id="{E9603516-C0C0-4221-A4E5-156B3A5BFA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0" y="1094095"/>
            <a:ext cx="5181600" cy="5181600"/>
          </a:xfrm>
          <a:prstGeom prst="rect">
            <a:avLst/>
          </a:prstGeom>
        </p:spPr>
      </p:pic>
      <p:grpSp>
        <p:nvGrpSpPr>
          <p:cNvPr id="18" name="Group 17">
            <a:extLst>
              <a:ext uri="{FF2B5EF4-FFF2-40B4-BE49-F238E27FC236}">
                <a16:creationId xmlns:a16="http://schemas.microsoft.com/office/drawing/2014/main" id="{1C6E9AA6-06F7-4CAA-B7EE-E5445902D027}"/>
              </a:ext>
            </a:extLst>
          </p:cNvPr>
          <p:cNvGrpSpPr/>
          <p:nvPr/>
        </p:nvGrpSpPr>
        <p:grpSpPr>
          <a:xfrm>
            <a:off x="304800" y="1304770"/>
            <a:ext cx="4648200" cy="1438430"/>
            <a:chOff x="304800" y="1304770"/>
            <a:chExt cx="4648200" cy="1438430"/>
          </a:xfrm>
        </p:grpSpPr>
        <p:sp>
          <p:nvSpPr>
            <p:cNvPr id="6" name="TextBox 5">
              <a:extLst>
                <a:ext uri="{FF2B5EF4-FFF2-40B4-BE49-F238E27FC236}">
                  <a16:creationId xmlns:a16="http://schemas.microsoft.com/office/drawing/2014/main" id="{5949A089-D02F-45F9-A622-BEAEE340F764}"/>
                </a:ext>
              </a:extLst>
            </p:cNvPr>
            <p:cNvSpPr txBox="1"/>
            <p:nvPr/>
          </p:nvSpPr>
          <p:spPr>
            <a:xfrm>
              <a:off x="304800" y="1304770"/>
              <a:ext cx="3373296" cy="830997"/>
            </a:xfrm>
            <a:prstGeom prst="rect">
              <a:avLst/>
            </a:prstGeom>
            <a:noFill/>
          </p:spPr>
          <p:txBody>
            <a:bodyPr wrap="none" rtlCol="0">
              <a:spAutoFit/>
            </a:bodyPr>
            <a:lstStyle/>
            <a:p>
              <a:r>
                <a:rPr lang="en-US" sz="2400" b="1" dirty="0"/>
                <a:t>Least relevant</a:t>
              </a:r>
            </a:p>
            <a:p>
              <a:r>
                <a:rPr lang="en-US" sz="2400" b="1" dirty="0"/>
                <a:t>Not reducing uncertainty</a:t>
              </a:r>
            </a:p>
          </p:txBody>
        </p:sp>
        <p:cxnSp>
          <p:nvCxnSpPr>
            <p:cNvPr id="10" name="Straight Arrow Connector 9">
              <a:extLst>
                <a:ext uri="{FF2B5EF4-FFF2-40B4-BE49-F238E27FC236}">
                  <a16:creationId xmlns:a16="http://schemas.microsoft.com/office/drawing/2014/main" id="{C61AC176-463A-4FF6-8F13-AEB7FD367565}"/>
                </a:ext>
              </a:extLst>
            </p:cNvPr>
            <p:cNvCxnSpPr>
              <a:cxnSpLocks/>
            </p:cNvCxnSpPr>
            <p:nvPr/>
          </p:nvCxnSpPr>
          <p:spPr>
            <a:xfrm>
              <a:off x="3581400" y="2135767"/>
              <a:ext cx="1371600" cy="6074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997F60E-46AA-40F8-9F3E-D7E240F3682E}"/>
              </a:ext>
            </a:extLst>
          </p:cNvPr>
          <p:cNvGrpSpPr/>
          <p:nvPr/>
        </p:nvGrpSpPr>
        <p:grpSpPr>
          <a:xfrm>
            <a:off x="304800" y="2853898"/>
            <a:ext cx="5235925" cy="830997"/>
            <a:chOff x="304800" y="2853898"/>
            <a:chExt cx="5235925" cy="830997"/>
          </a:xfrm>
        </p:grpSpPr>
        <p:sp>
          <p:nvSpPr>
            <p:cNvPr id="7" name="TextBox 6">
              <a:extLst>
                <a:ext uri="{FF2B5EF4-FFF2-40B4-BE49-F238E27FC236}">
                  <a16:creationId xmlns:a16="http://schemas.microsoft.com/office/drawing/2014/main" id="{B0C4120B-BB67-4F3E-9E2F-1C2CE2C1E7F3}"/>
                </a:ext>
              </a:extLst>
            </p:cNvPr>
            <p:cNvSpPr txBox="1"/>
            <p:nvPr/>
          </p:nvSpPr>
          <p:spPr>
            <a:xfrm>
              <a:off x="304800" y="2853898"/>
              <a:ext cx="3423566" cy="830997"/>
            </a:xfrm>
            <a:prstGeom prst="rect">
              <a:avLst/>
            </a:prstGeom>
            <a:noFill/>
          </p:spPr>
          <p:txBody>
            <a:bodyPr wrap="none" rtlCol="0">
              <a:spAutoFit/>
            </a:bodyPr>
            <a:lstStyle/>
            <a:p>
              <a:r>
                <a:rPr lang="en-US" sz="2400" b="1" dirty="0"/>
                <a:t>More relevant</a:t>
              </a:r>
            </a:p>
            <a:p>
              <a:r>
                <a:rPr lang="en-US" sz="2400" b="1" dirty="0"/>
                <a:t>Reduces uncertainty a bit</a:t>
              </a:r>
            </a:p>
          </p:txBody>
        </p:sp>
        <p:cxnSp>
          <p:nvCxnSpPr>
            <p:cNvPr id="12" name="Straight Arrow Connector 11">
              <a:extLst>
                <a:ext uri="{FF2B5EF4-FFF2-40B4-BE49-F238E27FC236}">
                  <a16:creationId xmlns:a16="http://schemas.microsoft.com/office/drawing/2014/main" id="{99A18C57-99DF-4CF5-86D4-E044E60CBAB2}"/>
                </a:ext>
              </a:extLst>
            </p:cNvPr>
            <p:cNvCxnSpPr>
              <a:cxnSpLocks/>
            </p:cNvCxnSpPr>
            <p:nvPr/>
          </p:nvCxnSpPr>
          <p:spPr>
            <a:xfrm>
              <a:off x="3864325" y="3461329"/>
              <a:ext cx="1676400" cy="1251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4715D61-A369-42C7-B679-B4D4CC9E0A74}"/>
              </a:ext>
            </a:extLst>
          </p:cNvPr>
          <p:cNvGrpSpPr/>
          <p:nvPr/>
        </p:nvGrpSpPr>
        <p:grpSpPr>
          <a:xfrm>
            <a:off x="355070" y="3886200"/>
            <a:ext cx="6121930" cy="1592997"/>
            <a:chOff x="355070" y="3886200"/>
            <a:chExt cx="6121930" cy="1592997"/>
          </a:xfrm>
        </p:grpSpPr>
        <p:sp>
          <p:nvSpPr>
            <p:cNvPr id="8" name="TextBox 7">
              <a:extLst>
                <a:ext uri="{FF2B5EF4-FFF2-40B4-BE49-F238E27FC236}">
                  <a16:creationId xmlns:a16="http://schemas.microsoft.com/office/drawing/2014/main" id="{2B74B804-5893-4334-B847-2874F57D3CBC}"/>
                </a:ext>
              </a:extLst>
            </p:cNvPr>
            <p:cNvSpPr txBox="1"/>
            <p:nvPr/>
          </p:nvSpPr>
          <p:spPr>
            <a:xfrm>
              <a:off x="355070" y="4648200"/>
              <a:ext cx="2785571" cy="830997"/>
            </a:xfrm>
            <a:prstGeom prst="rect">
              <a:avLst/>
            </a:prstGeom>
            <a:noFill/>
          </p:spPr>
          <p:txBody>
            <a:bodyPr wrap="none" rtlCol="0">
              <a:spAutoFit/>
            </a:bodyPr>
            <a:lstStyle/>
            <a:p>
              <a:r>
                <a:rPr lang="en-US" sz="2400" b="1" dirty="0"/>
                <a:t>Most relevant</a:t>
              </a:r>
            </a:p>
            <a:p>
              <a:r>
                <a:rPr lang="en-US" sz="2400" b="1" dirty="0"/>
                <a:t>Reduces uncertainty</a:t>
              </a:r>
            </a:p>
          </p:txBody>
        </p:sp>
        <p:cxnSp>
          <p:nvCxnSpPr>
            <p:cNvPr id="14" name="Straight Arrow Connector 13">
              <a:extLst>
                <a:ext uri="{FF2B5EF4-FFF2-40B4-BE49-F238E27FC236}">
                  <a16:creationId xmlns:a16="http://schemas.microsoft.com/office/drawing/2014/main" id="{C0CDA644-EBAA-4180-9516-2139A7A012FF}"/>
                </a:ext>
              </a:extLst>
            </p:cNvPr>
            <p:cNvCxnSpPr>
              <a:cxnSpLocks/>
            </p:cNvCxnSpPr>
            <p:nvPr/>
          </p:nvCxnSpPr>
          <p:spPr>
            <a:xfrm flipV="1">
              <a:off x="3290455" y="3886200"/>
              <a:ext cx="3186545" cy="11774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899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73A5-3F79-41BC-93E8-682295EF8521}"/>
              </a:ext>
            </a:extLst>
          </p:cNvPr>
          <p:cNvSpPr>
            <a:spLocks noGrp="1"/>
          </p:cNvSpPr>
          <p:nvPr>
            <p:ph type="title"/>
          </p:nvPr>
        </p:nvSpPr>
        <p:spPr/>
        <p:txBody>
          <a:bodyPr/>
          <a:lstStyle/>
          <a:p>
            <a:r>
              <a:rPr lang="en-US" dirty="0"/>
              <a:t>Exercise: Bull’s eye approach</a:t>
            </a:r>
          </a:p>
        </p:txBody>
      </p:sp>
      <p:pic>
        <p:nvPicPr>
          <p:cNvPr id="5" name="Graphic 4" descr="Bulls-eye">
            <a:extLst>
              <a:ext uri="{FF2B5EF4-FFF2-40B4-BE49-F238E27FC236}">
                <a16:creationId xmlns:a16="http://schemas.microsoft.com/office/drawing/2014/main" id="{E9603516-C0C0-4221-A4E5-156B3A5BFA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1001" y="76200"/>
            <a:ext cx="1339199" cy="1339199"/>
          </a:xfrm>
          <a:prstGeom prst="rect">
            <a:avLst/>
          </a:prstGeom>
        </p:spPr>
      </p:pic>
      <p:sp>
        <p:nvSpPr>
          <p:cNvPr id="6" name="TextBox 5">
            <a:extLst>
              <a:ext uri="{FF2B5EF4-FFF2-40B4-BE49-F238E27FC236}">
                <a16:creationId xmlns:a16="http://schemas.microsoft.com/office/drawing/2014/main" id="{5949A089-D02F-45F9-A622-BEAEE340F764}"/>
              </a:ext>
            </a:extLst>
          </p:cNvPr>
          <p:cNvSpPr txBox="1"/>
          <p:nvPr/>
        </p:nvSpPr>
        <p:spPr>
          <a:xfrm>
            <a:off x="304800" y="1304770"/>
            <a:ext cx="1490536" cy="461665"/>
          </a:xfrm>
          <a:prstGeom prst="rect">
            <a:avLst/>
          </a:prstGeom>
          <a:noFill/>
        </p:spPr>
        <p:txBody>
          <a:bodyPr wrap="none" rtlCol="0">
            <a:spAutoFit/>
          </a:bodyPr>
          <a:lstStyle/>
          <a:p>
            <a:r>
              <a:rPr lang="en-US" sz="2400" b="1" dirty="0"/>
              <a:t>Outer ring</a:t>
            </a:r>
          </a:p>
        </p:txBody>
      </p:sp>
      <p:sp>
        <p:nvSpPr>
          <p:cNvPr id="7" name="TextBox 6">
            <a:extLst>
              <a:ext uri="{FF2B5EF4-FFF2-40B4-BE49-F238E27FC236}">
                <a16:creationId xmlns:a16="http://schemas.microsoft.com/office/drawing/2014/main" id="{B0C4120B-BB67-4F3E-9E2F-1C2CE2C1E7F3}"/>
              </a:ext>
            </a:extLst>
          </p:cNvPr>
          <p:cNvSpPr txBox="1"/>
          <p:nvPr/>
        </p:nvSpPr>
        <p:spPr>
          <a:xfrm>
            <a:off x="304800" y="2853898"/>
            <a:ext cx="1425390" cy="461665"/>
          </a:xfrm>
          <a:prstGeom prst="rect">
            <a:avLst/>
          </a:prstGeom>
          <a:noFill/>
        </p:spPr>
        <p:txBody>
          <a:bodyPr wrap="none" rtlCol="0">
            <a:spAutoFit/>
          </a:bodyPr>
          <a:lstStyle/>
          <a:p>
            <a:r>
              <a:rPr lang="en-US" sz="2400" b="1" dirty="0"/>
              <a:t>Inner ring</a:t>
            </a:r>
          </a:p>
        </p:txBody>
      </p:sp>
      <p:sp>
        <p:nvSpPr>
          <p:cNvPr id="8" name="TextBox 7">
            <a:extLst>
              <a:ext uri="{FF2B5EF4-FFF2-40B4-BE49-F238E27FC236}">
                <a16:creationId xmlns:a16="http://schemas.microsoft.com/office/drawing/2014/main" id="{2B74B804-5893-4334-B847-2874F57D3CBC}"/>
              </a:ext>
            </a:extLst>
          </p:cNvPr>
          <p:cNvSpPr txBox="1"/>
          <p:nvPr/>
        </p:nvSpPr>
        <p:spPr>
          <a:xfrm>
            <a:off x="304800" y="4648200"/>
            <a:ext cx="1379288" cy="461665"/>
          </a:xfrm>
          <a:prstGeom prst="rect">
            <a:avLst/>
          </a:prstGeom>
          <a:noFill/>
        </p:spPr>
        <p:txBody>
          <a:bodyPr wrap="none" rtlCol="0">
            <a:spAutoFit/>
          </a:bodyPr>
          <a:lstStyle/>
          <a:p>
            <a:r>
              <a:rPr lang="en-US" sz="2400" b="1" dirty="0"/>
              <a:t>Bull’s eye</a:t>
            </a:r>
          </a:p>
        </p:txBody>
      </p:sp>
      <p:sp>
        <p:nvSpPr>
          <p:cNvPr id="3" name="TextBox 2">
            <a:extLst>
              <a:ext uri="{FF2B5EF4-FFF2-40B4-BE49-F238E27FC236}">
                <a16:creationId xmlns:a16="http://schemas.microsoft.com/office/drawing/2014/main" id="{6D5118D4-16F7-45D5-9E86-4BA9562B5908}"/>
              </a:ext>
            </a:extLst>
          </p:cNvPr>
          <p:cNvSpPr txBox="1"/>
          <p:nvPr/>
        </p:nvSpPr>
        <p:spPr>
          <a:xfrm>
            <a:off x="7332368" y="4463534"/>
            <a:ext cx="1671163" cy="369332"/>
          </a:xfrm>
          <a:prstGeom prst="rect">
            <a:avLst/>
          </a:prstGeom>
          <a:noFill/>
        </p:spPr>
        <p:txBody>
          <a:bodyPr wrap="none" rtlCol="0">
            <a:spAutoFit/>
          </a:bodyPr>
          <a:lstStyle/>
          <a:p>
            <a:r>
              <a:rPr lang="en-US" dirty="0"/>
              <a:t>There’s no wind</a:t>
            </a:r>
          </a:p>
        </p:txBody>
      </p:sp>
      <p:sp>
        <p:nvSpPr>
          <p:cNvPr id="15" name="TextBox 14">
            <a:extLst>
              <a:ext uri="{FF2B5EF4-FFF2-40B4-BE49-F238E27FC236}">
                <a16:creationId xmlns:a16="http://schemas.microsoft.com/office/drawing/2014/main" id="{746BB0C4-8238-4502-A4FD-AD280CB65662}"/>
              </a:ext>
            </a:extLst>
          </p:cNvPr>
          <p:cNvSpPr txBox="1"/>
          <p:nvPr/>
        </p:nvSpPr>
        <p:spPr>
          <a:xfrm>
            <a:off x="4827525" y="5042619"/>
            <a:ext cx="4354205" cy="369332"/>
          </a:xfrm>
          <a:prstGeom prst="rect">
            <a:avLst/>
          </a:prstGeom>
          <a:noFill/>
        </p:spPr>
        <p:txBody>
          <a:bodyPr wrap="none" rtlCol="0">
            <a:spAutoFit/>
          </a:bodyPr>
          <a:lstStyle/>
          <a:p>
            <a:r>
              <a:rPr lang="en-US" dirty="0"/>
              <a:t>Someone got killed on that slope last season</a:t>
            </a:r>
          </a:p>
        </p:txBody>
      </p:sp>
      <p:sp>
        <p:nvSpPr>
          <p:cNvPr id="19" name="TextBox 18">
            <a:extLst>
              <a:ext uri="{FF2B5EF4-FFF2-40B4-BE49-F238E27FC236}">
                <a16:creationId xmlns:a16="http://schemas.microsoft.com/office/drawing/2014/main" id="{32758F04-A3A6-43F3-AE47-8B59946F61DA}"/>
              </a:ext>
            </a:extLst>
          </p:cNvPr>
          <p:cNvSpPr txBox="1"/>
          <p:nvPr/>
        </p:nvSpPr>
        <p:spPr>
          <a:xfrm>
            <a:off x="1266530" y="2031929"/>
            <a:ext cx="2347117" cy="369332"/>
          </a:xfrm>
          <a:prstGeom prst="rect">
            <a:avLst/>
          </a:prstGeom>
          <a:noFill/>
        </p:spPr>
        <p:txBody>
          <a:bodyPr wrap="none" rtlCol="0">
            <a:spAutoFit/>
          </a:bodyPr>
          <a:lstStyle/>
          <a:p>
            <a:r>
              <a:rPr lang="en-US" dirty="0"/>
              <a:t>The slope is 800 </a:t>
            </a:r>
            <a:r>
              <a:rPr lang="en-US" dirty="0" err="1"/>
              <a:t>ft</a:t>
            </a:r>
            <a:r>
              <a:rPr lang="en-US" dirty="0"/>
              <a:t> high</a:t>
            </a:r>
          </a:p>
        </p:txBody>
      </p:sp>
      <p:sp>
        <p:nvSpPr>
          <p:cNvPr id="20" name="TextBox 19">
            <a:extLst>
              <a:ext uri="{FF2B5EF4-FFF2-40B4-BE49-F238E27FC236}">
                <a16:creationId xmlns:a16="http://schemas.microsoft.com/office/drawing/2014/main" id="{C195BAA1-59E3-43AA-BA04-796A4360A1C5}"/>
              </a:ext>
            </a:extLst>
          </p:cNvPr>
          <p:cNvSpPr txBox="1"/>
          <p:nvPr/>
        </p:nvSpPr>
        <p:spPr>
          <a:xfrm>
            <a:off x="1984400" y="1668149"/>
            <a:ext cx="1476494" cy="369332"/>
          </a:xfrm>
          <a:prstGeom prst="rect">
            <a:avLst/>
          </a:prstGeom>
          <a:noFill/>
        </p:spPr>
        <p:txBody>
          <a:bodyPr wrap="none" rtlCol="0">
            <a:spAutoFit/>
          </a:bodyPr>
          <a:lstStyle/>
          <a:p>
            <a:r>
              <a:rPr lang="en-US" dirty="0"/>
              <a:t>Snow is white</a:t>
            </a:r>
          </a:p>
        </p:txBody>
      </p:sp>
      <p:sp>
        <p:nvSpPr>
          <p:cNvPr id="21" name="TextBox 20">
            <a:extLst>
              <a:ext uri="{FF2B5EF4-FFF2-40B4-BE49-F238E27FC236}">
                <a16:creationId xmlns:a16="http://schemas.microsoft.com/office/drawing/2014/main" id="{917552C9-B878-48FC-A58E-B3DED35C5F3C}"/>
              </a:ext>
            </a:extLst>
          </p:cNvPr>
          <p:cNvSpPr txBox="1"/>
          <p:nvPr/>
        </p:nvSpPr>
        <p:spPr>
          <a:xfrm>
            <a:off x="457200" y="3177807"/>
            <a:ext cx="3262624" cy="369332"/>
          </a:xfrm>
          <a:prstGeom prst="rect">
            <a:avLst/>
          </a:prstGeom>
          <a:noFill/>
        </p:spPr>
        <p:txBody>
          <a:bodyPr wrap="none" rtlCol="0">
            <a:spAutoFit/>
          </a:bodyPr>
          <a:lstStyle/>
          <a:p>
            <a:r>
              <a:rPr lang="en-US" dirty="0"/>
              <a:t>Temperature trend is 4 F/4 hours</a:t>
            </a:r>
          </a:p>
        </p:txBody>
      </p:sp>
      <p:sp>
        <p:nvSpPr>
          <p:cNvPr id="22" name="TextBox 21">
            <a:extLst>
              <a:ext uri="{FF2B5EF4-FFF2-40B4-BE49-F238E27FC236}">
                <a16:creationId xmlns:a16="http://schemas.microsoft.com/office/drawing/2014/main" id="{6DBB7A12-1AA1-42B6-B590-AB3A8C2E47A1}"/>
              </a:ext>
            </a:extLst>
          </p:cNvPr>
          <p:cNvSpPr txBox="1"/>
          <p:nvPr/>
        </p:nvSpPr>
        <p:spPr>
          <a:xfrm>
            <a:off x="6508809" y="5816121"/>
            <a:ext cx="2494722" cy="369332"/>
          </a:xfrm>
          <a:prstGeom prst="rect">
            <a:avLst/>
          </a:prstGeom>
          <a:noFill/>
        </p:spPr>
        <p:txBody>
          <a:bodyPr wrap="none" rtlCol="0">
            <a:spAutoFit/>
          </a:bodyPr>
          <a:lstStyle/>
          <a:p>
            <a:r>
              <a:rPr lang="en-US" dirty="0"/>
              <a:t>Wind is bowing from SW</a:t>
            </a:r>
          </a:p>
        </p:txBody>
      </p:sp>
      <p:sp>
        <p:nvSpPr>
          <p:cNvPr id="23" name="TextBox 22">
            <a:extLst>
              <a:ext uri="{FF2B5EF4-FFF2-40B4-BE49-F238E27FC236}">
                <a16:creationId xmlns:a16="http://schemas.microsoft.com/office/drawing/2014/main" id="{9C9E6F85-BB22-43D0-AB6B-9A3064FD2963}"/>
              </a:ext>
            </a:extLst>
          </p:cNvPr>
          <p:cNvSpPr txBox="1"/>
          <p:nvPr/>
        </p:nvSpPr>
        <p:spPr>
          <a:xfrm>
            <a:off x="1313495" y="5616717"/>
            <a:ext cx="1822102" cy="369332"/>
          </a:xfrm>
          <a:prstGeom prst="rect">
            <a:avLst/>
          </a:prstGeom>
          <a:noFill/>
        </p:spPr>
        <p:txBody>
          <a:bodyPr wrap="none" rtlCol="0">
            <a:spAutoFit/>
          </a:bodyPr>
          <a:lstStyle/>
          <a:p>
            <a:r>
              <a:rPr lang="en-US" dirty="0"/>
              <a:t>Snow is cracking </a:t>
            </a:r>
          </a:p>
        </p:txBody>
      </p:sp>
      <p:sp>
        <p:nvSpPr>
          <p:cNvPr id="24" name="TextBox 23">
            <a:extLst>
              <a:ext uri="{FF2B5EF4-FFF2-40B4-BE49-F238E27FC236}">
                <a16:creationId xmlns:a16="http://schemas.microsoft.com/office/drawing/2014/main" id="{9A03E204-3AE9-4E48-BA65-0DAC0A79BCB6}"/>
              </a:ext>
            </a:extLst>
          </p:cNvPr>
          <p:cNvSpPr txBox="1"/>
          <p:nvPr/>
        </p:nvSpPr>
        <p:spPr>
          <a:xfrm>
            <a:off x="4331484" y="4673287"/>
            <a:ext cx="4810356" cy="369332"/>
          </a:xfrm>
          <a:prstGeom prst="rect">
            <a:avLst/>
          </a:prstGeom>
          <a:noFill/>
        </p:spPr>
        <p:txBody>
          <a:bodyPr wrap="none" rtlCol="0">
            <a:spAutoFit/>
          </a:bodyPr>
          <a:lstStyle/>
          <a:p>
            <a:r>
              <a:rPr lang="en-US" dirty="0"/>
              <a:t>Recent avalanche activity on similar aspect, angle</a:t>
            </a:r>
          </a:p>
        </p:txBody>
      </p:sp>
      <p:sp>
        <p:nvSpPr>
          <p:cNvPr id="25" name="TextBox 24">
            <a:extLst>
              <a:ext uri="{FF2B5EF4-FFF2-40B4-BE49-F238E27FC236}">
                <a16:creationId xmlns:a16="http://schemas.microsoft.com/office/drawing/2014/main" id="{FB765EB9-18BE-4B41-9413-87B974EF3964}"/>
              </a:ext>
            </a:extLst>
          </p:cNvPr>
          <p:cNvSpPr txBox="1"/>
          <p:nvPr/>
        </p:nvSpPr>
        <p:spPr>
          <a:xfrm>
            <a:off x="1096433" y="6234412"/>
            <a:ext cx="3475567" cy="369332"/>
          </a:xfrm>
          <a:prstGeom prst="rect">
            <a:avLst/>
          </a:prstGeom>
          <a:noFill/>
        </p:spPr>
        <p:txBody>
          <a:bodyPr wrap="none" rtlCol="0">
            <a:spAutoFit/>
          </a:bodyPr>
          <a:lstStyle/>
          <a:p>
            <a:r>
              <a:rPr lang="en-US" dirty="0"/>
              <a:t>Stability tests show easy fracturing </a:t>
            </a:r>
          </a:p>
        </p:txBody>
      </p:sp>
      <p:sp>
        <p:nvSpPr>
          <p:cNvPr id="26" name="TextBox 25">
            <a:extLst>
              <a:ext uri="{FF2B5EF4-FFF2-40B4-BE49-F238E27FC236}">
                <a16:creationId xmlns:a16="http://schemas.microsoft.com/office/drawing/2014/main" id="{0013CC11-E815-484E-A30A-4979F2EDB4F5}"/>
              </a:ext>
            </a:extLst>
          </p:cNvPr>
          <p:cNvSpPr txBox="1"/>
          <p:nvPr/>
        </p:nvSpPr>
        <p:spPr>
          <a:xfrm>
            <a:off x="3867512" y="3999914"/>
            <a:ext cx="5060873" cy="369332"/>
          </a:xfrm>
          <a:prstGeom prst="rect">
            <a:avLst/>
          </a:prstGeom>
          <a:noFill/>
        </p:spPr>
        <p:txBody>
          <a:bodyPr wrap="none" rtlCol="0">
            <a:spAutoFit/>
          </a:bodyPr>
          <a:lstStyle/>
          <a:p>
            <a:r>
              <a:rPr lang="en-US" dirty="0"/>
              <a:t>Signs of recent wind loading: rippled </a:t>
            </a:r>
            <a:r>
              <a:rPr lang="en-US" dirty="0" err="1"/>
              <a:t>pillowy</a:t>
            </a:r>
            <a:r>
              <a:rPr lang="en-US" dirty="0"/>
              <a:t> texture</a:t>
            </a:r>
          </a:p>
        </p:txBody>
      </p:sp>
      <p:sp>
        <p:nvSpPr>
          <p:cNvPr id="27" name="TextBox 26">
            <a:extLst>
              <a:ext uri="{FF2B5EF4-FFF2-40B4-BE49-F238E27FC236}">
                <a16:creationId xmlns:a16="http://schemas.microsoft.com/office/drawing/2014/main" id="{9FE5B98D-6F07-413E-9E89-C8B0012AF911}"/>
              </a:ext>
            </a:extLst>
          </p:cNvPr>
          <p:cNvSpPr txBox="1"/>
          <p:nvPr/>
        </p:nvSpPr>
        <p:spPr>
          <a:xfrm>
            <a:off x="6126736" y="6195349"/>
            <a:ext cx="2937407" cy="369332"/>
          </a:xfrm>
          <a:prstGeom prst="rect">
            <a:avLst/>
          </a:prstGeom>
          <a:noFill/>
        </p:spPr>
        <p:txBody>
          <a:bodyPr wrap="none" rtlCol="0">
            <a:spAutoFit/>
          </a:bodyPr>
          <a:lstStyle/>
          <a:p>
            <a:r>
              <a:rPr lang="en-US" dirty="0"/>
              <a:t>Hollow sounds or </a:t>
            </a:r>
            <a:r>
              <a:rPr lang="en-US" dirty="0" err="1"/>
              <a:t>whumpfing</a:t>
            </a:r>
            <a:endParaRPr lang="en-US" dirty="0"/>
          </a:p>
        </p:txBody>
      </p:sp>
      <p:sp>
        <p:nvSpPr>
          <p:cNvPr id="28" name="TextBox 27">
            <a:extLst>
              <a:ext uri="{FF2B5EF4-FFF2-40B4-BE49-F238E27FC236}">
                <a16:creationId xmlns:a16="http://schemas.microsoft.com/office/drawing/2014/main" id="{0E743EB9-99C3-4F1D-AF8D-E7F06F844A92}"/>
              </a:ext>
            </a:extLst>
          </p:cNvPr>
          <p:cNvSpPr txBox="1"/>
          <p:nvPr/>
        </p:nvSpPr>
        <p:spPr>
          <a:xfrm>
            <a:off x="1595712" y="3443301"/>
            <a:ext cx="987771" cy="369332"/>
          </a:xfrm>
          <a:prstGeom prst="rect">
            <a:avLst/>
          </a:prstGeom>
          <a:noFill/>
        </p:spPr>
        <p:txBody>
          <a:bodyPr wrap="none" rtlCol="0">
            <a:spAutoFit/>
          </a:bodyPr>
          <a:lstStyle/>
          <a:p>
            <a:r>
              <a:rPr lang="en-US" dirty="0"/>
              <a:t>Cornices</a:t>
            </a:r>
          </a:p>
        </p:txBody>
      </p:sp>
      <p:sp>
        <p:nvSpPr>
          <p:cNvPr id="29" name="TextBox 28">
            <a:extLst>
              <a:ext uri="{FF2B5EF4-FFF2-40B4-BE49-F238E27FC236}">
                <a16:creationId xmlns:a16="http://schemas.microsoft.com/office/drawing/2014/main" id="{75DFBB9F-552F-49C9-91DC-4641E035B30D}"/>
              </a:ext>
            </a:extLst>
          </p:cNvPr>
          <p:cNvSpPr txBox="1"/>
          <p:nvPr/>
        </p:nvSpPr>
        <p:spPr>
          <a:xfrm>
            <a:off x="303940" y="3661821"/>
            <a:ext cx="5982279" cy="369332"/>
          </a:xfrm>
          <a:prstGeom prst="rect">
            <a:avLst/>
          </a:prstGeom>
          <a:noFill/>
        </p:spPr>
        <p:txBody>
          <a:bodyPr wrap="none" rtlCol="0">
            <a:spAutoFit/>
          </a:bodyPr>
          <a:lstStyle/>
          <a:p>
            <a:r>
              <a:rPr lang="en-US" dirty="0" err="1"/>
              <a:t>Avy</a:t>
            </a:r>
            <a:r>
              <a:rPr lang="en-US" dirty="0"/>
              <a:t> center warns of potential weak layer 70 cm below surface</a:t>
            </a:r>
          </a:p>
        </p:txBody>
      </p:sp>
      <p:sp>
        <p:nvSpPr>
          <p:cNvPr id="30" name="TextBox 29">
            <a:extLst>
              <a:ext uri="{FF2B5EF4-FFF2-40B4-BE49-F238E27FC236}">
                <a16:creationId xmlns:a16="http://schemas.microsoft.com/office/drawing/2014/main" id="{45FFB26D-5E75-4ECD-AF6B-C7249D5495B5}"/>
              </a:ext>
            </a:extLst>
          </p:cNvPr>
          <p:cNvSpPr txBox="1"/>
          <p:nvPr/>
        </p:nvSpPr>
        <p:spPr>
          <a:xfrm>
            <a:off x="358325" y="5982500"/>
            <a:ext cx="4406591" cy="369332"/>
          </a:xfrm>
          <a:prstGeom prst="rect">
            <a:avLst/>
          </a:prstGeom>
          <a:noFill/>
        </p:spPr>
        <p:txBody>
          <a:bodyPr wrap="none" rtlCol="0">
            <a:spAutoFit/>
          </a:bodyPr>
          <a:lstStyle/>
          <a:p>
            <a:r>
              <a:rPr lang="en-US" dirty="0"/>
              <a:t>A fridge-size cornice can trigger an avalanche</a:t>
            </a:r>
          </a:p>
        </p:txBody>
      </p:sp>
      <p:sp>
        <p:nvSpPr>
          <p:cNvPr id="31" name="TextBox 30">
            <a:extLst>
              <a:ext uri="{FF2B5EF4-FFF2-40B4-BE49-F238E27FC236}">
                <a16:creationId xmlns:a16="http://schemas.microsoft.com/office/drawing/2014/main" id="{1D9DE86A-2BB2-4F1D-B59F-ACF88739430E}"/>
              </a:ext>
            </a:extLst>
          </p:cNvPr>
          <p:cNvSpPr txBox="1"/>
          <p:nvPr/>
        </p:nvSpPr>
        <p:spPr>
          <a:xfrm>
            <a:off x="5378556" y="6403152"/>
            <a:ext cx="3645165" cy="369332"/>
          </a:xfrm>
          <a:prstGeom prst="rect">
            <a:avLst/>
          </a:prstGeom>
          <a:noFill/>
        </p:spPr>
        <p:txBody>
          <a:bodyPr wrap="none" rtlCol="0">
            <a:spAutoFit/>
          </a:bodyPr>
          <a:lstStyle/>
          <a:p>
            <a:r>
              <a:rPr lang="en-US" dirty="0"/>
              <a:t>Test slope fractures when jumped on</a:t>
            </a:r>
          </a:p>
        </p:txBody>
      </p:sp>
      <p:sp>
        <p:nvSpPr>
          <p:cNvPr id="32" name="TextBox 31">
            <a:extLst>
              <a:ext uri="{FF2B5EF4-FFF2-40B4-BE49-F238E27FC236}">
                <a16:creationId xmlns:a16="http://schemas.microsoft.com/office/drawing/2014/main" id="{A61EB1C9-D776-4194-B3E0-FF174EC1FD66}"/>
              </a:ext>
            </a:extLst>
          </p:cNvPr>
          <p:cNvSpPr txBox="1"/>
          <p:nvPr/>
        </p:nvSpPr>
        <p:spPr>
          <a:xfrm>
            <a:off x="5237163" y="6045727"/>
            <a:ext cx="2681568" cy="369332"/>
          </a:xfrm>
          <a:prstGeom prst="rect">
            <a:avLst/>
          </a:prstGeom>
          <a:noFill/>
        </p:spPr>
        <p:txBody>
          <a:bodyPr wrap="none" rtlCol="0">
            <a:spAutoFit/>
          </a:bodyPr>
          <a:lstStyle/>
          <a:p>
            <a:r>
              <a:rPr lang="en-US" dirty="0"/>
              <a:t>The slope of interest slides</a:t>
            </a:r>
          </a:p>
        </p:txBody>
      </p:sp>
      <p:sp>
        <p:nvSpPr>
          <p:cNvPr id="34" name="TextBox 33">
            <a:extLst>
              <a:ext uri="{FF2B5EF4-FFF2-40B4-BE49-F238E27FC236}">
                <a16:creationId xmlns:a16="http://schemas.microsoft.com/office/drawing/2014/main" id="{363447B6-2B4A-46C9-A609-F7B4FC27F2BC}"/>
              </a:ext>
            </a:extLst>
          </p:cNvPr>
          <p:cNvSpPr txBox="1"/>
          <p:nvPr/>
        </p:nvSpPr>
        <p:spPr>
          <a:xfrm>
            <a:off x="8010322" y="5561573"/>
            <a:ext cx="1159292" cy="369332"/>
          </a:xfrm>
          <a:prstGeom prst="rect">
            <a:avLst/>
          </a:prstGeom>
          <a:noFill/>
        </p:spPr>
        <p:txBody>
          <a:bodyPr wrap="none" rtlCol="0">
            <a:spAutoFit/>
          </a:bodyPr>
          <a:lstStyle/>
          <a:p>
            <a:r>
              <a:rPr lang="en-US" dirty="0"/>
              <a:t>Sky is blue</a:t>
            </a:r>
          </a:p>
        </p:txBody>
      </p:sp>
      <p:sp>
        <p:nvSpPr>
          <p:cNvPr id="33" name="TextBox 32">
            <a:extLst>
              <a:ext uri="{FF2B5EF4-FFF2-40B4-BE49-F238E27FC236}">
                <a16:creationId xmlns:a16="http://schemas.microsoft.com/office/drawing/2014/main" id="{AC3C2A87-6BBF-4F53-9780-5D97991C08EF}"/>
              </a:ext>
            </a:extLst>
          </p:cNvPr>
          <p:cNvSpPr txBox="1"/>
          <p:nvPr/>
        </p:nvSpPr>
        <p:spPr>
          <a:xfrm>
            <a:off x="5562014" y="5244704"/>
            <a:ext cx="3579826" cy="369332"/>
          </a:xfrm>
          <a:prstGeom prst="rect">
            <a:avLst/>
          </a:prstGeom>
          <a:noFill/>
        </p:spPr>
        <p:txBody>
          <a:bodyPr wrap="none" rtlCol="0">
            <a:spAutoFit/>
          </a:bodyPr>
          <a:lstStyle/>
          <a:p>
            <a:r>
              <a:rPr lang="en-US" dirty="0"/>
              <a:t>Sinking into wet snow to your calves</a:t>
            </a:r>
          </a:p>
        </p:txBody>
      </p:sp>
      <p:sp>
        <p:nvSpPr>
          <p:cNvPr id="35" name="TextBox 34">
            <a:extLst>
              <a:ext uri="{FF2B5EF4-FFF2-40B4-BE49-F238E27FC236}">
                <a16:creationId xmlns:a16="http://schemas.microsoft.com/office/drawing/2014/main" id="{187946F7-9E11-4A74-BDDF-EBB0EF5084A7}"/>
              </a:ext>
            </a:extLst>
          </p:cNvPr>
          <p:cNvSpPr txBox="1"/>
          <p:nvPr/>
        </p:nvSpPr>
        <p:spPr>
          <a:xfrm>
            <a:off x="561883" y="6442502"/>
            <a:ext cx="3756413" cy="369332"/>
          </a:xfrm>
          <a:prstGeom prst="rect">
            <a:avLst/>
          </a:prstGeom>
          <a:noFill/>
        </p:spPr>
        <p:txBody>
          <a:bodyPr wrap="none" rtlCol="0">
            <a:spAutoFit/>
          </a:bodyPr>
          <a:lstStyle/>
          <a:p>
            <a:r>
              <a:rPr lang="en-US" dirty="0"/>
              <a:t>Widespread rollerballs and pinwheels</a:t>
            </a:r>
          </a:p>
        </p:txBody>
      </p:sp>
      <p:sp>
        <p:nvSpPr>
          <p:cNvPr id="36" name="TextBox 35">
            <a:extLst>
              <a:ext uri="{FF2B5EF4-FFF2-40B4-BE49-F238E27FC236}">
                <a16:creationId xmlns:a16="http://schemas.microsoft.com/office/drawing/2014/main" id="{19E96257-1149-4D44-AE60-CFFB24E6A600}"/>
              </a:ext>
            </a:extLst>
          </p:cNvPr>
          <p:cNvSpPr txBox="1"/>
          <p:nvPr/>
        </p:nvSpPr>
        <p:spPr>
          <a:xfrm>
            <a:off x="2722647" y="3756109"/>
            <a:ext cx="6205738" cy="369332"/>
          </a:xfrm>
          <a:prstGeom prst="rect">
            <a:avLst/>
          </a:prstGeom>
          <a:noFill/>
        </p:spPr>
        <p:txBody>
          <a:bodyPr wrap="none" rtlCol="0">
            <a:spAutoFit/>
          </a:bodyPr>
          <a:lstStyle/>
          <a:p>
            <a:r>
              <a:rPr lang="en-US" dirty="0"/>
              <a:t>One </a:t>
            </a:r>
            <a:r>
              <a:rPr lang="en-US" dirty="0" err="1"/>
              <a:t>snowpit</a:t>
            </a:r>
            <a:r>
              <a:rPr lang="en-US" dirty="0"/>
              <a:t> in a </a:t>
            </a:r>
            <a:r>
              <a:rPr lang="en-US" dirty="0" err="1"/>
              <a:t>nonrepresentative</a:t>
            </a:r>
            <a:r>
              <a:rPr lang="en-US" dirty="0"/>
              <a:t> spot showed unstable snow</a:t>
            </a:r>
          </a:p>
        </p:txBody>
      </p:sp>
    </p:spTree>
    <p:extLst>
      <p:ext uri="{BB962C8B-B14F-4D97-AF65-F5344CB8AC3E}">
        <p14:creationId xmlns:p14="http://schemas.microsoft.com/office/powerpoint/2010/main" val="184891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41FD-A43B-4E7E-A3ED-CBC64E79958D}"/>
              </a:ext>
            </a:extLst>
          </p:cNvPr>
          <p:cNvSpPr>
            <a:spLocks noGrp="1"/>
          </p:cNvSpPr>
          <p:nvPr>
            <p:ph type="title"/>
          </p:nvPr>
        </p:nvSpPr>
        <p:spPr/>
        <p:txBody>
          <a:bodyPr/>
          <a:lstStyle/>
          <a:p>
            <a:r>
              <a:rPr lang="en-US" dirty="0"/>
              <a:t>At home</a:t>
            </a:r>
          </a:p>
        </p:txBody>
      </p:sp>
      <p:sp>
        <p:nvSpPr>
          <p:cNvPr id="3" name="Content Placeholder 2">
            <a:extLst>
              <a:ext uri="{FF2B5EF4-FFF2-40B4-BE49-F238E27FC236}">
                <a16:creationId xmlns:a16="http://schemas.microsoft.com/office/drawing/2014/main" id="{A3FC69A5-3819-4ED5-9187-AB10939BB0A3}"/>
              </a:ext>
            </a:extLst>
          </p:cNvPr>
          <p:cNvSpPr>
            <a:spLocks noGrp="1"/>
          </p:cNvSpPr>
          <p:nvPr>
            <p:ph idx="1"/>
          </p:nvPr>
        </p:nvSpPr>
        <p:spPr/>
        <p:txBody>
          <a:bodyPr>
            <a:normAutofit fontScale="85000" lnSpcReduction="20000"/>
          </a:bodyPr>
          <a:lstStyle/>
          <a:p>
            <a:r>
              <a:rPr lang="en-US" dirty="0"/>
              <a:t>Advanced Planning and Preparations</a:t>
            </a:r>
          </a:p>
          <a:p>
            <a:r>
              <a:rPr lang="en-US" dirty="0"/>
              <a:t>Know the weather and snowpack history</a:t>
            </a:r>
          </a:p>
          <a:p>
            <a:r>
              <a:rPr lang="en-US" dirty="0"/>
              <a:t>Collect </a:t>
            </a:r>
            <a:r>
              <a:rPr lang="en-US" b="1" dirty="0"/>
              <a:t>regional scale</a:t>
            </a:r>
            <a:r>
              <a:rPr lang="en-US" dirty="0"/>
              <a:t> information</a:t>
            </a:r>
          </a:p>
          <a:p>
            <a:pPr lvl="1"/>
            <a:r>
              <a:rPr lang="en-US" dirty="0"/>
              <a:t>Look up avalanche advisory </a:t>
            </a:r>
          </a:p>
          <a:p>
            <a:pPr lvl="1"/>
            <a:r>
              <a:rPr lang="en-US" dirty="0"/>
              <a:t>Look up weather forecast</a:t>
            </a:r>
          </a:p>
          <a:p>
            <a:r>
              <a:rPr lang="en-US" dirty="0"/>
              <a:t>What are the avalanche problems?</a:t>
            </a:r>
          </a:p>
          <a:p>
            <a:r>
              <a:rPr lang="en-US" dirty="0"/>
              <a:t>What terrain/slopes to avoid?</a:t>
            </a:r>
          </a:p>
          <a:p>
            <a:r>
              <a:rPr lang="en-US" dirty="0"/>
              <a:t>Who am I going with?</a:t>
            </a:r>
          </a:p>
          <a:p>
            <a:r>
              <a:rPr lang="en-US" dirty="0"/>
              <a:t>Have a rough plan/goal for the day</a:t>
            </a:r>
          </a:p>
          <a:p>
            <a:pPr marL="457200" lvl="1" indent="0">
              <a:buNone/>
            </a:pPr>
            <a:r>
              <a:rPr lang="en-US" dirty="0"/>
              <a:t> </a:t>
            </a:r>
          </a:p>
          <a:p>
            <a:pPr marL="457200" lvl="1" indent="0">
              <a:buNone/>
            </a:pPr>
            <a:r>
              <a:rPr lang="en-US" dirty="0"/>
              <a:t>Decide on a general area</a:t>
            </a:r>
          </a:p>
          <a:p>
            <a:endParaRPr lang="en-US" dirty="0"/>
          </a:p>
          <a:p>
            <a:endParaRPr lang="en-US" dirty="0"/>
          </a:p>
          <a:p>
            <a:endParaRPr lang="en-US" dirty="0"/>
          </a:p>
          <a:p>
            <a:endParaRPr lang="en-US" dirty="0"/>
          </a:p>
        </p:txBody>
      </p:sp>
      <p:pic>
        <p:nvPicPr>
          <p:cNvPr id="5" name="Graphic 4" descr="Coffee">
            <a:extLst>
              <a:ext uri="{FF2B5EF4-FFF2-40B4-BE49-F238E27FC236}">
                <a16:creationId xmlns:a16="http://schemas.microsoft.com/office/drawing/2014/main" id="{4B22B711-E1FB-4386-BF01-67AF613F0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1794" y="92076"/>
            <a:ext cx="1244888" cy="1244888"/>
          </a:xfrm>
          <a:prstGeom prst="rect">
            <a:avLst/>
          </a:prstGeom>
        </p:spPr>
      </p:pic>
      <p:sp>
        <p:nvSpPr>
          <p:cNvPr id="6" name="Arrow: Right 5">
            <a:extLst>
              <a:ext uri="{FF2B5EF4-FFF2-40B4-BE49-F238E27FC236}">
                <a16:creationId xmlns:a16="http://schemas.microsoft.com/office/drawing/2014/main" id="{666B3C68-8662-474B-9392-F78905446B8E}"/>
              </a:ext>
            </a:extLst>
          </p:cNvPr>
          <p:cNvSpPr/>
          <p:nvPr/>
        </p:nvSpPr>
        <p:spPr>
          <a:xfrm>
            <a:off x="533400" y="5562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14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14A4-7FD8-42D7-820A-883E0F5F484A}"/>
              </a:ext>
            </a:extLst>
          </p:cNvPr>
          <p:cNvSpPr>
            <a:spLocks noGrp="1"/>
          </p:cNvSpPr>
          <p:nvPr>
            <p:ph type="title"/>
          </p:nvPr>
        </p:nvSpPr>
        <p:spPr/>
        <p:txBody>
          <a:bodyPr/>
          <a:lstStyle/>
          <a:p>
            <a:r>
              <a:rPr lang="en-US" dirty="0"/>
              <a:t>Regional avalanche advisory</a:t>
            </a:r>
          </a:p>
        </p:txBody>
      </p:sp>
      <p:sp>
        <p:nvSpPr>
          <p:cNvPr id="4" name="Content Placeholder 3">
            <a:extLst>
              <a:ext uri="{FF2B5EF4-FFF2-40B4-BE49-F238E27FC236}">
                <a16:creationId xmlns:a16="http://schemas.microsoft.com/office/drawing/2014/main" id="{7AE6B641-C064-4221-ACD9-D8C58993B4D1}"/>
              </a:ext>
            </a:extLst>
          </p:cNvPr>
          <p:cNvSpPr>
            <a:spLocks noGrp="1"/>
          </p:cNvSpPr>
          <p:nvPr>
            <p:ph idx="1"/>
          </p:nvPr>
        </p:nvSpPr>
        <p:spPr/>
        <p:txBody>
          <a:bodyPr/>
          <a:lstStyle/>
          <a:p>
            <a:endParaRPr lang="en-US"/>
          </a:p>
        </p:txBody>
      </p:sp>
      <p:pic>
        <p:nvPicPr>
          <p:cNvPr id="6" name="Content Placeholder 3" descr="DangerScale-small-5.jpg">
            <a:extLst>
              <a:ext uri="{FF2B5EF4-FFF2-40B4-BE49-F238E27FC236}">
                <a16:creationId xmlns:a16="http://schemas.microsoft.com/office/drawing/2014/main" id="{FA6D9B9C-95DD-4351-9534-57C28255BF6A}"/>
              </a:ext>
            </a:extLst>
          </p:cNvPr>
          <p:cNvPicPr>
            <a:picLocks noChangeAspect="1"/>
          </p:cNvPicPr>
          <p:nvPr/>
        </p:nvPicPr>
        <p:blipFill>
          <a:blip r:embed="rId2">
            <a:extLst>
              <a:ext uri="{28A0092B-C50C-407E-A947-70E740481C1C}">
                <a14:useLocalDpi xmlns:a14="http://schemas.microsoft.com/office/drawing/2010/main" val="0"/>
              </a:ext>
            </a:extLst>
          </a:blip>
          <a:srcRect t="503" b="503"/>
          <a:stretch>
            <a:fillRect/>
          </a:stretch>
        </p:blipFill>
        <p:spPr>
          <a:xfrm>
            <a:off x="83069" y="1143000"/>
            <a:ext cx="9060931" cy="4983163"/>
          </a:xfrm>
          <a:prstGeom prst="rect">
            <a:avLst/>
          </a:prstGeom>
        </p:spPr>
      </p:pic>
      <p:sp>
        <p:nvSpPr>
          <p:cNvPr id="7" name="Rectangle 6">
            <a:extLst>
              <a:ext uri="{FF2B5EF4-FFF2-40B4-BE49-F238E27FC236}">
                <a16:creationId xmlns:a16="http://schemas.microsoft.com/office/drawing/2014/main" id="{DC89CF1D-FA26-4ECF-B977-F980C19E1F6A}"/>
              </a:ext>
            </a:extLst>
          </p:cNvPr>
          <p:cNvSpPr/>
          <p:nvPr/>
        </p:nvSpPr>
        <p:spPr>
          <a:xfrm>
            <a:off x="1295400" y="6211669"/>
            <a:ext cx="7162800" cy="369332"/>
          </a:xfrm>
          <a:prstGeom prst="rect">
            <a:avLst/>
          </a:prstGeom>
        </p:spPr>
        <p:txBody>
          <a:bodyPr wrap="square">
            <a:spAutoFit/>
          </a:bodyPr>
          <a:lstStyle/>
          <a:p>
            <a:r>
              <a:rPr lang="en-US" dirty="0">
                <a:hlinkClick r:id="rId3"/>
              </a:rPr>
              <a:t>https://utahavalanchecenter.org/avalanche-danger-scale</a:t>
            </a:r>
            <a:endParaRPr lang="en-US" dirty="0"/>
          </a:p>
        </p:txBody>
      </p:sp>
    </p:spTree>
    <p:extLst>
      <p:ext uri="{BB962C8B-B14F-4D97-AF65-F5344CB8AC3E}">
        <p14:creationId xmlns:p14="http://schemas.microsoft.com/office/powerpoint/2010/main" val="203684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14A4-7FD8-42D7-820A-883E0F5F484A}"/>
              </a:ext>
            </a:extLst>
          </p:cNvPr>
          <p:cNvSpPr>
            <a:spLocks noGrp="1"/>
          </p:cNvSpPr>
          <p:nvPr>
            <p:ph type="title"/>
          </p:nvPr>
        </p:nvSpPr>
        <p:spPr/>
        <p:txBody>
          <a:bodyPr/>
          <a:lstStyle/>
          <a:p>
            <a:r>
              <a:rPr lang="en-US" dirty="0"/>
              <a:t>Regional avalanche advisory</a:t>
            </a:r>
          </a:p>
        </p:txBody>
      </p:sp>
      <p:pic>
        <p:nvPicPr>
          <p:cNvPr id="5" name="Content Placeholder 4">
            <a:extLst>
              <a:ext uri="{FF2B5EF4-FFF2-40B4-BE49-F238E27FC236}">
                <a16:creationId xmlns:a16="http://schemas.microsoft.com/office/drawing/2014/main" id="{93BF554A-5314-4527-9667-BC7A79790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0" y="1886359"/>
            <a:ext cx="9229320" cy="3663275"/>
          </a:xfrm>
        </p:spPr>
      </p:pic>
    </p:spTree>
    <p:extLst>
      <p:ext uri="{BB962C8B-B14F-4D97-AF65-F5344CB8AC3E}">
        <p14:creationId xmlns:p14="http://schemas.microsoft.com/office/powerpoint/2010/main" val="21958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4ED9-B19F-47D1-904F-C92618651301}"/>
              </a:ext>
            </a:extLst>
          </p:cNvPr>
          <p:cNvSpPr>
            <a:spLocks noGrp="1"/>
          </p:cNvSpPr>
          <p:nvPr>
            <p:ph type="title"/>
          </p:nvPr>
        </p:nvSpPr>
        <p:spPr/>
        <p:txBody>
          <a:bodyPr>
            <a:normAutofit/>
          </a:bodyPr>
          <a:lstStyle/>
          <a:p>
            <a:r>
              <a:rPr lang="en-US" dirty="0"/>
              <a:t>Problem and characteristics</a:t>
            </a:r>
          </a:p>
        </p:txBody>
      </p:sp>
      <p:pic>
        <p:nvPicPr>
          <p:cNvPr id="5" name="Content Placeholder 4">
            <a:extLst>
              <a:ext uri="{FF2B5EF4-FFF2-40B4-BE49-F238E27FC236}">
                <a16:creationId xmlns:a16="http://schemas.microsoft.com/office/drawing/2014/main" id="{47EC6731-211B-46A4-A0CF-BDF215708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1"/>
            <a:ext cx="9170647" cy="2971800"/>
          </a:xfrm>
        </p:spPr>
      </p:pic>
    </p:spTree>
    <p:extLst>
      <p:ext uri="{BB962C8B-B14F-4D97-AF65-F5344CB8AC3E}">
        <p14:creationId xmlns:p14="http://schemas.microsoft.com/office/powerpoint/2010/main" val="202978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12286</TotalTime>
  <Words>2046</Words>
  <Application>Microsoft Office PowerPoint</Application>
  <PresentationFormat>On-screen Show (4:3)</PresentationFormat>
  <Paragraphs>875</Paragraphs>
  <Slides>25</Slides>
  <Notes>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Comic Sans MS</vt:lpstr>
      <vt:lpstr>Raavi</vt:lpstr>
      <vt:lpstr>Symbol</vt:lpstr>
      <vt:lpstr>Office Theme</vt:lpstr>
      <vt:lpstr>Decision making and hazard evaluation in the field</vt:lpstr>
      <vt:lpstr>What’s avalanche danger?</vt:lpstr>
      <vt:lpstr>How to make a safe decision?</vt:lpstr>
      <vt:lpstr>Bull’s eye approach</vt:lpstr>
      <vt:lpstr>Exercise: Bull’s eye approach</vt:lpstr>
      <vt:lpstr>At home</vt:lpstr>
      <vt:lpstr>Regional avalanche advisory</vt:lpstr>
      <vt:lpstr>Regional avalanche advisory</vt:lpstr>
      <vt:lpstr>Problem and characteristics</vt:lpstr>
      <vt:lpstr>Ratings for typical problems</vt:lpstr>
      <vt:lpstr>In the car</vt:lpstr>
      <vt:lpstr>On the approach</vt:lpstr>
      <vt:lpstr>Tests as you go</vt:lpstr>
      <vt:lpstr>At the slope</vt:lpstr>
      <vt:lpstr>Putting it all together</vt:lpstr>
      <vt:lpstr>Avalanche Smart Card</vt:lpstr>
      <vt:lpstr>PowerPoint Presentation</vt:lpstr>
      <vt:lpstr>Interpreting the Checklist (p.99)</vt:lpstr>
      <vt:lpstr>The Obvious Clue Method (OCM)</vt:lpstr>
      <vt:lpstr>PowerPoint Presentation</vt:lpstr>
      <vt:lpstr>Avaluator Card (front)</vt:lpstr>
      <vt:lpstr>Avaluator Card (back)</vt:lpstr>
      <vt:lpstr>Resources</vt:lpstr>
      <vt:lpstr>Topic 5C – Decision Making in the field</vt:lpstr>
      <vt:lpstr>Suggested Questions for Summary/Evaluation</vt:lpstr>
    </vt:vector>
  </TitlesOfParts>
  <Company>Genentech,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2 Avalanche</dc:title>
  <dc:creator>Robert Morrow</dc:creator>
  <cp:lastModifiedBy>Langhans, Wolfgang</cp:lastModifiedBy>
  <cp:revision>276</cp:revision>
  <dcterms:created xsi:type="dcterms:W3CDTF">2014-08-06T19:45:37Z</dcterms:created>
  <dcterms:modified xsi:type="dcterms:W3CDTF">2019-01-23T03:31:28Z</dcterms:modified>
</cp:coreProperties>
</file>