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333" r:id="rId2"/>
    <p:sldId id="335" r:id="rId3"/>
    <p:sldId id="337" r:id="rId4"/>
    <p:sldId id="338" r:id="rId5"/>
    <p:sldId id="339" r:id="rId6"/>
    <p:sldId id="340" r:id="rId7"/>
    <p:sldId id="336" r:id="rId8"/>
    <p:sldId id="342" r:id="rId9"/>
    <p:sldId id="343" r:id="rId10"/>
    <p:sldId id="341" r:id="rId11"/>
  </p:sldIdLst>
  <p:sldSz cx="9901238" cy="6858000"/>
  <p:notesSz cx="6797675" cy="9926638"/>
  <p:custDataLst>
    <p:tags r:id="rId14"/>
  </p:custDataLst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pos="3077">
          <p15:clr>
            <a:srgbClr val="A4A3A4"/>
          </p15:clr>
        </p15:guide>
        <p15:guide id="4" pos="6112">
          <p15:clr>
            <a:srgbClr val="A4A3A4"/>
          </p15:clr>
        </p15:guide>
        <p15:guide id="5" pos="124">
          <p15:clr>
            <a:srgbClr val="A4A3A4"/>
          </p15:clr>
        </p15:guide>
        <p15:guide id="6" pos="31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66"/>
    <a:srgbClr val="878C96"/>
    <a:srgbClr val="FFFFFF"/>
    <a:srgbClr val="F0CD0A"/>
    <a:srgbClr val="E67800"/>
    <a:srgbClr val="8CB90F"/>
    <a:srgbClr val="004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673" autoAdjust="0"/>
  </p:normalViewPr>
  <p:slideViewPr>
    <p:cSldViewPr>
      <p:cViewPr varScale="1">
        <p:scale>
          <a:sx n="108" d="100"/>
          <a:sy n="108" d="100"/>
        </p:scale>
        <p:origin x="1728" y="108"/>
      </p:cViewPr>
      <p:guideLst>
        <p:guide orient="horz" pos="799"/>
        <p:guide orient="horz" pos="4065"/>
        <p:guide pos="3077"/>
        <p:guide pos="6112"/>
        <p:guide pos="124"/>
        <p:guide pos="31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415" cy="532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402" y="0"/>
            <a:ext cx="2895596" cy="532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396"/>
            <a:ext cx="2972415" cy="45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402" y="9449396"/>
            <a:ext cx="2895596" cy="45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DC9D1D-6A0F-4167-A82D-5325A2C72B5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51521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764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912" y="0"/>
            <a:ext cx="2945763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21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48" y="4715153"/>
            <a:ext cx="498538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306"/>
            <a:ext cx="2945764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912" y="9430306"/>
            <a:ext cx="2945763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B1D083-96A8-46C7-8EDA-73D993B5915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27637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EE3C04-E3F7-464C-A6BB-A36F01117DF5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325635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  <p:sp>
        <p:nvSpPr>
          <p:cNvPr id="32563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DB Office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DB Office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DB Office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DB Office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DB Office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DB Office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DB Office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DB Office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DB Office" pitchFamily="34" charset="0"/>
              </a:defRPr>
            </a:lvl9pPr>
          </a:lstStyle>
          <a:p>
            <a:fld id="{8C68A1A0-5C61-4352-8070-DA42F00AEE17}" type="slidenum">
              <a:rPr lang="de-DE" altLang="de-DE" sz="1200"/>
              <a:pPr/>
              <a:t>4</a:t>
            </a:fld>
            <a:endParaRPr lang="de-DE" altLang="de-DE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BE0DCF-47C6-4BB2-A38B-4468CE231D72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ctrTitle"/>
          </p:nvPr>
        </p:nvSpPr>
        <p:spPr>
          <a:xfrm>
            <a:off x="0" y="0"/>
            <a:ext cx="36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 hidden="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6000" cy="36000"/>
          </a:xfrm>
        </p:spPr>
        <p:txBody>
          <a:bodyPr/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/>
          <a:p>
            <a:pPr algn="l">
              <a:spcBef>
                <a:spcPts val="0"/>
              </a:spcBef>
              <a:buClrTx/>
              <a:buFontTx/>
              <a:buNone/>
            </a:pPr>
            <a:r>
              <a:rPr lang="de-DE" sz="1200" b="1" u="none" dirty="0">
                <a:solidFill>
                  <a:schemeClr val="tx1"/>
                </a:solidFill>
              </a:rPr>
              <a:t>Hinweis:</a:t>
            </a:r>
          </a:p>
          <a:p>
            <a:pPr algn="l">
              <a:spcBef>
                <a:spcPts val="0"/>
              </a:spcBef>
              <a:buClrTx/>
              <a:buFontTx/>
              <a:buNone/>
            </a:pPr>
            <a:r>
              <a:rPr lang="de-DE" sz="1200" b="0" u="none" dirty="0"/>
              <a:t>Für</a:t>
            </a:r>
            <a:r>
              <a:rPr lang="de-DE" sz="1200" b="0" u="none" baseline="0" dirty="0"/>
              <a:t> externe Präsentationen bitte immer eine Titelfolie mit der Ressort-Farbe verwenden.</a:t>
            </a:r>
            <a:endParaRPr lang="de-DE" sz="1200" b="0" u="none" dirty="0"/>
          </a:p>
        </p:txBody>
      </p:sp>
    </p:spTree>
    <p:extLst>
      <p:ext uri="{BB962C8B-B14F-4D97-AF65-F5344CB8AC3E}">
        <p14:creationId xmlns:p14="http://schemas.microsoft.com/office/powerpoint/2010/main" val="385612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1270774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000" y="1412720"/>
            <a:ext cx="4680000" cy="4896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000" y="1412720"/>
            <a:ext cx="4680000" cy="4896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15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468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/ 2 Inhalte rechts 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270774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98000" y="1412720"/>
            <a:ext cx="4680000" cy="4896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5021999" y="1412720"/>
            <a:ext cx="4680000" cy="2376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5021999" y="3932720"/>
            <a:ext cx="4680000" cy="2376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4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links / Inhalt rechts 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1270774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0"/>
          </p:nvPr>
        </p:nvSpPr>
        <p:spPr>
          <a:xfrm>
            <a:off x="197999" y="1412720"/>
            <a:ext cx="4680000" cy="2376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1"/>
          </p:nvPr>
        </p:nvSpPr>
        <p:spPr>
          <a:xfrm>
            <a:off x="197999" y="3932720"/>
            <a:ext cx="4680000" cy="2376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2"/>
          </p:nvPr>
        </p:nvSpPr>
        <p:spPr>
          <a:xfrm>
            <a:off x="5021999" y="1412720"/>
            <a:ext cx="4680000" cy="489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nhalte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270775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97999" y="1412720"/>
            <a:ext cx="4680000" cy="2376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197999" y="3932720"/>
            <a:ext cx="4680000" cy="2376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5021999" y="1412720"/>
            <a:ext cx="4680000" cy="2376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>
          <a:xfrm>
            <a:off x="5021999" y="3932720"/>
            <a:ext cx="4680000" cy="2376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50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0" y="1270774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34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1270774"/>
            <a:ext cx="9900000" cy="5184000"/>
          </a:xfrm>
          <a:pattFill prst="wdUpDiag">
            <a:fgClr>
              <a:schemeClr val="accent1"/>
            </a:fgClr>
            <a:bgClr>
              <a:schemeClr val="accent3"/>
            </a:bgClr>
          </a:patt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7364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ganzfläch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9900000" cy="6858000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0" y="-891600"/>
            <a:ext cx="9901238" cy="847718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 algn="l"/>
            <a:r>
              <a:rPr lang="de-DE" b="1" dirty="0"/>
              <a:t>Hinweis:</a:t>
            </a:r>
          </a:p>
          <a:p>
            <a:pPr lvl="0" algn="l"/>
            <a:r>
              <a:rPr lang="de-DE" b="0" dirty="0"/>
              <a:t>Bei Bedarf kann eine farbige oder transparente </a:t>
            </a:r>
            <a:r>
              <a:rPr lang="de-DE" b="0" dirty="0" err="1"/>
              <a:t>Textbox</a:t>
            </a:r>
            <a:r>
              <a:rPr lang="de-DE" b="0" dirty="0"/>
              <a:t> über den Menüpunkt „Einfügen-Elemente-Standard“ eingefügt werden.</a:t>
            </a:r>
          </a:p>
          <a:p>
            <a:pPr lvl="0" algn="l"/>
            <a:r>
              <a:rPr lang="de-DE" b="0" dirty="0"/>
              <a:t>Sollten Sie eine </a:t>
            </a:r>
            <a:r>
              <a:rPr lang="de-DE" b="0" dirty="0" err="1"/>
              <a:t>Textbox</a:t>
            </a:r>
            <a:r>
              <a:rPr lang="de-DE" b="0" dirty="0"/>
              <a:t> einsetzen, müssen Sie, wenn Sie ein bereits eingefügtes Bild austauschen, anschließend das neue Bild wieder in den Hintergrund stellen.</a:t>
            </a:r>
          </a:p>
        </p:txBody>
      </p:sp>
    </p:spTree>
    <p:extLst>
      <p:ext uri="{BB962C8B-B14F-4D97-AF65-F5344CB8AC3E}">
        <p14:creationId xmlns:p14="http://schemas.microsoft.com/office/powerpoint/2010/main" val="1643964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in 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9900000" cy="6858000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0" y="4554000"/>
            <a:ext cx="9901238" cy="1368000"/>
          </a:xfrm>
          <a:solidFill>
            <a:schemeClr val="accent2"/>
          </a:solidFill>
        </p:spPr>
        <p:txBody>
          <a:bodyPr lIns="198000" tIns="180000" rIns="3600000" bIns="180000" anchor="ctr" anchorCtr="0"/>
          <a:lstStyle>
            <a:lvl1pPr>
              <a:defRPr sz="20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/>
          </p:nvPr>
        </p:nvSpPr>
        <p:spPr>
          <a:xfrm>
            <a:off x="6966899" y="4284000"/>
            <a:ext cx="2520531" cy="1908000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 algn="l"/>
            <a:r>
              <a:rPr lang="de-DE" b="1" dirty="0"/>
              <a:t>Hinweis:</a:t>
            </a:r>
          </a:p>
          <a:p>
            <a:pPr lvl="0" algn="l"/>
            <a:r>
              <a:rPr lang="de-DE" b="0" dirty="0"/>
              <a:t>Wenn Sie ein bereits eingefügtes Bild austauschen, müssen Sie das neue Bild anschließend wieder in den Hintergrund stellen.</a:t>
            </a:r>
          </a:p>
        </p:txBody>
      </p:sp>
    </p:spTree>
    <p:extLst>
      <p:ext uri="{BB962C8B-B14F-4D97-AF65-F5344CB8AC3E}">
        <p14:creationId xmlns:p14="http://schemas.microsoft.com/office/powerpoint/2010/main" val="1137334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 userDrawn="1"/>
        </p:nvGrpSpPr>
        <p:grpSpPr>
          <a:xfrm>
            <a:off x="0" y="687600"/>
            <a:ext cx="9901238" cy="5766032"/>
            <a:chOff x="0" y="687600"/>
            <a:chExt cx="9901238" cy="5766032"/>
          </a:xfrm>
          <a:solidFill>
            <a:schemeClr val="accent2"/>
          </a:solidFill>
        </p:grpSpPr>
        <p:sp>
          <p:nvSpPr>
            <p:cNvPr id="14" name="Rectangle 18"/>
            <p:cNvSpPr>
              <a:spLocks noChangeArrowheads="1"/>
            </p:cNvSpPr>
            <p:nvPr/>
          </p:nvSpPr>
          <p:spPr bwMode="gray">
            <a:xfrm>
              <a:off x="1" y="687600"/>
              <a:ext cx="9901237" cy="5508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gray">
            <a:xfrm>
              <a:off x="0" y="6194432"/>
              <a:ext cx="7470356" cy="2592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</p:grp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b="1" dirty="0"/>
              <a:t>Hinweis:</a:t>
            </a:r>
          </a:p>
          <a:p>
            <a:pPr lvl="0"/>
            <a:r>
              <a:rPr lang="de-DE" b="0" dirty="0"/>
              <a:t>„Vielen Dank für Ihre Aufmerksamkeit“ kann auch durch ein anderes Abschlusszitat oder eine Botschaft ersetzt werden.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8000" y="1370797"/>
            <a:ext cx="950400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Schlussformel durch Klicken bearbeiten</a:t>
            </a:r>
            <a:br>
              <a:rPr lang="de-DE" dirty="0"/>
            </a:br>
            <a:r>
              <a:rPr lang="en-US" dirty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241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(Variant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"/>
            <a:ext cx="9900000" cy="6858000"/>
          </a:xfrm>
          <a:solidFill>
            <a:schemeClr val="tx1"/>
          </a:solidFill>
        </p:spPr>
        <p:txBody>
          <a:bodyPr lIns="180000" tIns="180000" rIns="180000" bIns="180000" anchor="ctr" anchorCtr="0"/>
          <a:lstStyle>
            <a:lvl1pPr algn="ctr">
              <a:defRPr sz="24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Schlussformel durch Klicken bearbeiten</a:t>
            </a:r>
            <a:br>
              <a:rPr lang="de-DE" dirty="0"/>
            </a:br>
            <a:r>
              <a:rPr lang="en-US" dirty="0"/>
              <a:t>Click to ad complimentary close</a:t>
            </a:r>
            <a:endParaRPr lang="de-DE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 algn="l"/>
            <a:r>
              <a:rPr lang="de-DE" b="1" dirty="0"/>
              <a:t>Hinweis:</a:t>
            </a:r>
          </a:p>
          <a:p>
            <a:pPr lvl="0" algn="l"/>
            <a:r>
              <a:rPr lang="de-DE" b="0" dirty="0"/>
              <a:t>„Vielen Dank für Ihre Aufmerksamkeit“ kann auch durch ein anderes Abschlusszitat oder eine Botschaft ersetzt werden.</a:t>
            </a:r>
          </a:p>
        </p:txBody>
      </p:sp>
    </p:spTree>
    <p:extLst>
      <p:ext uri="{BB962C8B-B14F-4D97-AF65-F5344CB8AC3E}">
        <p14:creationId xmlns:p14="http://schemas.microsoft.com/office/powerpoint/2010/main" val="26598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256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"/>
            <a:ext cx="9900000" cy="6858000"/>
          </a:xfrm>
          <a:noFill/>
        </p:spPr>
        <p:txBody>
          <a:bodyPr lIns="180000" tIns="180000" rIns="180000" bIns="180000" anchor="ctr" anchorCtr="0"/>
          <a:lstStyle>
            <a:lvl1pPr algn="ctr">
              <a:defRPr sz="2400" b="1">
                <a:solidFill>
                  <a:schemeClr val="tx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Schlussformel durch Klicken bearbeiten</a:t>
            </a:r>
            <a:br>
              <a:rPr lang="de-DE" dirty="0"/>
            </a:br>
            <a:r>
              <a:rPr lang="en-US" dirty="0"/>
              <a:t>Click to ad complimentary close</a:t>
            </a:r>
            <a:endParaRPr lang="de-DE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 algn="l"/>
            <a:r>
              <a:rPr lang="de-DE" b="1" dirty="0"/>
              <a:t>Hinweis:</a:t>
            </a:r>
          </a:p>
          <a:p>
            <a:pPr lvl="0" algn="l"/>
            <a:r>
              <a:rPr lang="de-DE" b="0" dirty="0"/>
              <a:t>„Vielen Dank für Ihre Aufmerksamkeit“ kann auch durch ein anderes Abschlusszitat oder eine Botschaft ersetzt werden.</a:t>
            </a:r>
          </a:p>
        </p:txBody>
      </p:sp>
    </p:spTree>
    <p:extLst>
      <p:ext uri="{BB962C8B-B14F-4D97-AF65-F5344CB8AC3E}">
        <p14:creationId xmlns:p14="http://schemas.microsoft.com/office/powerpoint/2010/main" val="33864933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0" y="4287940"/>
            <a:ext cx="9901238" cy="2165693"/>
            <a:chOff x="0" y="4287940"/>
            <a:chExt cx="9901238" cy="2165693"/>
          </a:xfrm>
          <a:solidFill>
            <a:schemeClr val="accent2"/>
          </a:solidFill>
        </p:grpSpPr>
        <p:sp>
          <p:nvSpPr>
            <p:cNvPr id="9" name="Rectangle 18"/>
            <p:cNvSpPr>
              <a:spLocks noChangeArrowheads="1"/>
            </p:cNvSpPr>
            <p:nvPr/>
          </p:nvSpPr>
          <p:spPr bwMode="gray">
            <a:xfrm>
              <a:off x="1" y="4287940"/>
              <a:ext cx="9901237" cy="1908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gray">
            <a:xfrm>
              <a:off x="0" y="6194433"/>
              <a:ext cx="7470356" cy="2592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</p:grp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92600"/>
            <a:ext cx="9901238" cy="3600000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b="1" dirty="0"/>
              <a:t>Hinweis:</a:t>
            </a:r>
          </a:p>
          <a:p>
            <a:pPr lvl="0"/>
            <a:r>
              <a:rPr lang="de-DE" b="0" dirty="0"/>
              <a:t>„Vielen Dank für Ihre Aufmerksamkeit“ kann auch durch ein anderes Abschlusszitat oder eine Botschaft ersetzt werden.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9929" y="4481796"/>
            <a:ext cx="950138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Schlussformel durch Klicken bearbeiten</a:t>
            </a:r>
            <a:br>
              <a:rPr lang="de-DE" dirty="0"/>
            </a:br>
            <a:r>
              <a:rPr lang="en-US" dirty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09615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0" y="3209885"/>
            <a:ext cx="9901238" cy="3243747"/>
            <a:chOff x="-1" y="3009120"/>
            <a:chExt cx="9906001" cy="3240280"/>
          </a:xfrm>
          <a:solidFill>
            <a:schemeClr val="accent2"/>
          </a:solidFill>
        </p:grpSpPr>
        <p:sp>
          <p:nvSpPr>
            <p:cNvPr id="9" name="Rectangle 18"/>
            <p:cNvSpPr>
              <a:spLocks noChangeArrowheads="1"/>
            </p:cNvSpPr>
            <p:nvPr/>
          </p:nvSpPr>
          <p:spPr bwMode="gray">
            <a:xfrm>
              <a:off x="0" y="3009120"/>
              <a:ext cx="9906000" cy="298286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gray">
            <a:xfrm>
              <a:off x="-1" y="5990477"/>
              <a:ext cx="7473950" cy="258923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</p:grpSp>
      <p:sp>
        <p:nvSpPr>
          <p:cNvPr id="1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92601"/>
            <a:ext cx="9901238" cy="2520862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15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b="1" dirty="0"/>
              <a:t>Hinweis:</a:t>
            </a:r>
          </a:p>
          <a:p>
            <a:pPr lvl="0"/>
            <a:r>
              <a:rPr lang="de-DE" b="0" dirty="0"/>
              <a:t>„Vielen Dank für Ihre Aufmerksamkeit“ kann auch durch ein anderes Abschlusszitat oder eine Botschaft ersetzt werden.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9929" y="3402000"/>
            <a:ext cx="950138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Schlussformel durch Klicken bearbeiten</a:t>
            </a:r>
            <a:br>
              <a:rPr lang="de-DE" dirty="0"/>
            </a:br>
            <a:r>
              <a:rPr lang="en-US" dirty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5446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3"/>
          <p:cNvSpPr>
            <a:spLocks noGrp="1"/>
          </p:cNvSpPr>
          <p:nvPr>
            <p:ph type="pic" sz="quarter" idx="10"/>
          </p:nvPr>
        </p:nvSpPr>
        <p:spPr bwMode="auto">
          <a:xfrm>
            <a:off x="-1" y="692600"/>
            <a:ext cx="9901238" cy="3600000"/>
          </a:xfrm>
          <a:custGeom>
            <a:avLst/>
            <a:gdLst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0 w 9901238"/>
              <a:gd name="connsiteY3" fmla="*/ 3600000 h 3600000"/>
              <a:gd name="connsiteX4" fmla="*/ 0 w 9901238"/>
              <a:gd name="connsiteY4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67601 w 9901238"/>
              <a:gd name="connsiteY3" fmla="*/ 3596371 h 3600000"/>
              <a:gd name="connsiteX4" fmla="*/ 0 w 9901238"/>
              <a:gd name="connsiteY4" fmla="*/ 3600000 h 3600000"/>
              <a:gd name="connsiteX5" fmla="*/ 0 w 9901238"/>
              <a:gd name="connsiteY5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852230 w 9901238"/>
              <a:gd name="connsiteY3" fmla="*/ 3596371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53087 w 9901238"/>
              <a:gd name="connsiteY3" fmla="*/ 3335114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7467601 w 9901238"/>
              <a:gd name="connsiteY2" fmla="*/ 3320600 h 3600000"/>
              <a:gd name="connsiteX3" fmla="*/ 7467601 w 9901238"/>
              <a:gd name="connsiteY3" fmla="*/ 3596371 h 3600000"/>
              <a:gd name="connsiteX4" fmla="*/ 0 w 9901238"/>
              <a:gd name="connsiteY4" fmla="*/ 3600000 h 3600000"/>
              <a:gd name="connsiteX5" fmla="*/ 0 w 9901238"/>
              <a:gd name="connsiteY5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8694058 w 9901238"/>
              <a:gd name="connsiteY2" fmla="*/ 1658714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898744 w 9901238"/>
              <a:gd name="connsiteY2" fmla="*/ 3335114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891487 w 9901238"/>
              <a:gd name="connsiteY2" fmla="*/ 3327857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1238" h="3600000">
                <a:moveTo>
                  <a:pt x="0" y="0"/>
                </a:moveTo>
                <a:lnTo>
                  <a:pt x="9901238" y="0"/>
                </a:lnTo>
                <a:cubicBezTo>
                  <a:pt x="9900407" y="1111705"/>
                  <a:pt x="9892318" y="2216152"/>
                  <a:pt x="9891487" y="3327857"/>
                </a:cubicBezTo>
                <a:lnTo>
                  <a:pt x="7467601" y="3320600"/>
                </a:lnTo>
                <a:lnTo>
                  <a:pt x="7467601" y="3596371"/>
                </a:lnTo>
                <a:lnTo>
                  <a:pt x="0" y="3600000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b="1" dirty="0"/>
              <a:t>Hinweis:</a:t>
            </a:r>
          </a:p>
          <a:p>
            <a:pPr lvl="0"/>
            <a:r>
              <a:rPr lang="de-DE" b="0" dirty="0"/>
              <a:t>„Vielen Dank für Ihre Aufmerksamkeit“ kann auch durch ein anderes Abschlusszitat oder eine Botschaft ersetzt werden.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8000" y="4481796"/>
            <a:ext cx="950400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tx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Schlussformel durch Klicken bearbeiten</a:t>
            </a:r>
            <a:br>
              <a:rPr lang="de-DE" dirty="0"/>
            </a:br>
            <a:r>
              <a:rPr lang="en-US" dirty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4974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8"/>
          <p:cNvSpPr>
            <a:spLocks noChangeArrowheads="1"/>
          </p:cNvSpPr>
          <p:nvPr/>
        </p:nvSpPr>
        <p:spPr bwMode="gray">
          <a:xfrm>
            <a:off x="-1" y="692601"/>
            <a:ext cx="9901238" cy="540000"/>
          </a:xfrm>
          <a:custGeom>
            <a:avLst/>
            <a:gdLst/>
            <a:ahLst/>
            <a:cxnLst/>
            <a:rect l="l" t="t" r="r" b="b"/>
            <a:pathLst>
              <a:path w="9901238" h="540000">
                <a:moveTo>
                  <a:pt x="0" y="0"/>
                </a:moveTo>
                <a:lnTo>
                  <a:pt x="1" y="0"/>
                </a:lnTo>
                <a:lnTo>
                  <a:pt x="7470356" y="0"/>
                </a:lnTo>
                <a:lnTo>
                  <a:pt x="9901238" y="0"/>
                </a:lnTo>
                <a:lnTo>
                  <a:pt x="9901238" y="270000"/>
                </a:lnTo>
                <a:lnTo>
                  <a:pt x="7470356" y="270000"/>
                </a:lnTo>
                <a:lnTo>
                  <a:pt x="7470356" y="540000"/>
                </a:lnTo>
                <a:lnTo>
                  <a:pt x="0" y="540000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 noProof="0"/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b="1" dirty="0"/>
              <a:t>Hinweis:</a:t>
            </a:r>
          </a:p>
          <a:p>
            <a:pPr lvl="0"/>
            <a:r>
              <a:rPr lang="de-DE" b="0" dirty="0"/>
              <a:t>„Vielen Dank für Ihre Aufmerksamkeit“ kann auch durch ein anderes Abschlusszitat oder eine Botschaft ersetzt werden.</a:t>
            </a:r>
          </a:p>
        </p:txBody>
      </p:sp>
      <p:sp>
        <p:nvSpPr>
          <p:cNvPr id="9" name="Textplatzhalter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8000" y="1370797"/>
            <a:ext cx="950400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tx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Schlussformel durch Klicken bearbeiten</a:t>
            </a:r>
            <a:br>
              <a:rPr lang="de-DE" dirty="0"/>
            </a:br>
            <a:r>
              <a:rPr lang="en-US" dirty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279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000" y="1270775"/>
            <a:ext cx="4680000" cy="518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000" y="1270775"/>
            <a:ext cx="4680000" cy="518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15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100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/ 2 Inhalt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98000" y="1270775"/>
            <a:ext cx="4680000" cy="5184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5021999" y="1270775"/>
            <a:ext cx="4680000" cy="25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5021999" y="3934775"/>
            <a:ext cx="4680000" cy="25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8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links / Inhal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0"/>
          </p:nvPr>
        </p:nvSpPr>
        <p:spPr>
          <a:xfrm>
            <a:off x="197999" y="1270775"/>
            <a:ext cx="4680000" cy="25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1"/>
          </p:nvPr>
        </p:nvSpPr>
        <p:spPr>
          <a:xfrm>
            <a:off x="197999" y="3934775"/>
            <a:ext cx="4680000" cy="25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2"/>
          </p:nvPr>
        </p:nvSpPr>
        <p:spPr>
          <a:xfrm>
            <a:off x="5021999" y="1270775"/>
            <a:ext cx="4680000" cy="5184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2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97999" y="1270775"/>
            <a:ext cx="4680000" cy="25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197999" y="3934775"/>
            <a:ext cx="4680000" cy="25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5021999" y="1270775"/>
            <a:ext cx="4680000" cy="25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>
          <a:xfrm>
            <a:off x="5021999" y="3934775"/>
            <a:ext cx="4680000" cy="25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7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52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412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0" y="1270775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000" y="1412720"/>
            <a:ext cx="9504000" cy="4896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1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5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000" y="403200"/>
            <a:ext cx="9504000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1188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das Titelformat zu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000" y="1270775"/>
            <a:ext cx="9504000" cy="51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/>
              <a:t>Firma | Referent | Abteilung | 13.05.2015</a:t>
            </a:r>
            <a:endParaRPr lang="de-DE" alt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pic>
        <p:nvPicPr>
          <p:cNvPr id="8" name="Logo_Farbe" descr="DB_rgb"/>
          <p:cNvPicPr>
            <a:picLocks noChangeAspect="1" noChangeArrowheads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974" y="188550"/>
            <a:ext cx="536826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651" r:id="rId2"/>
    <p:sldLayoutId id="2147483653" r:id="rId3"/>
    <p:sldLayoutId id="2147483720" r:id="rId4"/>
    <p:sldLayoutId id="2147483721" r:id="rId5"/>
    <p:sldLayoutId id="2147483722" r:id="rId6"/>
    <p:sldLayoutId id="2147483655" r:id="rId7"/>
    <p:sldLayoutId id="2147483656" r:id="rId8"/>
    <p:sldLayoutId id="2147483700" r:id="rId9"/>
    <p:sldLayoutId id="2147483717" r:id="rId10"/>
    <p:sldLayoutId id="2147483723" r:id="rId11"/>
    <p:sldLayoutId id="2147483724" r:id="rId12"/>
    <p:sldLayoutId id="2147483725" r:id="rId13"/>
    <p:sldLayoutId id="2147483716" r:id="rId14"/>
    <p:sldLayoutId id="2147483697" r:id="rId15"/>
    <p:sldLayoutId id="2147483681" r:id="rId16"/>
    <p:sldLayoutId id="2147483674" r:id="rId17"/>
    <p:sldLayoutId id="2147483673" r:id="rId18"/>
    <p:sldLayoutId id="2147483718" r:id="rId19"/>
    <p:sldLayoutId id="2147483719" r:id="rId20"/>
    <p:sldLayoutId id="2147483670" r:id="rId21"/>
    <p:sldLayoutId id="2147483671" r:id="rId22"/>
    <p:sldLayoutId id="2147483702" r:id="rId23"/>
    <p:sldLayoutId id="2147483701" r:id="rId2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>
          <a:solidFill>
            <a:schemeClr val="tx2"/>
          </a:solidFill>
          <a:latin typeface="DB Office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DB Office" panose="020B0604020202020204" pitchFamily="34" charset="0"/>
          <a:ea typeface="+mn-ea"/>
          <a:cs typeface="+mn-cs"/>
        </a:defRPr>
      </a:lvl1pPr>
      <a:lvl2pPr marL="180000" indent="-180000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SzPct val="85000"/>
        <a:buFont typeface="Wingdings" pitchFamily="2" charset="2"/>
        <a:buChar char="n"/>
        <a:defRPr sz="1600">
          <a:solidFill>
            <a:schemeClr val="tx1"/>
          </a:solidFill>
          <a:latin typeface="DB Office" panose="020B0604020202020204" pitchFamily="34" charset="0"/>
        </a:defRPr>
      </a:lvl2pPr>
      <a:lvl3pPr marL="358775" indent="-180000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DB Office" panose="020B0604020202020204" pitchFamily="34" charset="0"/>
        </a:defRPr>
      </a:lvl3pPr>
      <a:lvl4pPr marL="540000" indent="-180000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DB Office" panose="020B0604020202020204" pitchFamily="34" charset="0"/>
        </a:defRPr>
      </a:lvl4pPr>
      <a:lvl5pPr marL="720000" indent="-180000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DB Office" panose="020B0604020202020204" pitchFamily="34" charset="0"/>
        </a:defRPr>
      </a:lvl5pPr>
      <a:lvl6pPr marL="1185863" indent="-182563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6pPr>
      <a:lvl7pPr marL="1643063" indent="-182563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7pPr>
      <a:lvl8pPr marL="2100263" indent="-182563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8pPr>
      <a:lvl9pPr marL="2557463" indent="-182563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notesSlide" Target="../notesSlides/notesSlide1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11.png"/><Relationship Id="rId4" Type="http://schemas.openxmlformats.org/officeDocument/2006/relationships/hyperlink" Target="http://maps.wlanowski.d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0" y="4287940"/>
            <a:ext cx="9901238" cy="2176840"/>
            <a:chOff x="0" y="4287940"/>
            <a:chExt cx="9901238" cy="2176840"/>
          </a:xfrm>
          <a:solidFill>
            <a:schemeClr val="accent2"/>
          </a:solidFill>
        </p:grpSpPr>
        <p:sp>
          <p:nvSpPr>
            <p:cNvPr id="7" name="Rectangle 18"/>
            <p:cNvSpPr>
              <a:spLocks noChangeArrowheads="1"/>
            </p:cNvSpPr>
            <p:nvPr/>
          </p:nvSpPr>
          <p:spPr bwMode="gray">
            <a:xfrm>
              <a:off x="1" y="4287940"/>
              <a:ext cx="9901237" cy="1908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de-DE" noProof="0" dirty="0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gray">
            <a:xfrm>
              <a:off x="0" y="6194491"/>
              <a:ext cx="7470356" cy="270289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de-DE" noProof="0" dirty="0"/>
            </a:p>
          </p:txBody>
        </p:sp>
      </p:grpSp>
      <p:sp>
        <p:nvSpPr>
          <p:cNvPr id="9" name="Titelbox"/>
          <p:cNvSpPr txBox="1"/>
          <p:nvPr/>
        </p:nvSpPr>
        <p:spPr>
          <a:xfrm>
            <a:off x="198000" y="4459851"/>
            <a:ext cx="95040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lang="de-DE" sz="2400" b="1" dirty="0">
                <a:solidFill>
                  <a:schemeClr val="bg1"/>
                </a:solidFill>
              </a:defRPr>
            </a:lvl1pPr>
            <a:lvl2pPr algn="l">
              <a:defRPr sz="2000" b="1">
                <a:solidFill>
                  <a:schemeClr val="tx2"/>
                </a:solidFill>
              </a:defRPr>
            </a:lvl2pPr>
            <a:lvl3pPr algn="l">
              <a:defRPr sz="2000" b="1">
                <a:solidFill>
                  <a:schemeClr val="tx2"/>
                </a:solidFill>
              </a:defRPr>
            </a:lvl3pPr>
            <a:lvl4pPr algn="l">
              <a:defRPr sz="2000" b="1">
                <a:solidFill>
                  <a:schemeClr val="tx2"/>
                </a:solidFill>
              </a:defRPr>
            </a:lvl4pPr>
            <a:lvl5pPr algn="l">
              <a:defRPr sz="2000" b="1">
                <a:solidFill>
                  <a:schemeClr val="tx2"/>
                </a:solidFill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Projektvorstellung</a:t>
            </a:r>
          </a:p>
        </p:txBody>
      </p:sp>
      <p:sp>
        <p:nvSpPr>
          <p:cNvPr id="10" name="Untertitelbox"/>
          <p:cNvSpPr txBox="1"/>
          <p:nvPr/>
        </p:nvSpPr>
        <p:spPr>
          <a:xfrm>
            <a:off x="198000" y="5323454"/>
            <a:ext cx="95040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lang="de-DE" sz="2400">
                <a:solidFill>
                  <a:schemeClr val="bg1"/>
                </a:solidFill>
              </a:defRPr>
            </a:lvl1pPr>
            <a:lvl2pPr marL="185738" indent="-184150" algn="l">
              <a:buClr>
                <a:srgbClr val="FF0000"/>
              </a:buClr>
              <a:buSzPct val="85000"/>
              <a:buFont typeface="Wingdings" pitchFamily="2" charset="2"/>
              <a:buChar char="n"/>
            </a:lvl2pPr>
            <a:lvl3pPr marL="358775" indent="-171450" algn="l">
              <a:buClr>
                <a:srgbClr val="FF0000"/>
              </a:buClr>
              <a:buChar char="–"/>
            </a:lvl3pPr>
            <a:lvl4pPr marL="544513" indent="-184150" algn="l">
              <a:buClr>
                <a:srgbClr val="FF0000"/>
              </a:buClr>
              <a:buFont typeface="Wingdings" pitchFamily="2" charset="2"/>
              <a:buChar char="§"/>
            </a:lvl4pPr>
            <a:lvl5pPr marL="728663" indent="-182563" algn="l">
              <a:buClr>
                <a:srgbClr val="FF0000"/>
              </a:buClr>
              <a:buChar char="–"/>
            </a:lvl5pPr>
            <a:lvl6pPr marL="11858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–"/>
              <a:defRPr>
                <a:latin typeface="+mn-lt"/>
              </a:defRPr>
            </a:lvl6pPr>
            <a:lvl7pPr marL="16430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–"/>
              <a:defRPr>
                <a:latin typeface="+mn-lt"/>
              </a:defRPr>
            </a:lvl7pPr>
            <a:lvl8pPr marL="21002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–"/>
              <a:defRPr>
                <a:latin typeface="+mn-lt"/>
              </a:defRPr>
            </a:lvl8pPr>
            <a:lvl9pPr marL="25574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–"/>
              <a:defRPr>
                <a:latin typeface="+mn-lt"/>
              </a:defRPr>
            </a:lvl9pPr>
          </a:lstStyle>
          <a:p>
            <a:r>
              <a:rPr lang="de-DE" dirty="0"/>
              <a:t>Entwicklung einer Projektdokumentationssoftware auf Basis von Geodaten</a:t>
            </a:r>
          </a:p>
        </p:txBody>
      </p:sp>
      <p:sp>
        <p:nvSpPr>
          <p:cNvPr id="11" name="TW_FOOTER_1"/>
          <p:cNvSpPr txBox="1">
            <a:spLocks noChangeArrowheads="1"/>
          </p:cNvSpPr>
          <p:nvPr/>
        </p:nvSpPr>
        <p:spPr bwMode="auto">
          <a:xfrm>
            <a:off x="194813" y="6092158"/>
            <a:ext cx="9503309" cy="23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9pPr>
          </a:lstStyle>
          <a:p>
            <a:r>
              <a:rPr lang="de-DE" altLang="de-DE" sz="1200" b="1">
                <a:solidFill>
                  <a:schemeClr val="bg1"/>
                </a:solidFill>
              </a:rPr>
              <a:t>DB Kommunikationstechnik GmbH | John Nitzsche | I.CPR-O-DRE | Friedrichshafen | 25.09.2017</a:t>
            </a:r>
            <a:endParaRPr lang="de-DE" altLang="de-DE" sz="1200" b="1" dirty="0">
              <a:solidFill>
                <a:schemeClr val="bg1"/>
              </a:solidFill>
            </a:endParaRPr>
          </a:p>
        </p:txBody>
      </p:sp>
      <p:sp>
        <p:nvSpPr>
          <p:cNvPr id="29" name="Titel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0" name="Untertitel 2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99"/>
          <a:stretch/>
        </p:blipFill>
        <p:spPr>
          <a:xfrm>
            <a:off x="0" y="5180"/>
            <a:ext cx="9890684" cy="428794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822" y="166196"/>
            <a:ext cx="599457" cy="4252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948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228C0BC-C3C6-4608-9694-3FB1328F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AD267F70-0116-43F0-8248-2800B219DD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689374"/>
              </p:ext>
            </p:extLst>
          </p:nvPr>
        </p:nvGraphicFramePr>
        <p:xfrm>
          <a:off x="1945005" y="1439862"/>
          <a:ext cx="6009640" cy="4268470"/>
        </p:xfrm>
        <a:graphic>
          <a:graphicData uri="http://schemas.openxmlformats.org/drawingml/2006/table">
            <a:tbl>
              <a:tblPr firstRow="1" firstCol="1" bandRow="1"/>
              <a:tblGrid>
                <a:gridCol w="3487114">
                  <a:extLst>
                    <a:ext uri="{9D8B030D-6E8A-4147-A177-3AD203B41FA5}">
                      <a16:colId xmlns:a16="http://schemas.microsoft.com/office/drawing/2014/main" val="3636828509"/>
                    </a:ext>
                  </a:extLst>
                </a:gridCol>
                <a:gridCol w="2522526">
                  <a:extLst>
                    <a:ext uri="{9D8B030D-6E8A-4147-A177-3AD203B41FA5}">
                      <a16:colId xmlns:a16="http://schemas.microsoft.com/office/drawing/2014/main" val="3688397926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DB Office" panose="020B060402020202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Kurzbeschreibung der Anforderung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DB Office" panose="020B060402020202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DB Office" panose="020B060402020202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Erfüllung der Anforderung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DB Office" panose="020B060402020202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539586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DB Office" panose="020B060402020202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Karte zu laufenden Projekten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DB Office" panose="020B060402020202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erfüllt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258735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DB Office" panose="020B060402020202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Details zu Projekten über Popups o.ä.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DB Office" panose="020B060402020202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erfüllt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519143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DB Office" panose="020B060402020202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Verwaltungssystem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DB Office" panose="020B060402020202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erfüllt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980325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DB Office" panose="020B060402020202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optional: Historie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DB Office" panose="020B060402020202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nicht erfüllt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12008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DB Office" panose="020B060402020202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optional: Geodaten der DB Netz AG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DB Office" panose="020B060402020202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erfüllt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636504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DB Office" panose="020B060402020202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optional: Kompatibilität mit Daten der DB Netz AG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DB Office" panose="020B060402020202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nicht erforderlich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427968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rgbClr val="000000"/>
                          </a:solidFill>
                          <a:effectLst/>
                          <a:latin typeface="DB Office" panose="020B060402020202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Zeitverzögerung bei einer Anfrage maximal fünf Sekunden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DB Office" panose="020B060402020202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nicht erfüllt (s. 6.1.1)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964732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DB Office" panose="020B060402020202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Plattformunabhängigkeit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DB Office" panose="020B060402020202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erfüllt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643655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rgbClr val="000000"/>
                          </a:solidFill>
                          <a:effectLst/>
                          <a:latin typeface="DB Office" panose="020B060402020202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Ungültige Eingaben müssen abgefangen werden (Stabilität muss gewährleistet sein)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DB Office" panose="020B060402020202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erfüllt (konnte nicht in jedem Fall überprüft werden)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45251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DB Office" panose="020B060402020202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Benutzerfreundlichkeit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rgbClr val="000000"/>
                          </a:solidFill>
                          <a:effectLst/>
                          <a:latin typeface="DB Office" panose="020B060402020202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erfüllt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74214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DB Office" panose="020B060402020202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DB Office" panose="020B060402020202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erfüllt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113259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DB Office" panose="020B060402020202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Sicherheitsanforderungen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rgbClr val="000000"/>
                          </a:solidFill>
                          <a:effectLst/>
                          <a:latin typeface="DB Office" panose="020B0604020202020204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erfüllt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55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15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/>
              <a:t>DB Kommunikationstechnik GmbH | John Nitzsche | I.CPR-O-DRE | 25.09.2017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2</a:t>
            </a:fld>
            <a:endParaRPr lang="de-DE" dirty="0"/>
          </a:p>
        </p:txBody>
      </p:sp>
      <p:grpSp>
        <p:nvGrpSpPr>
          <p:cNvPr id="8" name="Group 17" title="Bestandteile"/>
          <p:cNvGrpSpPr>
            <a:grpSpLocks/>
          </p:cNvGrpSpPr>
          <p:nvPr/>
        </p:nvGrpSpPr>
        <p:grpSpPr bwMode="auto">
          <a:xfrm>
            <a:off x="1353487" y="1846263"/>
            <a:ext cx="7194265" cy="4318000"/>
            <a:chOff x="853" y="1163"/>
            <a:chExt cx="4534" cy="2720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919" y="2523"/>
              <a:ext cx="4468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853" y="1163"/>
              <a:ext cx="4534" cy="27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3123" y="1163"/>
              <a:ext cx="0" cy="272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853" y="2523"/>
              <a:ext cx="453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2054" y="2092"/>
              <a:ext cx="2131" cy="86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C2C2C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5" tIns="45706" rIns="91415" bIns="45706" anchor="ctr"/>
            <a:lstStyle>
              <a:lvl1pPr algn="l">
                <a:defRPr sz="2400">
                  <a:solidFill>
                    <a:schemeClr val="tx1"/>
                  </a:solidFill>
                  <a:latin typeface="DB Office" pitchFamily="34" charset="0"/>
                </a:defRPr>
              </a:lvl1pPr>
              <a:lvl2pPr algn="l">
                <a:defRPr sz="2400">
                  <a:solidFill>
                    <a:schemeClr val="tx1"/>
                  </a:solidFill>
                  <a:latin typeface="DB Office" pitchFamily="34" charset="0"/>
                </a:defRPr>
              </a:lvl2pPr>
              <a:lvl3pPr algn="l">
                <a:defRPr sz="2400">
                  <a:solidFill>
                    <a:schemeClr val="tx1"/>
                  </a:solidFill>
                  <a:latin typeface="DB Office" pitchFamily="34" charset="0"/>
                </a:defRPr>
              </a:lvl3pPr>
              <a:lvl4pPr algn="l">
                <a:defRPr sz="2400">
                  <a:solidFill>
                    <a:schemeClr val="tx1"/>
                  </a:solidFill>
                  <a:latin typeface="DB Office" pitchFamily="34" charset="0"/>
                </a:defRPr>
              </a:lvl4pPr>
              <a:lvl5pPr marL="1827213" algn="l">
                <a:defRPr sz="2400">
                  <a:solidFill>
                    <a:schemeClr val="tx1"/>
                  </a:solidFill>
                  <a:latin typeface="DB Office" pitchFamily="34" charset="0"/>
                </a:defRPr>
              </a:lvl5pPr>
              <a:lvl6pPr marL="2284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DB Office" pitchFamily="34" charset="0"/>
                </a:defRPr>
              </a:lvl6pPr>
              <a:lvl7pPr marL="2741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DB Office" pitchFamily="34" charset="0"/>
                </a:defRPr>
              </a:lvl7pPr>
              <a:lvl8pPr marL="3198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DB Office" pitchFamily="34" charset="0"/>
                </a:defRPr>
              </a:lvl8pPr>
              <a:lvl9pPr marL="36560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DB Office" pitchFamily="34" charset="0"/>
                </a:defRPr>
              </a:lvl9pPr>
            </a:lstStyle>
            <a:p>
              <a:pPr algn="ctr"/>
              <a:r>
                <a:rPr lang="de-DE" altLang="de-DE" sz="1800" b="1" dirty="0">
                  <a:solidFill>
                    <a:srgbClr val="FF0000"/>
                  </a:solidFill>
                </a:rPr>
                <a:t>eingeschränkter Überblick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532" y="1570"/>
              <a:ext cx="1452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81000" indent="-381000"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1pPr>
              <a:lvl2pPr marL="571500"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2pPr>
              <a:lvl3pPr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3pPr>
              <a:lvl4pPr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4pPr>
              <a:lvl5pPr marL="1827213"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5pPr>
              <a:lvl6pPr marL="22844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6pPr>
              <a:lvl7pPr marL="2741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7pPr>
              <a:lvl8pPr marL="3198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8pPr>
              <a:lvl9pPr marL="36560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9pPr>
            </a:lstStyle>
            <a:p>
              <a:pPr algn="r"/>
              <a:r>
                <a:rPr lang="de-DE" altLang="de-DE" sz="1800" dirty="0"/>
                <a:t>Größe der Infrastruktur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256" y="1570"/>
              <a:ext cx="1452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81000" indent="-381000"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1pPr>
              <a:lvl2pPr marL="571500"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2pPr>
              <a:lvl3pPr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3pPr>
              <a:lvl4pPr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4pPr>
              <a:lvl5pPr marL="1827213"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5pPr>
              <a:lvl6pPr marL="22844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6pPr>
              <a:lvl7pPr marL="2741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7pPr>
              <a:lvl8pPr marL="3198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8pPr>
              <a:lvl9pPr marL="36560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9pPr>
            </a:lstStyle>
            <a:p>
              <a:pPr marL="0"/>
              <a:r>
                <a:rPr lang="de-DE" altLang="de-DE" sz="1800" dirty="0"/>
                <a:t>Anzahl der Technologien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532" y="3022"/>
              <a:ext cx="1452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81000" indent="-381000"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1pPr>
              <a:lvl2pPr marL="571500"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2pPr>
              <a:lvl3pPr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3pPr>
              <a:lvl4pPr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4pPr>
              <a:lvl5pPr marL="1827213"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5pPr>
              <a:lvl6pPr marL="22844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6pPr>
              <a:lvl7pPr marL="2741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7pPr>
              <a:lvl8pPr marL="3198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8pPr>
              <a:lvl9pPr marL="36560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9pPr>
            </a:lstStyle>
            <a:p>
              <a:pPr marL="0" algn="r"/>
              <a:r>
                <a:rPr lang="de-DE" altLang="de-DE" sz="1800" dirty="0"/>
                <a:t>Zeitliche</a:t>
              </a:r>
              <a:br>
                <a:rPr lang="de-DE" altLang="de-DE" sz="1800" dirty="0"/>
              </a:br>
              <a:r>
                <a:rPr lang="de-DE" altLang="de-DE" sz="1800" dirty="0"/>
                <a:t>Verschiebung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256" y="3022"/>
              <a:ext cx="1452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81000" indent="-381000"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1pPr>
              <a:lvl2pPr marL="571500"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2pPr>
              <a:lvl3pPr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3pPr>
              <a:lvl4pPr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4pPr>
              <a:lvl5pPr marL="1827213" algn="l"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5pPr>
              <a:lvl6pPr marL="22844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6pPr>
              <a:lvl7pPr marL="27416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7pPr>
              <a:lvl8pPr marL="3198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8pPr>
              <a:lvl9pPr marL="36560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400">
                  <a:solidFill>
                    <a:schemeClr val="tx1"/>
                  </a:solidFill>
                  <a:latin typeface="DB Office" pitchFamily="34" charset="0"/>
                </a:defRPr>
              </a:lvl9pPr>
            </a:lstStyle>
            <a:p>
              <a:pPr marL="0"/>
              <a:r>
                <a:rPr lang="de-DE" altLang="de-DE" sz="1800" dirty="0"/>
                <a:t>Anzahl der Unternehmen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8808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Zielsetzungen an das Projekt</a:t>
            </a:r>
            <a:br>
              <a:rPr lang="de-DE" dirty="0"/>
            </a:br>
            <a:r>
              <a:rPr lang="de-DE" dirty="0"/>
              <a:t>(Auszug aus Anforderungskatalog)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/>
              <a:t>DB Kommunikationstechnik GmbH | John Nitzsche | I.CPR-O-DRE | 25.09.2017</a:t>
            </a:r>
            <a:endParaRPr lang="de-DE" alt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57346" name="Rectangle 2" title="Agendapunkt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9929" y="2348850"/>
            <a:ext cx="431592" cy="433387"/>
          </a:xfrm>
          <a:prstGeom prst="rect">
            <a:avLst/>
          </a:prstGeom>
          <a:solidFill>
            <a:srgbClr val="6469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800" b="1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57347" name="Rectangle 3" title="Agendapunkt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9929" y="2925111"/>
            <a:ext cx="431592" cy="431800"/>
          </a:xfrm>
          <a:prstGeom prst="rect">
            <a:avLst/>
          </a:prstGeom>
          <a:solidFill>
            <a:srgbClr val="6469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800" b="1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57348" name="Rectangle 4" title="Agendapunkt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9929" y="3501374"/>
            <a:ext cx="431592" cy="431800"/>
          </a:xfrm>
          <a:prstGeom prst="rect">
            <a:avLst/>
          </a:prstGeom>
          <a:solidFill>
            <a:srgbClr val="6469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800" b="1" dirty="0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57349" name="Rectangle 5" title="Agendapunkt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9929" y="4077636"/>
            <a:ext cx="431592" cy="431800"/>
          </a:xfrm>
          <a:prstGeom prst="rect">
            <a:avLst/>
          </a:prstGeom>
          <a:solidFill>
            <a:srgbClr val="6469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800" b="1" dirty="0">
                <a:solidFill>
                  <a:schemeClr val="bg1"/>
                </a:solidFill>
              </a:rPr>
              <a:t>4.</a:t>
            </a:r>
          </a:p>
        </p:txBody>
      </p:sp>
      <p:sp>
        <p:nvSpPr>
          <p:cNvPr id="57350" name="Rectangle 6" title="Agendapunkt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9929" y="4653899"/>
            <a:ext cx="431592" cy="431800"/>
          </a:xfrm>
          <a:prstGeom prst="rect">
            <a:avLst/>
          </a:prstGeom>
          <a:solidFill>
            <a:srgbClr val="6469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800" b="1" dirty="0">
                <a:solidFill>
                  <a:schemeClr val="bg1"/>
                </a:solidFill>
              </a:rPr>
              <a:t>5.</a:t>
            </a:r>
          </a:p>
        </p:txBody>
      </p:sp>
      <p:sp>
        <p:nvSpPr>
          <p:cNvPr id="57354" name="Rectangle 10" title="Agendainhalt 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3108" y="2348850"/>
            <a:ext cx="9068201" cy="4333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lIns="90000" tIns="46800" rIns="90000" bIns="46800" anchor="ctr"/>
          <a:lstStyle>
            <a:lvl1pPr marL="92075" algn="l">
              <a:defRPr sz="2400">
                <a:solidFill>
                  <a:schemeClr val="tx1"/>
                </a:solidFill>
                <a:latin typeface="DB Office" pitchFamily="34" charset="0"/>
              </a:defRPr>
            </a:lvl1pPr>
            <a:lvl2pPr algn="l">
              <a:defRPr sz="2400">
                <a:solidFill>
                  <a:schemeClr val="tx1"/>
                </a:solidFill>
                <a:latin typeface="DB Office" pitchFamily="34" charset="0"/>
              </a:defRPr>
            </a:lvl2pPr>
            <a:lvl3pPr algn="l">
              <a:defRPr sz="2400">
                <a:solidFill>
                  <a:schemeClr val="tx1"/>
                </a:solidFill>
                <a:latin typeface="DB Office" pitchFamily="34" charset="0"/>
              </a:defRPr>
            </a:lvl3pPr>
            <a:lvl4pPr algn="l">
              <a:defRPr sz="2400">
                <a:solidFill>
                  <a:schemeClr val="tx1"/>
                </a:solidFill>
                <a:latin typeface="DB Office" pitchFamily="34" charset="0"/>
              </a:defRPr>
            </a:lvl4pPr>
            <a:lvl5pPr algn="l">
              <a:defRPr sz="2400">
                <a:solidFill>
                  <a:schemeClr val="tx1"/>
                </a:solidFill>
                <a:latin typeface="DB Office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DB Office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DB Office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DB Office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DB Office" pitchFamily="34" charset="0"/>
              </a:defRPr>
            </a:lvl9pPr>
          </a:lstStyle>
          <a:p>
            <a:r>
              <a:rPr lang="de-DE" altLang="de-DE" sz="1800" dirty="0"/>
              <a:t>digitale Karte mit allen laufenden Projekten</a:t>
            </a:r>
          </a:p>
        </p:txBody>
      </p:sp>
      <p:sp>
        <p:nvSpPr>
          <p:cNvPr id="57355" name="Rectangle 11" title="Agendainhalt 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33108" y="2925476"/>
            <a:ext cx="9068201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lIns="90000" tIns="46800" rIns="90000" bIns="46800" anchor="ctr"/>
          <a:lstStyle/>
          <a:p>
            <a:pPr marL="92075" algn="l"/>
            <a:r>
              <a:rPr lang="de-DE" altLang="de-DE" sz="1800" dirty="0"/>
              <a:t>Datenbank mit Kerninformationen zu Projekten</a:t>
            </a:r>
          </a:p>
        </p:txBody>
      </p:sp>
      <p:sp>
        <p:nvSpPr>
          <p:cNvPr id="57356" name="Rectangle 12" title="Agendainhalt 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33108" y="3501374"/>
            <a:ext cx="9068201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lIns="90000" tIns="46800" rIns="90000" bIns="46800" anchor="ctr"/>
          <a:lstStyle/>
          <a:p>
            <a:pPr marL="92075" algn="l"/>
            <a:r>
              <a:rPr lang="de-DE" altLang="de-DE" sz="1800" dirty="0"/>
              <a:t>benutzerorientiertes Verwaltungssystem</a:t>
            </a:r>
          </a:p>
        </p:txBody>
      </p:sp>
      <p:sp>
        <p:nvSpPr>
          <p:cNvPr id="57357" name="Rectangle 13" title="Agendainhalt 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33108" y="4077636"/>
            <a:ext cx="9068201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lIns="90000" tIns="46800" rIns="90000" bIns="46800" anchor="ctr"/>
          <a:lstStyle/>
          <a:p>
            <a:pPr marL="92075" algn="l"/>
            <a:r>
              <a:rPr lang="de-DE" altLang="de-DE" sz="1800" dirty="0"/>
              <a:t>Einsatz in der IT-Umgebung der Deutschen Bahn AG</a:t>
            </a:r>
          </a:p>
        </p:txBody>
      </p:sp>
      <p:sp>
        <p:nvSpPr>
          <p:cNvPr id="57358" name="Rectangle 14" title="Agendainhalt 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33108" y="4653899"/>
            <a:ext cx="9068201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lIns="90000" tIns="46800" rIns="90000" bIns="46800" anchor="ctr"/>
          <a:lstStyle/>
          <a:p>
            <a:pPr marL="92075" algn="l"/>
            <a:r>
              <a:rPr lang="de-DE" altLang="de-DE" sz="1800" dirty="0"/>
              <a:t>Daten sollen sicherheitstechnisch geschützt abgelegt und abrufbar sein </a:t>
            </a:r>
          </a:p>
        </p:txBody>
      </p:sp>
      <p:sp>
        <p:nvSpPr>
          <p:cNvPr id="22" name="Rectangle 6" title="Agendapunkt 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99929" y="5229510"/>
            <a:ext cx="431592" cy="431800"/>
          </a:xfrm>
          <a:prstGeom prst="rect">
            <a:avLst/>
          </a:prstGeom>
          <a:solidFill>
            <a:srgbClr val="6469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800" b="1" dirty="0">
                <a:solidFill>
                  <a:schemeClr val="bg1"/>
                </a:solidFill>
              </a:rPr>
              <a:t>6.</a:t>
            </a:r>
          </a:p>
        </p:txBody>
      </p:sp>
      <p:sp>
        <p:nvSpPr>
          <p:cNvPr id="23" name="Rectangle 14" title="Agendainhalt 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33108" y="5229510"/>
            <a:ext cx="9068201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lIns="90000" tIns="46800" rIns="90000" bIns="46800" anchor="ctr"/>
          <a:lstStyle/>
          <a:p>
            <a:pPr marL="92075" algn="l"/>
            <a:r>
              <a:rPr lang="de-DE" altLang="de-DE" sz="1800" dirty="0"/>
              <a:t>optional: Geodaten der DB Netz AG verarbeiten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479917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Auswahl des Fundamentes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/>
              <a:t>DB Kommunikationstechnik GmbH | John Nitzsche | I.CPR-O-DRE | 25.09.2017</a:t>
            </a:r>
            <a:endParaRPr lang="de-DE" altLang="de-DE" dirty="0"/>
          </a:p>
        </p:txBody>
      </p:sp>
      <p:grpSp>
        <p:nvGrpSpPr>
          <p:cNvPr id="7" name="Gruppieren 6" title="Plus/Minus"/>
          <p:cNvGrpSpPr/>
          <p:nvPr/>
        </p:nvGrpSpPr>
        <p:grpSpPr>
          <a:xfrm>
            <a:off x="199928" y="1557338"/>
            <a:ext cx="9501381" cy="4895850"/>
            <a:chOff x="199928" y="1557338"/>
            <a:chExt cx="9501381" cy="4895850"/>
          </a:xfrm>
        </p:grpSpPr>
        <p:sp>
          <p:nvSpPr>
            <p:cNvPr id="22" name="Rechteck 21"/>
            <p:cNvSpPr/>
            <p:nvPr/>
          </p:nvSpPr>
          <p:spPr bwMode="auto">
            <a:xfrm>
              <a:off x="6174789" y="4608825"/>
              <a:ext cx="2520350" cy="16726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23" name="Rechteck 22"/>
            <p:cNvSpPr/>
            <p:nvPr/>
          </p:nvSpPr>
          <p:spPr bwMode="auto">
            <a:xfrm>
              <a:off x="6171338" y="2476500"/>
              <a:ext cx="2520350" cy="16726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1352695" y="4635760"/>
              <a:ext cx="2520350" cy="16726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 bwMode="auto">
            <a:xfrm>
              <a:off x="1494139" y="2476500"/>
              <a:ext cx="2520350" cy="16726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17414" name="Rectangle 4"/>
            <p:cNvSpPr>
              <a:spLocks noChangeArrowheads="1"/>
            </p:cNvSpPr>
            <p:nvPr/>
          </p:nvSpPr>
          <p:spPr bwMode="auto">
            <a:xfrm>
              <a:off x="5022022" y="4437063"/>
              <a:ext cx="4679287" cy="2016125"/>
            </a:xfrm>
            <a:custGeom>
              <a:avLst/>
              <a:gdLst/>
              <a:ahLst/>
              <a:cxnLst/>
              <a:rect l="l" t="t" r="r" b="b"/>
              <a:pathLst>
                <a:path w="4679287" h="2016125">
                  <a:moveTo>
                    <a:pt x="1791426" y="855663"/>
                  </a:moveTo>
                  <a:lnTo>
                    <a:pt x="1791426" y="1270001"/>
                  </a:lnTo>
                  <a:lnTo>
                    <a:pt x="2960851" y="1270001"/>
                  </a:lnTo>
                  <a:lnTo>
                    <a:pt x="2960851" y="855663"/>
                  </a:lnTo>
                  <a:close/>
                  <a:moveTo>
                    <a:pt x="0" y="0"/>
                  </a:moveTo>
                  <a:lnTo>
                    <a:pt x="4679287" y="0"/>
                  </a:lnTo>
                  <a:lnTo>
                    <a:pt x="4679287" y="2016125"/>
                  </a:lnTo>
                  <a:lnTo>
                    <a:pt x="0" y="20161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defRPr sz="1600">
                  <a:solidFill>
                    <a:schemeClr val="tx1"/>
                  </a:solidFill>
                  <a:latin typeface="DB Office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DB Office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DB Office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DB Office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DB Office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17415" name="Rectangle 5"/>
            <p:cNvSpPr>
              <a:spLocks noChangeArrowheads="1"/>
            </p:cNvSpPr>
            <p:nvPr/>
          </p:nvSpPr>
          <p:spPr bwMode="auto">
            <a:xfrm>
              <a:off x="5022022" y="2278063"/>
              <a:ext cx="4679287" cy="2016125"/>
            </a:xfrm>
            <a:custGeom>
              <a:avLst/>
              <a:gdLst/>
              <a:ahLst/>
              <a:cxnLst/>
              <a:rect l="l" t="t" r="r" b="b"/>
              <a:pathLst>
                <a:path w="4679287" h="2016125">
                  <a:moveTo>
                    <a:pt x="2221745" y="550863"/>
                  </a:moveTo>
                  <a:lnTo>
                    <a:pt x="2221745" y="947861"/>
                  </a:lnTo>
                  <a:lnTo>
                    <a:pt x="1824747" y="947861"/>
                  </a:lnTo>
                  <a:lnTo>
                    <a:pt x="1824747" y="1285753"/>
                  </a:lnTo>
                  <a:lnTo>
                    <a:pt x="2221745" y="1285753"/>
                  </a:lnTo>
                  <a:lnTo>
                    <a:pt x="2221745" y="1682751"/>
                  </a:lnTo>
                  <a:lnTo>
                    <a:pt x="2600348" y="1682751"/>
                  </a:lnTo>
                  <a:lnTo>
                    <a:pt x="2600348" y="1285753"/>
                  </a:lnTo>
                  <a:lnTo>
                    <a:pt x="2997346" y="1285753"/>
                  </a:lnTo>
                  <a:lnTo>
                    <a:pt x="2997346" y="947861"/>
                  </a:lnTo>
                  <a:lnTo>
                    <a:pt x="2600348" y="947861"/>
                  </a:lnTo>
                  <a:lnTo>
                    <a:pt x="2600348" y="550863"/>
                  </a:lnTo>
                  <a:close/>
                  <a:moveTo>
                    <a:pt x="0" y="0"/>
                  </a:moveTo>
                  <a:lnTo>
                    <a:pt x="4679287" y="0"/>
                  </a:lnTo>
                  <a:lnTo>
                    <a:pt x="4679287" y="2016125"/>
                  </a:lnTo>
                  <a:lnTo>
                    <a:pt x="0" y="20161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defRPr sz="1600">
                  <a:solidFill>
                    <a:schemeClr val="tx1"/>
                  </a:solidFill>
                  <a:latin typeface="DB Office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DB Office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DB Office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DB Office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DB Office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17416" name="Rectangle 6"/>
            <p:cNvSpPr>
              <a:spLocks noChangeArrowheads="1"/>
            </p:cNvSpPr>
            <p:nvPr/>
          </p:nvSpPr>
          <p:spPr bwMode="auto">
            <a:xfrm>
              <a:off x="199928" y="4437063"/>
              <a:ext cx="4679287" cy="2014538"/>
            </a:xfrm>
            <a:custGeom>
              <a:avLst/>
              <a:gdLst/>
              <a:ahLst/>
              <a:cxnLst/>
              <a:rect l="l" t="t" r="r" b="b"/>
              <a:pathLst>
                <a:path w="4679287" h="2014538">
                  <a:moveTo>
                    <a:pt x="1872350" y="855663"/>
                  </a:moveTo>
                  <a:lnTo>
                    <a:pt x="1872350" y="1271588"/>
                  </a:lnTo>
                  <a:lnTo>
                    <a:pt x="3043362" y="1271588"/>
                  </a:lnTo>
                  <a:lnTo>
                    <a:pt x="3043362" y="855663"/>
                  </a:lnTo>
                  <a:close/>
                  <a:moveTo>
                    <a:pt x="0" y="0"/>
                  </a:moveTo>
                  <a:lnTo>
                    <a:pt x="4679287" y="0"/>
                  </a:lnTo>
                  <a:lnTo>
                    <a:pt x="4679287" y="2014538"/>
                  </a:lnTo>
                  <a:lnTo>
                    <a:pt x="0" y="20145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defRPr sz="1600">
                  <a:solidFill>
                    <a:schemeClr val="tx1"/>
                  </a:solidFill>
                  <a:latin typeface="DB Office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DB Office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DB Office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DB Office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DB Office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17417" name="Rectangle 7"/>
            <p:cNvSpPr>
              <a:spLocks noChangeArrowheads="1"/>
            </p:cNvSpPr>
            <p:nvPr/>
          </p:nvSpPr>
          <p:spPr bwMode="auto">
            <a:xfrm>
              <a:off x="5022022" y="2278063"/>
              <a:ext cx="467928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90000" rIns="90000" bIns="90000">
              <a:noAutofit/>
            </a:bodyPr>
            <a:lstStyle>
              <a:lvl1pPr algn="l" defTabSz="387350">
                <a:defRPr sz="1600">
                  <a:solidFill>
                    <a:schemeClr val="tx1"/>
                  </a:solidFill>
                  <a:latin typeface="DB Office" pitchFamily="34" charset="0"/>
                </a:defRPr>
              </a:lvl1pPr>
              <a:lvl2pPr marL="190500" indent="-188913" algn="l" defTabSz="387350">
                <a:buClr>
                  <a:srgbClr val="FF0000"/>
                </a:buClr>
                <a:buSzPct val="8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DB Office" pitchFamily="34" charset="0"/>
                </a:defRPr>
              </a:lvl2pPr>
              <a:lvl3pPr marL="381000" indent="-188913" algn="l" defTabSz="387350"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3pPr>
              <a:lvl4pPr marL="571500" indent="-188913" algn="l" defTabSz="387350">
                <a:buClr>
                  <a:srgbClr val="FF0000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DB Office" pitchFamily="34" charset="0"/>
                </a:defRPr>
              </a:lvl4pPr>
              <a:lvl5pPr marL="1562100" indent="-228600" algn="l" defTabSz="387350"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5pPr>
              <a:lvl6pPr marL="20193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6pPr>
              <a:lvl7pPr marL="24765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7pPr>
              <a:lvl8pPr marL="29337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8pPr>
              <a:lvl9pPr marL="33909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altLang="de-DE" sz="1400" dirty="0"/>
                <a:t>keine Zusatzsoftware beim Benutzer notwendig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altLang="de-DE" sz="1400" dirty="0"/>
                <a:t>übersichtlichere Oberfläche möglich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altLang="de-DE" sz="1400" dirty="0"/>
                <a:t>plattformunabhängig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altLang="de-DE" sz="1400" dirty="0"/>
                <a:t>einfachere Umsetzung</a:t>
              </a:r>
            </a:p>
          </p:txBody>
        </p:sp>
        <p:sp>
          <p:nvSpPr>
            <p:cNvPr id="17418" name="Rectangle 8"/>
            <p:cNvSpPr>
              <a:spLocks noChangeArrowheads="1"/>
            </p:cNvSpPr>
            <p:nvPr/>
          </p:nvSpPr>
          <p:spPr bwMode="auto">
            <a:xfrm>
              <a:off x="199929" y="2276476"/>
              <a:ext cx="4679287" cy="2016125"/>
            </a:xfrm>
            <a:custGeom>
              <a:avLst/>
              <a:gdLst/>
              <a:ahLst/>
              <a:cxnLst/>
              <a:rect l="l" t="t" r="r" b="b"/>
              <a:pathLst>
                <a:path w="4679287" h="2016125">
                  <a:moveTo>
                    <a:pt x="2236024" y="431800"/>
                  </a:moveTo>
                  <a:lnTo>
                    <a:pt x="2236024" y="843077"/>
                  </a:lnTo>
                  <a:lnTo>
                    <a:pt x="1824747" y="843077"/>
                  </a:lnTo>
                  <a:lnTo>
                    <a:pt x="1824747" y="1217498"/>
                  </a:lnTo>
                  <a:lnTo>
                    <a:pt x="2236024" y="1217498"/>
                  </a:lnTo>
                  <a:lnTo>
                    <a:pt x="2236024" y="1628775"/>
                  </a:lnTo>
                  <a:lnTo>
                    <a:pt x="2586069" y="1628775"/>
                  </a:lnTo>
                  <a:lnTo>
                    <a:pt x="2586069" y="1217498"/>
                  </a:lnTo>
                  <a:lnTo>
                    <a:pt x="2997346" y="1217498"/>
                  </a:lnTo>
                  <a:lnTo>
                    <a:pt x="2997346" y="843077"/>
                  </a:lnTo>
                  <a:lnTo>
                    <a:pt x="2586069" y="843077"/>
                  </a:lnTo>
                  <a:lnTo>
                    <a:pt x="2586069" y="431800"/>
                  </a:lnTo>
                  <a:close/>
                  <a:moveTo>
                    <a:pt x="0" y="0"/>
                  </a:moveTo>
                  <a:lnTo>
                    <a:pt x="4679287" y="0"/>
                  </a:lnTo>
                  <a:lnTo>
                    <a:pt x="4679287" y="2016125"/>
                  </a:lnTo>
                  <a:lnTo>
                    <a:pt x="0" y="20161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defRPr sz="1600">
                  <a:solidFill>
                    <a:schemeClr val="tx1"/>
                  </a:solidFill>
                  <a:latin typeface="DB Office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DB Office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DB Office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DB Office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DB Office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DB Office" pitchFamily="34" charset="0"/>
                </a:defRPr>
              </a:lvl9pPr>
            </a:lstStyle>
            <a:p>
              <a:endParaRPr lang="de-DE" altLang="de-DE" dirty="0"/>
            </a:p>
          </p:txBody>
        </p:sp>
        <p:sp>
          <p:nvSpPr>
            <p:cNvPr id="17419" name="Rectangle 9"/>
            <p:cNvSpPr>
              <a:spLocks noChangeArrowheads="1"/>
            </p:cNvSpPr>
            <p:nvPr/>
          </p:nvSpPr>
          <p:spPr bwMode="auto">
            <a:xfrm>
              <a:off x="199929" y="1557338"/>
              <a:ext cx="4679287" cy="606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36000" rIns="90000" bIns="36000" anchor="ctr">
              <a:noAutofit/>
            </a:bodyPr>
            <a:lstStyle>
              <a:lvl1pPr algn="l">
                <a:defRPr sz="1600">
                  <a:solidFill>
                    <a:schemeClr val="tx1"/>
                  </a:solidFill>
                  <a:latin typeface="DB Office" pitchFamily="34" charset="0"/>
                </a:defRPr>
              </a:lvl1pPr>
              <a:lvl2pPr marL="185738" indent="-184150" algn="l">
                <a:buClr>
                  <a:srgbClr val="FF0000"/>
                </a:buClr>
                <a:buSzPct val="8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DB Office" pitchFamily="34" charset="0"/>
                </a:defRPr>
              </a:lvl2pPr>
              <a:lvl3pPr marL="358775" indent="-171450" algn="l"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3pPr>
              <a:lvl4pPr marL="544513" indent="-184150" algn="l">
                <a:buClr>
                  <a:srgbClr val="FF0000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DB Office" pitchFamily="34" charset="0"/>
                </a:defRPr>
              </a:lvl4pPr>
              <a:lvl5pPr marL="1827213" indent="-182563" algn="l"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5pPr>
              <a:lvl6pPr marL="2284413" indent="-1825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6pPr>
              <a:lvl7pPr marL="2741613" indent="-1825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7pPr>
              <a:lvl8pPr marL="3198813" indent="-1825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8pPr>
              <a:lvl9pPr marL="3656013" indent="-1825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9pPr>
            </a:lstStyle>
            <a:p>
              <a:r>
                <a:rPr lang="de-DE" altLang="de-DE" sz="1800" b="1" dirty="0">
                  <a:solidFill>
                    <a:schemeClr val="bg1"/>
                  </a:solidFill>
                </a:rPr>
                <a:t>native Desktop-Anwendungen</a:t>
              </a:r>
            </a:p>
          </p:txBody>
        </p:sp>
        <p:sp>
          <p:nvSpPr>
            <p:cNvPr id="17420" name="Rectangle 10"/>
            <p:cNvSpPr>
              <a:spLocks noChangeArrowheads="1"/>
            </p:cNvSpPr>
            <p:nvPr/>
          </p:nvSpPr>
          <p:spPr bwMode="auto">
            <a:xfrm>
              <a:off x="5022022" y="1557338"/>
              <a:ext cx="4679287" cy="606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36000" rIns="90000" bIns="36000" anchor="ctr">
              <a:noAutofit/>
            </a:bodyPr>
            <a:lstStyle>
              <a:lvl1pPr algn="l">
                <a:defRPr sz="1600">
                  <a:solidFill>
                    <a:schemeClr val="tx1"/>
                  </a:solidFill>
                  <a:latin typeface="DB Office" pitchFamily="34" charset="0"/>
                </a:defRPr>
              </a:lvl1pPr>
              <a:lvl2pPr marL="185738" indent="-184150" algn="l">
                <a:buClr>
                  <a:srgbClr val="FF0000"/>
                </a:buClr>
                <a:buSzPct val="8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DB Office" pitchFamily="34" charset="0"/>
                </a:defRPr>
              </a:lvl2pPr>
              <a:lvl3pPr marL="358775" indent="-171450" algn="l"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3pPr>
              <a:lvl4pPr marL="544513" indent="-184150" algn="l">
                <a:buClr>
                  <a:srgbClr val="FF0000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DB Office" pitchFamily="34" charset="0"/>
                </a:defRPr>
              </a:lvl4pPr>
              <a:lvl5pPr marL="1827213" indent="-182563" algn="l"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5pPr>
              <a:lvl6pPr marL="2284413" indent="-1825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6pPr>
              <a:lvl7pPr marL="2741613" indent="-1825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7pPr>
              <a:lvl8pPr marL="3198813" indent="-1825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8pPr>
              <a:lvl9pPr marL="3656013" indent="-1825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9pPr>
            </a:lstStyle>
            <a:p>
              <a:r>
                <a:rPr lang="de-DE" altLang="de-DE" sz="1800" b="1" dirty="0">
                  <a:solidFill>
                    <a:schemeClr val="bg1"/>
                  </a:solidFill>
                </a:rPr>
                <a:t>webbasierte Anwendungen</a:t>
              </a:r>
            </a:p>
          </p:txBody>
        </p:sp>
        <p:sp>
          <p:nvSpPr>
            <p:cNvPr id="17425" name="Rectangle 15"/>
            <p:cNvSpPr>
              <a:spLocks noChangeArrowheads="1"/>
            </p:cNvSpPr>
            <p:nvPr/>
          </p:nvSpPr>
          <p:spPr bwMode="auto">
            <a:xfrm>
              <a:off x="199929" y="2278063"/>
              <a:ext cx="467928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90000" rIns="90000" bIns="90000">
              <a:noAutofit/>
            </a:bodyPr>
            <a:lstStyle>
              <a:lvl1pPr algn="l" defTabSz="387350">
                <a:defRPr sz="1600">
                  <a:solidFill>
                    <a:schemeClr val="tx1"/>
                  </a:solidFill>
                  <a:latin typeface="DB Office" pitchFamily="34" charset="0"/>
                </a:defRPr>
              </a:lvl1pPr>
              <a:lvl2pPr marL="190500" indent="-188913" algn="l" defTabSz="387350">
                <a:buClr>
                  <a:srgbClr val="FF0000"/>
                </a:buClr>
                <a:buSzPct val="8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DB Office" pitchFamily="34" charset="0"/>
                </a:defRPr>
              </a:lvl2pPr>
              <a:lvl3pPr marL="381000" indent="-188913" algn="l" defTabSz="387350"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3pPr>
              <a:lvl4pPr marL="571500" indent="-188913" algn="l" defTabSz="387350">
                <a:buClr>
                  <a:srgbClr val="FF0000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DB Office" pitchFamily="34" charset="0"/>
                </a:defRPr>
              </a:lvl4pPr>
              <a:lvl5pPr marL="1562100" indent="-228600" algn="l" defTabSz="387350"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5pPr>
              <a:lvl6pPr marL="20193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6pPr>
              <a:lvl7pPr marL="24765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7pPr>
              <a:lvl8pPr marL="29337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8pPr>
              <a:lvl9pPr marL="33909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altLang="de-DE" sz="1400" dirty="0"/>
                <a:t>hohe Performance</a:t>
              </a:r>
            </a:p>
          </p:txBody>
        </p:sp>
        <p:sp>
          <p:nvSpPr>
            <p:cNvPr id="17426" name="Rectangle 16"/>
            <p:cNvSpPr>
              <a:spLocks noChangeArrowheads="1"/>
            </p:cNvSpPr>
            <p:nvPr/>
          </p:nvSpPr>
          <p:spPr bwMode="auto">
            <a:xfrm>
              <a:off x="199929" y="4437063"/>
              <a:ext cx="467928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90000" rIns="90000" bIns="90000">
              <a:noAutofit/>
            </a:bodyPr>
            <a:lstStyle>
              <a:lvl1pPr algn="l" defTabSz="387350">
                <a:defRPr sz="1600">
                  <a:solidFill>
                    <a:schemeClr val="tx1"/>
                  </a:solidFill>
                  <a:latin typeface="DB Office" pitchFamily="34" charset="0"/>
                </a:defRPr>
              </a:lvl1pPr>
              <a:lvl2pPr marL="190500" indent="-188913" algn="l" defTabSz="387350">
                <a:buClr>
                  <a:srgbClr val="FF0000"/>
                </a:buClr>
                <a:buSzPct val="8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DB Office" pitchFamily="34" charset="0"/>
                </a:defRPr>
              </a:lvl2pPr>
              <a:lvl3pPr marL="381000" indent="-188913" algn="l" defTabSz="387350"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3pPr>
              <a:lvl4pPr marL="571500" indent="-188913" algn="l" defTabSz="387350">
                <a:buClr>
                  <a:srgbClr val="FF0000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DB Office" pitchFamily="34" charset="0"/>
                </a:defRPr>
              </a:lvl4pPr>
              <a:lvl5pPr marL="1562100" indent="-228600" algn="l" defTabSz="387350"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5pPr>
              <a:lvl6pPr marL="20193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6pPr>
              <a:lvl7pPr marL="24765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7pPr>
              <a:lvl8pPr marL="29337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8pPr>
              <a:lvl9pPr marL="33909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altLang="de-DE" sz="1400" dirty="0"/>
                <a:t>keine Plattformunabhängigkeit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altLang="de-DE" sz="1400" dirty="0"/>
                <a:t>hoher Programmieraufwand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altLang="de-DE" sz="1400" dirty="0"/>
                <a:t>hoher Verwaltungsaufwand innerhalb des</a:t>
              </a:r>
              <a:br>
                <a:rPr lang="de-DE" altLang="de-DE" sz="1400" dirty="0"/>
              </a:br>
              <a:r>
                <a:rPr lang="de-DE" altLang="de-DE" sz="1400" dirty="0"/>
                <a:t>DB-Konzerns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altLang="de-DE" sz="1400" dirty="0"/>
                <a:t>zusätzliche Infrastruktur für die zentrale Speicherung von Daten notwendig</a:t>
              </a:r>
            </a:p>
          </p:txBody>
        </p:sp>
        <p:sp>
          <p:nvSpPr>
            <p:cNvPr id="17427" name="Rectangle 17"/>
            <p:cNvSpPr>
              <a:spLocks noChangeArrowheads="1"/>
            </p:cNvSpPr>
            <p:nvPr/>
          </p:nvSpPr>
          <p:spPr bwMode="auto">
            <a:xfrm>
              <a:off x="5022022" y="4437063"/>
              <a:ext cx="467928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90000" rIns="90000" bIns="90000">
              <a:noAutofit/>
            </a:bodyPr>
            <a:lstStyle>
              <a:lvl1pPr algn="l" defTabSz="387350">
                <a:defRPr sz="1600">
                  <a:solidFill>
                    <a:schemeClr val="tx1"/>
                  </a:solidFill>
                  <a:latin typeface="DB Office" pitchFamily="34" charset="0"/>
                </a:defRPr>
              </a:lvl1pPr>
              <a:lvl2pPr marL="190500" indent="-188913" algn="l" defTabSz="387350">
                <a:buClr>
                  <a:srgbClr val="FF0000"/>
                </a:buClr>
                <a:buSzPct val="8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DB Office" pitchFamily="34" charset="0"/>
                </a:defRPr>
              </a:lvl2pPr>
              <a:lvl3pPr marL="381000" indent="-188913" algn="l" defTabSz="387350"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3pPr>
              <a:lvl4pPr marL="571500" indent="-188913" algn="l" defTabSz="387350">
                <a:buClr>
                  <a:srgbClr val="FF0000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DB Office" pitchFamily="34" charset="0"/>
                </a:defRPr>
              </a:lvl4pPr>
              <a:lvl5pPr marL="1562100" indent="-228600" algn="l" defTabSz="387350"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5pPr>
              <a:lvl6pPr marL="20193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6pPr>
              <a:lvl7pPr marL="24765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7pPr>
              <a:lvl8pPr marL="29337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8pPr>
              <a:lvl9pPr marL="3390900" indent="-228600" defTabSz="387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Char char="–"/>
                <a:defRPr sz="1600">
                  <a:solidFill>
                    <a:schemeClr val="tx1"/>
                  </a:solidFill>
                  <a:latin typeface="DB Office" pitchFamily="34" charset="0"/>
                </a:defRPr>
              </a:lvl9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altLang="de-DE" sz="1400" dirty="0"/>
                <a:t>unter Umständen hoher Ressourcenverbrauch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altLang="de-DE" sz="1400" dirty="0"/>
                <a:t>schlechte Performance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altLang="de-DE" sz="1400" dirty="0"/>
                <a:t>zusätzliche Lösung zur Anzeige von Details notwendig</a:t>
              </a:r>
            </a:p>
          </p:txBody>
        </p:sp>
      </p:grpSp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4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31076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Auswahl der Softwareprodukte und Onlinedienste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/>
              <a:t>DB Kommunikationstechnik GmbH | John Nitzsche | I.CPR-O-DRE | 25.09.2017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5</a:t>
            </a:fld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98" y="1759418"/>
            <a:ext cx="2093210" cy="1046605"/>
          </a:xfrm>
          <a:prstGeom prst="rect">
            <a:avLst/>
          </a:prstGeom>
        </p:spPr>
      </p:pic>
      <p:pic>
        <p:nvPicPr>
          <p:cNvPr id="1026" name="Picture 2" descr="D:\xampp\htdocs\t2000doku\Präsentation\src\Logo_MySQ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645" y="1622388"/>
            <a:ext cx="2520350" cy="132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JohnNitzsche\Downloads\javascript-c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262" y="1499771"/>
            <a:ext cx="3131800" cy="156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xampp\htdocs\t2000doku\Präsentation\src\bootstrap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140" y="3433859"/>
            <a:ext cx="2035048" cy="169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xampp\htdocs\t2000doku\Präsentation\src\Leaflet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07" y="3930539"/>
            <a:ext cx="2630824" cy="69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88" y="3433859"/>
            <a:ext cx="1435341" cy="143534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184730" y="4761478"/>
            <a:ext cx="12961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OpenStreetMap</a:t>
            </a:r>
          </a:p>
        </p:txBody>
      </p:sp>
      <p:pic>
        <p:nvPicPr>
          <p:cNvPr id="1030" name="Picture 6" descr="D:\xampp\htdocs\t2000doku\Präsentation\src\Db-netze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896" y="5373270"/>
            <a:ext cx="2963535" cy="84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81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Demoinstallation mit Zugangsdaten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algn="ctr"/>
            <a:r>
              <a:rPr lang="de-DE" sz="3200" dirty="0">
                <a:hlinkClick r:id="rId4"/>
              </a:rPr>
              <a:t>http://maps.wlanowski.de</a:t>
            </a:r>
            <a:endParaRPr lang="de-DE" sz="3200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Anmeldedaten:</a:t>
            </a:r>
          </a:p>
          <a:p>
            <a:r>
              <a:rPr lang="de-DE" dirty="0"/>
              <a:t>	Benutzername:	</a:t>
            </a:r>
            <a:r>
              <a:rPr lang="de-DE" dirty="0" err="1"/>
              <a:t>max.muster</a:t>
            </a:r>
            <a:endParaRPr lang="de-DE" dirty="0"/>
          </a:p>
          <a:p>
            <a:r>
              <a:rPr lang="de-DE" dirty="0"/>
              <a:t>	Passwort:		</a:t>
            </a:r>
            <a:r>
              <a:rPr lang="de-DE" dirty="0" err="1"/>
              <a:t>qay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Anmeldedaten (Vollzugriff):</a:t>
            </a:r>
          </a:p>
          <a:p>
            <a:r>
              <a:rPr lang="de-DE" dirty="0"/>
              <a:t>	Benutzername:	</a:t>
            </a:r>
            <a:r>
              <a:rPr lang="de-DE" dirty="0" err="1"/>
              <a:t>john.nitzsche</a:t>
            </a:r>
            <a:endParaRPr lang="de-DE" dirty="0"/>
          </a:p>
          <a:p>
            <a:r>
              <a:rPr lang="de-DE" dirty="0"/>
              <a:t>	Passwort:		</a:t>
            </a:r>
            <a:r>
              <a:rPr lang="de-DE" dirty="0" err="1"/>
              <a:t>qay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/>
              <a:t>DB Kommunikationstechnik GmbH | John Nitzsche | I.CPR-O-DRE | 25.09.2017</a:t>
            </a:r>
            <a:endParaRPr lang="de-DE" alt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6</a:t>
            </a:fld>
            <a:endParaRPr lang="de-DE" dirty="0"/>
          </a:p>
        </p:txBody>
      </p:sp>
      <p:pic>
        <p:nvPicPr>
          <p:cNvPr id="2050" name="Picture 2" descr="D:\xampp\htdocs\t2000doku\Präsentation\src\QR-Code maps.wlanowski.d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759" y="2020405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46186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 title="Abschlussfolie (Standard)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3415307-B031-4C24-9127-DE6F0E9BD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9" y="692620"/>
            <a:ext cx="9901238" cy="4886658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98000" y="1370797"/>
            <a:ext cx="9504000" cy="863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2400" b="1">
                <a:solidFill>
                  <a:schemeClr val="bg1"/>
                </a:solidFill>
              </a:defRPr>
            </a:lvl1pPr>
            <a:lvl2pPr marL="1588" indent="0" algn="l" eaLnBrk="1" hangingPunct="1">
              <a:buClr>
                <a:srgbClr val="FF0000"/>
              </a:buClr>
              <a:buSzPct val="85000"/>
              <a:buFont typeface="Wingdings" pitchFamily="2" charset="2"/>
              <a:buNone/>
              <a:defRPr sz="2000" b="1">
                <a:solidFill>
                  <a:schemeClr val="bg1"/>
                </a:solidFill>
              </a:defRPr>
            </a:lvl2pPr>
            <a:lvl3pPr marL="0" indent="0" algn="l" eaLnBrk="1" hangingPunct="1">
              <a:buClr>
                <a:srgbClr val="FF0000"/>
              </a:buClr>
              <a:buNone/>
              <a:defRPr sz="2000" b="1">
                <a:solidFill>
                  <a:schemeClr val="bg1"/>
                </a:solidFill>
              </a:defRPr>
            </a:lvl3pPr>
            <a:lvl4pPr marL="0" indent="0" algn="l" eaLnBrk="1" hangingPunct="1">
              <a:buClr>
                <a:srgbClr val="FF0000"/>
              </a:buClr>
              <a:buFont typeface="Wingdings" pitchFamily="2" charset="2"/>
              <a:buNone/>
              <a:defRPr sz="2000" b="1">
                <a:solidFill>
                  <a:schemeClr val="bg1"/>
                </a:solidFill>
              </a:defRPr>
            </a:lvl4pPr>
            <a:lvl5pPr marL="1588" indent="0" algn="l" eaLnBrk="1" hangingPunct="1">
              <a:buClr>
                <a:srgbClr val="FF0000"/>
              </a:buClr>
              <a:buNone/>
              <a:defRPr sz="2000" b="1">
                <a:solidFill>
                  <a:schemeClr val="bg1"/>
                </a:solidFill>
              </a:defRPr>
            </a:lvl5pPr>
            <a:lvl6pPr marL="1185863" indent="-182563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–"/>
              <a:defRPr>
                <a:latin typeface="+mn-lt"/>
              </a:defRPr>
            </a:lvl6pPr>
            <a:lvl7pPr marL="1643063" indent="-182563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–"/>
              <a:defRPr>
                <a:latin typeface="+mn-lt"/>
              </a:defRPr>
            </a:lvl7pPr>
            <a:lvl8pPr marL="2100263" indent="-182563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–"/>
              <a:defRPr>
                <a:latin typeface="+mn-lt"/>
              </a:defRPr>
            </a:lvl8pPr>
            <a:lvl9pPr marL="2557463" indent="-182563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Char char="–"/>
              <a:defRPr>
                <a:latin typeface="+mn-lt"/>
              </a:defRPr>
            </a:lvl9pPr>
          </a:lstStyle>
          <a:p>
            <a:pPr algn="r"/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Vielen Dank für Ihre Aufmerksamkeit</a:t>
            </a:r>
          </a:p>
          <a:p>
            <a:pPr algn="r"/>
            <a:endParaRPr lang="de-DE" dirty="0" err="1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275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9A979D-99C5-45C2-81EB-CB4FA1A69C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484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9A979D-99C5-45C2-81EB-CB4FA1A69C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4498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" val="db_grau.potx"/>
  <p:tag name="CREATEDBY" val="TW_CP"/>
  <p:tag name="AGENDAPIC" val=""/>
  <p:tag name="LANGUAGE" val="germa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" val="-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" val="-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" val="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4" val="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5" val="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5_ASSOC" val="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5" val="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PYRIGHT" val="Templeton &amp; Webster GmbH"/>
  <p:tag name="MASTERVERSION" val="1_1"/>
  <p:tag name="SLIDEMODDATE" val="27.02.05"/>
  <p:tag name="S_LAYOUT" val="CENTER"/>
  <p:tag name="FILENAME" val="W:\Templeton&amp;Webster\Daten\Contentpools\CP\DB_cp\visual\v_253.pptx"/>
  <p:tag name="POOL" val="Visual"/>
  <p:tag name="CATEGORY" val="Plus/Minus"/>
  <p:tag name="NAME" val="Plus/Minus"/>
  <p:tag name="SLIDENAME" val="v_25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PYRIGHT" val="Templeton &amp; Webster GmbH"/>
  <p:tag name="MASTERVERSION" val="1_1"/>
  <p:tag name="SLIDEMODDATE" val="27.02.05"/>
  <p:tag name="FILENAME" val="W:\Templeton&amp;Webster\Daten\Contentpools\CP\DB_cp\visual\v_7.pptx"/>
  <p:tag name="POOL" val="Visual"/>
  <p:tag name="CATEGORY" val="Standard"/>
  <p:tag name="NAME" val="Textfolie"/>
  <p:tag name="SLIDENAME" val="v_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NAME" val="W:\Templeton&amp;Webster\Daten\Contentpools\CP\DB_cp\visual\v_406.pptx"/>
  <p:tag name="POOL" val="Visual"/>
  <p:tag name="CATEGORY" val="Standard"/>
  <p:tag name="NAME" val="Abschlussfolie (Standard)"/>
  <p:tag name="SLIDENAME" val="v_406"/>
  <p:tag name="ISCLOSINGSLIDE" val="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NAME" val="v_217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-1"/>
  <p:tag name="FILENAME" val="W:\Templeton&amp;Webster\Daten\Contentpools\CP\DB_cp\visual\v_750.pptx"/>
  <p:tag name="POOL" val="Visual"/>
  <p:tag name="CATEGORY" val="Standard"/>
  <p:tag name="NAME" val="Agenda"/>
  <p:tag name="SLIDENAME" val="v_7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_ASSOC" val="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_ASSOC" val="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_ASSOC" val="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4_ASSOC" val="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5_ASSOC" val="-1"/>
</p:tagLst>
</file>

<file path=ppt/theme/theme1.xml><?xml version="1.0" encoding="utf-8"?>
<a:theme xmlns:a="http://schemas.openxmlformats.org/drawingml/2006/main" name="© DB 2016">
  <a:themeElements>
    <a:clrScheme name="DB_grau">
      <a:dk1>
        <a:srgbClr val="000000"/>
      </a:dk1>
      <a:lt1>
        <a:srgbClr val="FFFFFF"/>
      </a:lt1>
      <a:dk2>
        <a:srgbClr val="000000"/>
      </a:dk2>
      <a:lt2>
        <a:srgbClr val="878C96"/>
      </a:lt2>
      <a:accent1>
        <a:srgbClr val="C8CDD2"/>
      </a:accent1>
      <a:accent2>
        <a:srgbClr val="878C96"/>
      </a:accent2>
      <a:accent3>
        <a:srgbClr val="E1E6EB"/>
      </a:accent3>
      <a:accent4>
        <a:srgbClr val="C8CDD2"/>
      </a:accent4>
      <a:accent5>
        <a:srgbClr val="646973"/>
      </a:accent5>
      <a:accent6>
        <a:srgbClr val="E1E6EB"/>
      </a:accent6>
      <a:hlink>
        <a:srgbClr val="646973"/>
      </a:hlink>
      <a:folHlink>
        <a:srgbClr val="C8CDD2"/>
      </a:folHlink>
    </a:clrScheme>
    <a:fontScheme name="DB_2010">
      <a:majorFont>
        <a:latin typeface="DB Office"/>
        <a:ea typeface=""/>
        <a:cs typeface=""/>
      </a:majorFont>
      <a:minorFont>
        <a:latin typeface="DB Offic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72000" tIns="72000" rIns="72000" bIns="720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DB Office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custClrLst>
    <a:custClr name="DB Rot">
      <a:srgbClr val="FF0000"/>
    </a:custClr>
    <a:custClr name="DB Blau">
      <a:srgbClr val="000066"/>
    </a:custClr>
    <a:custClr name="DB Grau">
      <a:srgbClr val="878C96"/>
    </a:custClr>
    <a:custClr>
      <a:srgbClr val="FFFFFF"/>
    </a:custClr>
    <a:custClr name="Gelb">
      <a:srgbClr val="F0CD0A"/>
    </a:custClr>
    <a:custClr name="Verkehrsorange">
      <a:srgbClr val="E67800"/>
    </a:custClr>
    <a:custClr name="Gelbgrün">
      <a:srgbClr val="8CB90F"/>
    </a:custClr>
    <a:custClr name="Signalblau">
      <a:srgbClr val="004BB4"/>
    </a:custClr>
    <a:custClr>
      <a:srgbClr val="FFFFFF"/>
    </a:custClr>
    <a:custClr name="S-Bahn Grün (Sonderstatus)">
      <a:srgbClr val="408335"/>
    </a:custClr>
    <a:custClr name="Currygelb">
      <a:srgbClr val="918C23"/>
    </a:custClr>
    <a:custClr name="Orangebraun">
      <a:srgbClr val="8C5A00"/>
    </a:custClr>
    <a:custClr name="Rubinrot">
      <a:srgbClr val="962832"/>
    </a:custClr>
    <a:custClr name="Purpurviolett">
      <a:srgbClr val="4D186E"/>
    </a:custClr>
    <a:custClr name="Verkehrsblau">
      <a:srgbClr val="055573"/>
    </a:custClr>
    <a:custClr name="Opalgrün">
      <a:srgbClr val="286969"/>
    </a:custClr>
    <a:custClr name="Türkisgrün">
      <a:srgbClr val="286E46"/>
    </a:custClr>
    <a:custClr name="Farngrün">
      <a:srgbClr val="646E2D"/>
    </a:custClr>
    <a:custClr name="Weiß">
      <a:srgbClr val="FFFFFF"/>
    </a:custClr>
    <a:custClr name="Weiß">
      <a:srgbClr val="FFFFFF"/>
    </a:custClr>
    <a:custClr name="Gelb (Pastell)">
      <a:srgbClr val="FDF6B1"/>
    </a:custClr>
    <a:custClr name="Verkehrsorange (Pastell)">
      <a:srgbClr val="FCB76C"/>
    </a:custClr>
    <a:custClr name="Signalblau (Pastell)">
      <a:srgbClr val="BBCAEA"/>
    </a:custClr>
    <a:custClr name="Gelbgrün (Pastell)">
      <a:srgbClr val="DDEDB1"/>
    </a:custClr>
    <a:custClr name="Weiß">
      <a:srgbClr val="FFFFFF"/>
    </a:custClr>
    <a:custClr name="Weiß">
      <a:srgbClr val="FFFFFF"/>
    </a:custClr>
    <a:custClr name="DB Weißgrau">
      <a:srgbClr val="E1E6EB"/>
    </a:custClr>
    <a:custClr name="DB Hellgrau">
      <a:srgbClr val="C8CDD2"/>
    </a:custClr>
    <a:custClr name="DB Grau">
      <a:srgbClr val="878C96"/>
    </a:custClr>
    <a:custClr name="DB Dunkelgrau">
      <a:srgbClr val="646973"/>
    </a:custClr>
    <a:custClr>
      <a:srgbClr val="E6E6E6"/>
    </a:custClr>
    <a:custClr>
      <a:srgbClr val="CDCDCD"/>
    </a:custClr>
    <a:custClr>
      <a:srgbClr val="B4B4B4"/>
    </a:custClr>
    <a:custClr>
      <a:srgbClr val="9A9A9A"/>
    </a:custClr>
    <a:custClr>
      <a:srgbClr val="818181"/>
    </a:custClr>
    <a:custClr>
      <a:srgbClr val="666666"/>
    </a:custClr>
    <a:custClr>
      <a:srgbClr val="4B4B4B"/>
    </a:custClr>
    <a:custClr>
      <a:srgbClr val="303030"/>
    </a:custClr>
  </a:custClr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311</Words>
  <Application>Microsoft Office PowerPoint</Application>
  <PresentationFormat>Benutzerdefiniert</PresentationFormat>
  <Paragraphs>93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DB Office</vt:lpstr>
      <vt:lpstr>Segoe UI</vt:lpstr>
      <vt:lpstr>Times New Roman</vt:lpstr>
      <vt:lpstr>Wingdings</vt:lpstr>
      <vt:lpstr>© DB 2016</vt:lpstr>
      <vt:lpstr>PowerPoint-Präsentation</vt:lpstr>
      <vt:lpstr>Problemstellung</vt:lpstr>
      <vt:lpstr>Zielsetzungen an das Projekt (Auszug aus Anforderungskatalog)</vt:lpstr>
      <vt:lpstr>Auswahl des Fundamentes</vt:lpstr>
      <vt:lpstr>Auswahl der Softwareprodukte und Onlinedienste</vt:lpstr>
      <vt:lpstr>Demoinstallation mit Zugangsdaten</vt:lpstr>
      <vt:lpstr>PowerPoint-Präsentation</vt:lpstr>
      <vt:lpstr>PowerPoint-Präsentation</vt:lpstr>
      <vt:lpstr>PowerPoint-Präsentation</vt:lpstr>
      <vt:lpstr>Auswertung</vt:lpstr>
    </vt:vector>
  </TitlesOfParts>
  <Company>DB Kommunikationstechnik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Projektvorstellung</dc:title>
  <dc:subject>Entwicklung einer Projektdokumentationssoftware auf Basis von Geodaten</dc:subject>
  <dc:creator>John Nitzsche</dc:creator>
  <cp:lastModifiedBy>John Nitzsche</cp:lastModifiedBy>
  <cp:revision>236</cp:revision>
  <cp:lastPrinted>2015-08-04T09:23:29Z</cp:lastPrinted>
  <dcterms:created xsi:type="dcterms:W3CDTF">2005-02-21T07:36:49Z</dcterms:created>
  <dcterms:modified xsi:type="dcterms:W3CDTF">2017-09-24T19:23:41Z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w_title">
    <vt:lpwstr>Projektvorstellung</vt:lpwstr>
  </property>
  <property fmtid="{D5CDD505-2E9C-101B-9397-08002B2CF9AE}" pid="3" name="tw_theme">
    <vt:lpwstr>Entwicklung einer Projektdokumentationssoftware auf Basis von Geodaten</vt:lpwstr>
  </property>
  <property fmtid="{D5CDD505-2E9C-101B-9397-08002B2CF9AE}" pid="4" name="tw_company">
    <vt:lpwstr>DB Kommunikationstechnik GmbH</vt:lpwstr>
  </property>
  <property fmtid="{D5CDD505-2E9C-101B-9397-08002B2CF9AE}" pid="5" name="tw_unit">
    <vt:lpwstr>I.CPR-O-DRE</vt:lpwstr>
  </property>
  <property fmtid="{D5CDD505-2E9C-101B-9397-08002B2CF9AE}" pid="6" name="tw_speaker">
    <vt:lpwstr>John Nitzsche</vt:lpwstr>
  </property>
  <property fmtid="{D5CDD505-2E9C-101B-9397-08002B2CF9AE}" pid="7" name="tw_function">
    <vt:lpwstr/>
  </property>
  <property fmtid="{D5CDD505-2E9C-101B-9397-08002B2CF9AE}" pid="8" name="tw_location">
    <vt:lpwstr>Friedrichshafen</vt:lpwstr>
  </property>
  <property fmtid="{D5CDD505-2E9C-101B-9397-08002B2CF9AE}" pid="9" name="tw_date">
    <vt:lpwstr>25.09.2017</vt:lpwstr>
  </property>
  <property fmtid="{D5CDD505-2E9C-101B-9397-08002B2CF9AE}" pid="10" name="tw_Agenda_1">
    <vt:lpwstr/>
  </property>
  <property fmtid="{D5CDD505-2E9C-101B-9397-08002B2CF9AE}" pid="11" name="tw_Agenda_2">
    <vt:lpwstr/>
  </property>
  <property fmtid="{D5CDD505-2E9C-101B-9397-08002B2CF9AE}" pid="12" name="tw_Agenda_3">
    <vt:lpwstr/>
  </property>
  <property fmtid="{D5CDD505-2E9C-101B-9397-08002B2CF9AE}" pid="13" name="tw_Agenda_4">
    <vt:lpwstr/>
  </property>
  <property fmtid="{D5CDD505-2E9C-101B-9397-08002B2CF9AE}" pid="14" name="tw_Agenda_5">
    <vt:lpwstr/>
  </property>
  <property fmtid="{D5CDD505-2E9C-101B-9397-08002B2CF9AE}" pid="15" name="tw_Agenda_6">
    <vt:lpwstr/>
  </property>
  <property fmtid="{D5CDD505-2E9C-101B-9397-08002B2CF9AE}" pid="16" name="tw_Agenda_7">
    <vt:lpwstr/>
  </property>
  <property fmtid="{D5CDD505-2E9C-101B-9397-08002B2CF9AE}" pid="17" name="tw_Agenda_8">
    <vt:lpwstr/>
  </property>
  <property fmtid="{D5CDD505-2E9C-101B-9397-08002B2CF9AE}" pid="18" name="tw_cover_word">
    <vt:lpwstr/>
  </property>
</Properties>
</file>