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33" r:id="rId2"/>
    <p:sldId id="335" r:id="rId3"/>
    <p:sldId id="337" r:id="rId4"/>
    <p:sldId id="338" r:id="rId5"/>
    <p:sldId id="339" r:id="rId6"/>
    <p:sldId id="340" r:id="rId7"/>
    <p:sldId id="336" r:id="rId8"/>
  </p:sldIdLst>
  <p:sldSz cx="9901238" cy="6858000"/>
  <p:notesSz cx="6797675" cy="9926638"/>
  <p:custDataLst>
    <p:tags r:id="rId11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878C96"/>
    <a:srgbClr val="FFFFFF"/>
    <a:srgbClr val="F0CD0A"/>
    <a:srgbClr val="E67800"/>
    <a:srgbClr val="8CB90F"/>
    <a:srgbClr val="004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73" autoAdjust="0"/>
  </p:normalViewPr>
  <p:slideViewPr>
    <p:cSldViewPr>
      <p:cViewPr>
        <p:scale>
          <a:sx n="125" d="100"/>
          <a:sy n="125" d="100"/>
        </p:scale>
        <p:origin x="-1176" y="-126"/>
      </p:cViewPr>
      <p:guideLst>
        <p:guide orient="horz" pos="799"/>
        <p:guide orient="horz" pos="4065"/>
        <p:guide pos="3077"/>
        <p:guide pos="6112"/>
        <p:guide pos="124"/>
        <p:guide pos="31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E3C04-E3F7-464C-A6BB-A36F01117DF5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3256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  <p:sp>
        <p:nvSpPr>
          <p:cNvPr id="325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fld id="{8C68A1A0-5C61-4352-8070-DA42F00AEE17}" type="slidenum">
              <a:rPr lang="de-DE" altLang="de-DE" sz="1200"/>
              <a:pPr/>
              <a:t>4</a:t>
            </a:fld>
            <a:endParaRPr lang="de-DE" altLang="de-D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E0DCF-47C6-4BB2-A38B-4468CE231D7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1" u="none" dirty="0" smtClean="0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0" u="none" dirty="0" smtClean="0"/>
              <a:t>Für</a:t>
            </a:r>
            <a:r>
              <a:rPr lang="de-DE" sz="1200" b="0" u="none" baseline="0" dirty="0" smtClean="0"/>
              <a:t> externe Präsentationen bitte immer eine Titelfolie mit der Ressort-Farbe verwenden.</a:t>
            </a:r>
            <a:endParaRPr lang="de-DE" sz="1200" b="0" u="none" dirty="0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Bei Bedarf kann eine farbige oder transparente </a:t>
            </a:r>
            <a:r>
              <a:rPr lang="de-DE" b="0" dirty="0" err="1" smtClean="0"/>
              <a:t>Textbox</a:t>
            </a:r>
            <a:r>
              <a:rPr lang="de-DE" b="0" dirty="0" smtClean="0"/>
              <a:t> über den Menüpunkt „Einfügen-Elemente-Standard“ eingefügt werden.</a:t>
            </a:r>
          </a:p>
          <a:p>
            <a:pPr lvl="0" algn="l"/>
            <a:r>
              <a:rPr lang="de-DE" b="0" dirty="0" smtClean="0"/>
              <a:t>Sollten Sie eine </a:t>
            </a:r>
            <a:r>
              <a:rPr lang="de-DE" b="0" dirty="0" err="1" smtClean="0"/>
              <a:t>Textbox</a:t>
            </a:r>
            <a:r>
              <a:rPr lang="de-DE" b="0" dirty="0" smtClean="0"/>
              <a:t> einsetzen, müssen Sie, wenn Sie ein bereits eingefügtes Bild austauschen, anschließend das neue Bild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Wenn Sie ein bereits eingefügtes Bild austauschen, müssen Sie das neue Bild anschließend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8" name="Logo_Farbe" descr="DB_rgb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74" y="188550"/>
            <a:ext cx="536826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hyperlink" Target="http://maps.wlanowski.d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0" y="4287940"/>
            <a:ext cx="9901238" cy="2176840"/>
            <a:chOff x="0" y="4287940"/>
            <a:chExt cx="9901238" cy="2176840"/>
          </a:xfrm>
          <a:solidFill>
            <a:schemeClr val="accent2"/>
          </a:solidFill>
        </p:grpSpPr>
        <p:sp>
          <p:nvSpPr>
            <p:cNvPr id="7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de-DE" noProof="0" dirty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gray">
            <a:xfrm>
              <a:off x="0" y="6194491"/>
              <a:ext cx="7470356" cy="27028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de-DE" noProof="0" dirty="0"/>
            </a:p>
          </p:txBody>
        </p:sp>
      </p:grpSp>
      <p:sp>
        <p:nvSpPr>
          <p:cNvPr id="9" name="Titelbox"/>
          <p:cNvSpPr txBox="1"/>
          <p:nvPr/>
        </p:nvSpPr>
        <p:spPr>
          <a:xfrm>
            <a:off x="198000" y="4459851"/>
            <a:ext cx="9504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lang="de-DE" sz="2400" b="1" dirty="0">
                <a:solidFill>
                  <a:schemeClr val="bg1"/>
                </a:solidFill>
              </a:defRPr>
            </a:lvl1pPr>
            <a:lvl2pPr algn="l">
              <a:defRPr sz="2000" b="1">
                <a:solidFill>
                  <a:schemeClr val="tx2"/>
                </a:solidFill>
              </a:defRPr>
            </a:lvl2pPr>
            <a:lvl3pPr algn="l">
              <a:defRPr sz="2000" b="1">
                <a:solidFill>
                  <a:schemeClr val="tx2"/>
                </a:solidFill>
              </a:defRPr>
            </a:lvl3pPr>
            <a:lvl4pPr algn="l">
              <a:defRPr sz="2000" b="1">
                <a:solidFill>
                  <a:schemeClr val="tx2"/>
                </a:solidFill>
              </a:defRPr>
            </a:lvl4pPr>
            <a:lvl5pPr algn="l">
              <a:defRPr sz="2000" b="1">
                <a:solidFill>
                  <a:schemeClr val="tx2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10" name="Untertitelbox"/>
          <p:cNvSpPr txBox="1"/>
          <p:nvPr/>
        </p:nvSpPr>
        <p:spPr>
          <a:xfrm>
            <a:off x="198000" y="5323454"/>
            <a:ext cx="95040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lang="de-DE" sz="2400">
                <a:solidFill>
                  <a:schemeClr val="bg1"/>
                </a:solidFill>
              </a:defRPr>
            </a:lvl1pPr>
            <a:lvl2pPr marL="185738" indent="-184150" algn="l">
              <a:buClr>
                <a:srgbClr val="FF0000"/>
              </a:buClr>
              <a:buSzPct val="85000"/>
              <a:buFont typeface="Wingdings" pitchFamily="2" charset="2"/>
              <a:buChar char="n"/>
            </a:lvl2pPr>
            <a:lvl3pPr marL="358775" indent="-171450" algn="l">
              <a:buClr>
                <a:srgbClr val="FF0000"/>
              </a:buClr>
              <a:buChar char="–"/>
            </a:lvl3pPr>
            <a:lvl4pPr marL="544513" indent="-184150" algn="l">
              <a:buClr>
                <a:srgbClr val="FF0000"/>
              </a:buClr>
              <a:buFont typeface="Wingdings" pitchFamily="2" charset="2"/>
              <a:buChar char="§"/>
            </a:lvl4pPr>
            <a:lvl5pPr marL="728663" indent="-182563" algn="l">
              <a:buClr>
                <a:srgbClr val="FF0000"/>
              </a:buClr>
              <a:buChar char="–"/>
            </a:lvl5pPr>
            <a:lvl6pPr marL="11858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6pPr>
            <a:lvl7pPr marL="16430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7pPr>
            <a:lvl8pPr marL="21002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8pPr>
            <a:lvl9pPr marL="25574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9pPr>
          </a:lstStyle>
          <a:p>
            <a:r>
              <a:rPr lang="de-DE" dirty="0" smtClean="0"/>
              <a:t>Entwicklung einer Projektdokumentationssoftware auf Basis von Geodaten</a:t>
            </a:r>
            <a:endParaRPr lang="de-DE" dirty="0"/>
          </a:p>
        </p:txBody>
      </p:sp>
      <p:sp>
        <p:nvSpPr>
          <p:cNvPr id="11" name="TW_FOOTER_1"/>
          <p:cNvSpPr txBox="1">
            <a:spLocks noChangeArrowheads="1"/>
          </p:cNvSpPr>
          <p:nvPr/>
        </p:nvSpPr>
        <p:spPr bwMode="auto">
          <a:xfrm>
            <a:off x="194813" y="6092158"/>
            <a:ext cx="9503309" cy="23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9pPr>
          </a:lstStyle>
          <a:p>
            <a:r>
              <a:rPr lang="de-DE" altLang="de-DE" sz="1200" b="1" smtClean="0">
                <a:solidFill>
                  <a:schemeClr val="bg1"/>
                </a:solidFill>
              </a:rPr>
              <a:t>DB Kommunikationstechnik GmbH | John Nitzsche | I.CPR-O-DRE | Friedrichshafen | 25.09.2017</a:t>
            </a:r>
            <a:endParaRPr lang="de-DE" altLang="de-DE" sz="1200" b="1" dirty="0">
              <a:solidFill>
                <a:schemeClr val="bg1"/>
              </a:solidFill>
            </a:endParaRPr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Untertitel 2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9"/>
          <a:stretch/>
        </p:blipFill>
        <p:spPr>
          <a:xfrm>
            <a:off x="0" y="5180"/>
            <a:ext cx="9890684" cy="428794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166196"/>
            <a:ext cx="599457" cy="425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4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</a:t>
            </a:fld>
            <a:endParaRPr lang="de-DE" dirty="0"/>
          </a:p>
        </p:txBody>
      </p:sp>
      <p:grpSp>
        <p:nvGrpSpPr>
          <p:cNvPr id="8" name="Group 17" title="Bestandteile"/>
          <p:cNvGrpSpPr>
            <a:grpSpLocks/>
          </p:cNvGrpSpPr>
          <p:nvPr/>
        </p:nvGrpSpPr>
        <p:grpSpPr bwMode="auto">
          <a:xfrm>
            <a:off x="1353487" y="1846263"/>
            <a:ext cx="7194265" cy="4318000"/>
            <a:chOff x="853" y="1163"/>
            <a:chExt cx="4534" cy="2720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919" y="2523"/>
              <a:ext cx="446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853" y="1163"/>
              <a:ext cx="4534" cy="2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123" y="1163"/>
              <a:ext cx="0" cy="27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853" y="2523"/>
              <a:ext cx="453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054" y="2092"/>
              <a:ext cx="2131" cy="8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C2C2C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5" tIns="45706" rIns="91415" bIns="45706" anchor="ctr"/>
            <a:lstStyle>
              <a:lvl1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algn="ctr"/>
              <a:r>
                <a:rPr lang="de-DE" altLang="de-DE" sz="1800" b="1" dirty="0" smtClean="0">
                  <a:solidFill>
                    <a:srgbClr val="FF0000"/>
                  </a:solidFill>
                </a:rPr>
                <a:t>eingeschränkter Überblick</a:t>
              </a:r>
              <a:endParaRPr lang="de-DE" altLang="de-DE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532" y="1570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algn="r"/>
              <a:r>
                <a:rPr lang="de-DE" altLang="de-DE" sz="1800" dirty="0" smtClean="0"/>
                <a:t>Größe der Infrastruktur</a:t>
              </a:r>
              <a:endParaRPr lang="de-DE" altLang="de-DE" sz="1800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56" y="1570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0"/>
              <a:r>
                <a:rPr lang="de-DE" altLang="de-DE" sz="1800" dirty="0" smtClean="0"/>
                <a:t>Anzahl der Technologien</a:t>
              </a:r>
              <a:endParaRPr lang="de-DE" altLang="de-DE" sz="1800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32" y="3022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0" algn="r"/>
              <a:r>
                <a:rPr lang="de-DE" altLang="de-DE" sz="1800" dirty="0" smtClean="0"/>
                <a:t>Zeitliche</a:t>
              </a:r>
              <a:br>
                <a:rPr lang="de-DE" altLang="de-DE" sz="1800" dirty="0" smtClean="0"/>
              </a:br>
              <a:r>
                <a:rPr lang="de-DE" altLang="de-DE" sz="1800" dirty="0" smtClean="0"/>
                <a:t>Verschiebung</a:t>
              </a:r>
              <a:endParaRPr lang="de-DE" altLang="de-DE" sz="18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56" y="3022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0"/>
              <a:r>
                <a:rPr lang="de-DE" altLang="de-DE" sz="1800" dirty="0" smtClean="0"/>
                <a:t>Anzahl der Unternehmen</a:t>
              </a:r>
              <a:endParaRPr lang="de-DE" altLang="de-DE" sz="1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80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Zielsetzungen an das Projekt</a:t>
            </a:r>
            <a:br>
              <a:rPr lang="de-DE" dirty="0" smtClean="0"/>
            </a:br>
            <a:r>
              <a:rPr lang="de-DE" dirty="0" smtClean="0"/>
              <a:t>(Auszug aus Anforderungskatalog)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7346" name="Rectangle 2" title="Agendapunkt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929" y="2348850"/>
            <a:ext cx="431592" cy="433387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57347" name="Rectangle 3" title="Agendapunkt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929" y="2925111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57348" name="Rectangle 4" title="Agendapunkt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9929" y="3501374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57349" name="Rectangle 5" title="Agendapunkt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929" y="4077636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57350" name="Rectangle 6" title="Agendapunkt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9929" y="4653899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57354" name="Rectangle 10" title="Agendainhalt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3108" y="2348850"/>
            <a:ext cx="9068201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>
            <a:lvl1pPr marL="92075" algn="l">
              <a:defRPr sz="2400">
                <a:solidFill>
                  <a:schemeClr val="tx1"/>
                </a:solidFill>
                <a:latin typeface="DB Office" pitchFamily="34" charset="0"/>
              </a:defRPr>
            </a:lvl1pPr>
            <a:lvl2pPr algn="l">
              <a:defRPr sz="2400">
                <a:solidFill>
                  <a:schemeClr val="tx1"/>
                </a:solidFill>
                <a:latin typeface="DB Office" pitchFamily="34" charset="0"/>
              </a:defRPr>
            </a:lvl2pPr>
            <a:lvl3pPr algn="l">
              <a:defRPr sz="2400">
                <a:solidFill>
                  <a:schemeClr val="tx1"/>
                </a:solidFill>
                <a:latin typeface="DB Office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DB Office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DB Office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r>
              <a:rPr lang="de-DE" altLang="de-DE" sz="1800" dirty="0" smtClean="0"/>
              <a:t>digitale Karte mit allen laufenden Projekten</a:t>
            </a:r>
            <a:endParaRPr lang="de-DE" altLang="de-DE" sz="1800" dirty="0"/>
          </a:p>
        </p:txBody>
      </p:sp>
      <p:sp>
        <p:nvSpPr>
          <p:cNvPr id="57355" name="Rectangle 11" title="Agendainhalt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3108" y="2925476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 smtClean="0"/>
              <a:t>Datenbank mit Kerninformationen zu Projekten</a:t>
            </a:r>
            <a:endParaRPr lang="de-DE" altLang="de-DE" sz="1800" dirty="0"/>
          </a:p>
        </p:txBody>
      </p:sp>
      <p:sp>
        <p:nvSpPr>
          <p:cNvPr id="57356" name="Rectangle 12" title="Agendainhalt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3108" y="3501374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 smtClean="0"/>
              <a:t>benutzerorientiertes Verwaltungssystem</a:t>
            </a:r>
            <a:endParaRPr lang="de-DE" altLang="de-DE" sz="1800" dirty="0"/>
          </a:p>
        </p:txBody>
      </p:sp>
      <p:sp>
        <p:nvSpPr>
          <p:cNvPr id="57357" name="Rectangle 13" title="Agendainhalt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3108" y="4077636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 smtClean="0"/>
              <a:t>Einsatz in der IT-Umgebung der Deutschen Bahn AG</a:t>
            </a:r>
            <a:endParaRPr lang="de-DE" altLang="de-DE" sz="1800" dirty="0"/>
          </a:p>
        </p:txBody>
      </p:sp>
      <p:sp>
        <p:nvSpPr>
          <p:cNvPr id="57358" name="Rectangle 14" title="Agendainhalt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3108" y="4653899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 smtClean="0"/>
              <a:t>Daten sollen sicherheitstechnisch geschützt abgelegt und abrufbar sein </a:t>
            </a:r>
            <a:endParaRPr lang="de-DE" altLang="de-DE" sz="1800" dirty="0"/>
          </a:p>
        </p:txBody>
      </p:sp>
      <p:sp>
        <p:nvSpPr>
          <p:cNvPr id="22" name="Rectangle 6" title="Agendapunkt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9929" y="5229510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6</a:t>
            </a:r>
            <a:r>
              <a:rPr lang="de-DE" altLang="de-DE" sz="1800" b="1" dirty="0" smtClean="0">
                <a:solidFill>
                  <a:schemeClr val="bg1"/>
                </a:solidFill>
              </a:rPr>
              <a:t>.</a:t>
            </a:r>
            <a:endParaRPr lang="de-DE" altLang="de-DE" sz="1800" b="1" dirty="0">
              <a:solidFill>
                <a:schemeClr val="bg1"/>
              </a:solidFill>
            </a:endParaRPr>
          </a:p>
        </p:txBody>
      </p:sp>
      <p:sp>
        <p:nvSpPr>
          <p:cNvPr id="23" name="Rectangle 14" title="Agendainhalt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3108" y="5229510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 smtClean="0"/>
              <a:t>optional: Geodaten der DB Netz AG verarbeiten</a:t>
            </a:r>
            <a:endParaRPr lang="de-DE" altLang="de-DE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79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 des Fundamentes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/>
              <a:t>DB Kommunikationstechnik GmbH | John Nitzsche | I.CPR-O-DRE | 25.09.2017</a:t>
            </a:r>
            <a:endParaRPr lang="de-DE" altLang="de-DE" dirty="0"/>
          </a:p>
        </p:txBody>
      </p:sp>
      <p:grpSp>
        <p:nvGrpSpPr>
          <p:cNvPr id="7" name="Gruppieren 6" title="Plus/Minus"/>
          <p:cNvGrpSpPr/>
          <p:nvPr/>
        </p:nvGrpSpPr>
        <p:grpSpPr>
          <a:xfrm>
            <a:off x="199928" y="1557338"/>
            <a:ext cx="9501381" cy="4895850"/>
            <a:chOff x="199928" y="1557338"/>
            <a:chExt cx="9501381" cy="4895850"/>
          </a:xfrm>
        </p:grpSpPr>
        <p:sp>
          <p:nvSpPr>
            <p:cNvPr id="22" name="Rechteck 21"/>
            <p:cNvSpPr/>
            <p:nvPr/>
          </p:nvSpPr>
          <p:spPr bwMode="auto">
            <a:xfrm>
              <a:off x="6174789" y="4608825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6171338" y="2476500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352695" y="4635760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494139" y="2476500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5022022" y="4437063"/>
              <a:ext cx="4679287" cy="2016125"/>
            </a:xfrm>
            <a:custGeom>
              <a:avLst/>
              <a:gdLst/>
              <a:ahLst/>
              <a:cxnLst/>
              <a:rect l="l" t="t" r="r" b="b"/>
              <a:pathLst>
                <a:path w="4679287" h="2016125">
                  <a:moveTo>
                    <a:pt x="1791426" y="855663"/>
                  </a:moveTo>
                  <a:lnTo>
                    <a:pt x="1791426" y="1270001"/>
                  </a:lnTo>
                  <a:lnTo>
                    <a:pt x="2960851" y="1270001"/>
                  </a:lnTo>
                  <a:lnTo>
                    <a:pt x="2960851" y="855663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6125"/>
                  </a:lnTo>
                  <a:lnTo>
                    <a:pt x="0" y="201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5022022" y="2278063"/>
              <a:ext cx="4679287" cy="2016125"/>
            </a:xfrm>
            <a:custGeom>
              <a:avLst/>
              <a:gdLst/>
              <a:ahLst/>
              <a:cxnLst/>
              <a:rect l="l" t="t" r="r" b="b"/>
              <a:pathLst>
                <a:path w="4679287" h="2016125">
                  <a:moveTo>
                    <a:pt x="2221745" y="550863"/>
                  </a:moveTo>
                  <a:lnTo>
                    <a:pt x="2221745" y="947861"/>
                  </a:lnTo>
                  <a:lnTo>
                    <a:pt x="1824747" y="947861"/>
                  </a:lnTo>
                  <a:lnTo>
                    <a:pt x="1824747" y="1285753"/>
                  </a:lnTo>
                  <a:lnTo>
                    <a:pt x="2221745" y="1285753"/>
                  </a:lnTo>
                  <a:lnTo>
                    <a:pt x="2221745" y="1682751"/>
                  </a:lnTo>
                  <a:lnTo>
                    <a:pt x="2600348" y="1682751"/>
                  </a:lnTo>
                  <a:lnTo>
                    <a:pt x="2600348" y="1285753"/>
                  </a:lnTo>
                  <a:lnTo>
                    <a:pt x="2997346" y="1285753"/>
                  </a:lnTo>
                  <a:lnTo>
                    <a:pt x="2997346" y="947861"/>
                  </a:lnTo>
                  <a:lnTo>
                    <a:pt x="2600348" y="947861"/>
                  </a:lnTo>
                  <a:lnTo>
                    <a:pt x="2600348" y="550863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6125"/>
                  </a:lnTo>
                  <a:lnTo>
                    <a:pt x="0" y="201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199928" y="4437063"/>
              <a:ext cx="4679287" cy="2014538"/>
            </a:xfrm>
            <a:custGeom>
              <a:avLst/>
              <a:gdLst/>
              <a:ahLst/>
              <a:cxnLst/>
              <a:rect l="l" t="t" r="r" b="b"/>
              <a:pathLst>
                <a:path w="4679287" h="2014538">
                  <a:moveTo>
                    <a:pt x="1872350" y="855663"/>
                  </a:moveTo>
                  <a:lnTo>
                    <a:pt x="1872350" y="1271588"/>
                  </a:lnTo>
                  <a:lnTo>
                    <a:pt x="3043362" y="1271588"/>
                  </a:lnTo>
                  <a:lnTo>
                    <a:pt x="3043362" y="855663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4538"/>
                  </a:lnTo>
                  <a:lnTo>
                    <a:pt x="0" y="20145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5022022" y="2278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keine Zusatzsoftware beim Benutzer notwendig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übersichtlichere Oberfläche möglich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plattformunabhängig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einfachere Umsetzung</a:t>
              </a:r>
              <a:endParaRPr lang="de-DE" altLang="de-DE" sz="1400" dirty="0"/>
            </a:p>
          </p:txBody>
        </p:sp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199929" y="2276476"/>
              <a:ext cx="4679287" cy="2016125"/>
            </a:xfrm>
            <a:custGeom>
              <a:avLst/>
              <a:gdLst/>
              <a:ahLst/>
              <a:cxnLst/>
              <a:rect l="l" t="t" r="r" b="b"/>
              <a:pathLst>
                <a:path w="4679287" h="2016125">
                  <a:moveTo>
                    <a:pt x="2236024" y="431800"/>
                  </a:moveTo>
                  <a:lnTo>
                    <a:pt x="2236024" y="843077"/>
                  </a:lnTo>
                  <a:lnTo>
                    <a:pt x="1824747" y="843077"/>
                  </a:lnTo>
                  <a:lnTo>
                    <a:pt x="1824747" y="1217498"/>
                  </a:lnTo>
                  <a:lnTo>
                    <a:pt x="2236024" y="1217498"/>
                  </a:lnTo>
                  <a:lnTo>
                    <a:pt x="2236024" y="1628775"/>
                  </a:lnTo>
                  <a:lnTo>
                    <a:pt x="2586069" y="1628775"/>
                  </a:lnTo>
                  <a:lnTo>
                    <a:pt x="2586069" y="1217498"/>
                  </a:lnTo>
                  <a:lnTo>
                    <a:pt x="2997346" y="1217498"/>
                  </a:lnTo>
                  <a:lnTo>
                    <a:pt x="2997346" y="843077"/>
                  </a:lnTo>
                  <a:lnTo>
                    <a:pt x="2586069" y="843077"/>
                  </a:lnTo>
                  <a:lnTo>
                    <a:pt x="2586069" y="431800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6125"/>
                  </a:lnTo>
                  <a:lnTo>
                    <a:pt x="0" y="201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 dirty="0"/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199929" y="1557338"/>
              <a:ext cx="4679287" cy="606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36000" rIns="90000" bIns="36000" anchor="ctr">
              <a:noAutofit/>
            </a:bodyPr>
            <a:lstStyle>
              <a:lvl1pPr algn="l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85738" indent="-184150" algn="l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58775" indent="-171450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44513" indent="-184150" algn="l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indent="-182563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r>
                <a:rPr lang="de-DE" altLang="de-DE" sz="1800" b="1" dirty="0" smtClean="0">
                  <a:solidFill>
                    <a:schemeClr val="bg1"/>
                  </a:solidFill>
                </a:rPr>
                <a:t>native Desktop-Anwendungen</a:t>
              </a:r>
              <a:endParaRPr lang="de-DE" altLang="de-DE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5022022" y="1557338"/>
              <a:ext cx="4679287" cy="606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36000" rIns="90000" bIns="36000" anchor="ctr">
              <a:noAutofit/>
            </a:bodyPr>
            <a:lstStyle>
              <a:lvl1pPr algn="l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85738" indent="-184150" algn="l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58775" indent="-171450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44513" indent="-184150" algn="l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indent="-182563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r>
                <a:rPr lang="de-DE" altLang="de-DE" sz="1800" b="1" dirty="0" smtClean="0">
                  <a:solidFill>
                    <a:schemeClr val="bg1"/>
                  </a:solidFill>
                </a:rPr>
                <a:t>webbasierte Anwendungen</a:t>
              </a:r>
              <a:endParaRPr lang="de-DE" altLang="de-DE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7425" name="Rectangle 15"/>
            <p:cNvSpPr>
              <a:spLocks noChangeArrowheads="1"/>
            </p:cNvSpPr>
            <p:nvPr/>
          </p:nvSpPr>
          <p:spPr bwMode="auto">
            <a:xfrm>
              <a:off x="199929" y="2278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hohe Performance</a:t>
              </a:r>
              <a:endParaRPr lang="de-DE" altLang="de-DE" sz="1400" dirty="0"/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199929" y="4437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keine Plattformunabhängigkeit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hoher Programmieraufwand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hoher Verwaltungsaufwand innerhalb des</a:t>
              </a:r>
              <a:br>
                <a:rPr lang="de-DE" altLang="de-DE" sz="1400" dirty="0" smtClean="0"/>
              </a:br>
              <a:r>
                <a:rPr lang="de-DE" altLang="de-DE" sz="1400" dirty="0" smtClean="0"/>
                <a:t>DB-Konzerns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zusätzliche Infrastruktur für die zentrale Speicherung von Daten notwendig</a:t>
              </a:r>
              <a:endParaRPr lang="de-DE" altLang="de-DE" sz="1400" dirty="0"/>
            </a:p>
          </p:txBody>
        </p:sp>
        <p:sp>
          <p:nvSpPr>
            <p:cNvPr id="17427" name="Rectangle 17"/>
            <p:cNvSpPr>
              <a:spLocks noChangeArrowheads="1"/>
            </p:cNvSpPr>
            <p:nvPr/>
          </p:nvSpPr>
          <p:spPr bwMode="auto">
            <a:xfrm>
              <a:off x="5022022" y="4437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unter Umständen hoher Ressourcenverbrauch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schlechte 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 smtClean="0"/>
                <a:t>zusätzliche Lösung zur Anzeige von Details notwendig</a:t>
              </a:r>
              <a:endParaRPr lang="de-DE" altLang="de-DE" sz="1400" dirty="0"/>
            </a:p>
          </p:txBody>
        </p:sp>
      </p:grp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4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10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 der Softwareprodukte und Onlinedienste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5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8" y="1759418"/>
            <a:ext cx="2093210" cy="1046605"/>
          </a:xfrm>
          <a:prstGeom prst="rect">
            <a:avLst/>
          </a:prstGeom>
        </p:spPr>
      </p:pic>
      <p:pic>
        <p:nvPicPr>
          <p:cNvPr id="1026" name="Picture 2" descr="D:\xampp\htdocs\t2000doku\Präsentation\src\Logo_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45" y="1622388"/>
            <a:ext cx="2520350" cy="13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JohnNitzsche\Downloads\javascript-c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62" y="1499771"/>
            <a:ext cx="3131800" cy="15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xampp\htdocs\t2000doku\Präsentation\src\bootstra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40" y="3433859"/>
            <a:ext cx="2035048" cy="16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xampp\htdocs\t2000doku\Präsentation\src\Leaflet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07" y="3930539"/>
            <a:ext cx="2630824" cy="6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88" y="3433859"/>
            <a:ext cx="1435341" cy="143534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184730" y="4761478"/>
            <a:ext cx="1296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OpenStreetMap</a:t>
            </a:r>
            <a:endParaRPr lang="de-DE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D:\xampp\htdocs\t2000doku\Präsentation\src\Db-netze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96" y="5373270"/>
            <a:ext cx="2963535" cy="84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Demoinstallation mit Zugangsdaten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/>
            <a:r>
              <a:rPr lang="de-DE" sz="3200" dirty="0" smtClean="0">
                <a:hlinkClick r:id="rId4"/>
              </a:rPr>
              <a:t>http://maps.wlanowski.de</a:t>
            </a:r>
            <a:endParaRPr lang="de-DE" sz="3200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Anmeldedaten:</a:t>
            </a:r>
          </a:p>
          <a:p>
            <a:r>
              <a:rPr lang="de-DE" dirty="0" smtClean="0"/>
              <a:t>	Benutzername:	</a:t>
            </a:r>
            <a:r>
              <a:rPr lang="de-DE" dirty="0" err="1" smtClean="0"/>
              <a:t>max.muster</a:t>
            </a:r>
            <a:endParaRPr lang="de-DE" dirty="0" smtClean="0"/>
          </a:p>
          <a:p>
            <a:r>
              <a:rPr lang="de-DE" dirty="0"/>
              <a:t>	P</a:t>
            </a:r>
            <a:r>
              <a:rPr lang="de-DE" dirty="0" smtClean="0"/>
              <a:t>asswort:		</a:t>
            </a:r>
            <a:r>
              <a:rPr lang="de-DE" dirty="0" err="1" smtClean="0"/>
              <a:t>qay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Anmeldedaten (Vollzugriff):</a:t>
            </a:r>
            <a:endParaRPr lang="de-DE" b="1" dirty="0"/>
          </a:p>
          <a:p>
            <a:r>
              <a:rPr lang="de-DE" dirty="0" smtClean="0"/>
              <a:t>	Benutzername:	</a:t>
            </a:r>
            <a:r>
              <a:rPr lang="de-DE" dirty="0" err="1" smtClean="0"/>
              <a:t>john.nitzsche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Passwort:		</a:t>
            </a:r>
            <a:r>
              <a:rPr lang="de-DE" dirty="0" err="1" smtClean="0"/>
              <a:t>qay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6</a:t>
            </a:fld>
            <a:endParaRPr lang="de-DE" dirty="0"/>
          </a:p>
        </p:txBody>
      </p:sp>
      <p:pic>
        <p:nvPicPr>
          <p:cNvPr id="2050" name="Picture 2" descr="D:\xampp\htdocs\t2000doku\Präsentation\src\QR-Code maps.wlanowski.d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59" y="202040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461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 title="Abschlussfolie (Standard)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98000" y="1370797"/>
            <a:ext cx="9504000" cy="863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2400" b="1">
                <a:solidFill>
                  <a:schemeClr val="bg1"/>
                </a:solidFill>
              </a:defRPr>
            </a:lvl1pPr>
            <a:lvl2pPr marL="1588" indent="0" algn="l" eaLnBrk="1" hangingPunct="1">
              <a:buClr>
                <a:srgbClr val="FF0000"/>
              </a:buClr>
              <a:buSzPct val="85000"/>
              <a:buFont typeface="Wingdings" pitchFamily="2" charset="2"/>
              <a:buNone/>
              <a:defRPr sz="2000" b="1">
                <a:solidFill>
                  <a:schemeClr val="bg1"/>
                </a:solidFill>
              </a:defRPr>
            </a:lvl2pPr>
            <a:lvl3pPr marL="0" indent="0" algn="l" eaLnBrk="1" hangingPunct="1">
              <a:buClr>
                <a:srgbClr val="FF0000"/>
              </a:buClr>
              <a:buNone/>
              <a:defRPr sz="2000" b="1">
                <a:solidFill>
                  <a:schemeClr val="bg1"/>
                </a:solidFill>
              </a:defRPr>
            </a:lvl3pPr>
            <a:lvl4pPr marL="0" indent="0" algn="l" eaLnBrk="1" hangingPunct="1">
              <a:buClr>
                <a:srgbClr val="FF0000"/>
              </a:buClr>
              <a:buFont typeface="Wingdings" pitchFamily="2" charset="2"/>
              <a:buNone/>
              <a:defRPr sz="2000" b="1">
                <a:solidFill>
                  <a:schemeClr val="bg1"/>
                </a:solidFill>
              </a:defRPr>
            </a:lvl4pPr>
            <a:lvl5pPr marL="1588" indent="0" algn="l" eaLnBrk="1" hangingPunct="1">
              <a:buClr>
                <a:srgbClr val="FF0000"/>
              </a:buClr>
              <a:buNone/>
              <a:defRPr sz="2000" b="1">
                <a:solidFill>
                  <a:schemeClr val="bg1"/>
                </a:solidFill>
              </a:defRPr>
            </a:lvl5pPr>
            <a:lvl6pPr marL="11858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6pPr>
            <a:lvl7pPr marL="16430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7pPr>
            <a:lvl8pPr marL="21002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8pPr>
            <a:lvl9pPr marL="25574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9pPr>
          </a:lstStyle>
          <a:p>
            <a:r>
              <a:rPr lang="de-DE" dirty="0"/>
              <a:t>Vielen Dank für Ihre Aufmerksamkeit</a:t>
            </a:r>
          </a:p>
          <a:p>
            <a:endParaRPr lang="de-DE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7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_grau.potx"/>
  <p:tag name="CREATEDBY" val="TW_CP"/>
  <p:tag name="AGENDAPIC" val=""/>
  <p:tag name="LANGUAGE" val="germa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S_LAYOUT" val="CENTER"/>
  <p:tag name="FILENAME" val="W:\Templeton&amp;Webster\Daten\Contentpools\CP\DB_cp\visual\v_253.pptx"/>
  <p:tag name="POOL" val="Visual"/>
  <p:tag name="CATEGORY" val="Plus/Minus"/>
  <p:tag name="NAME" val="Plus/Minus"/>
  <p:tag name="SLIDENAME" val="v_2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FILENAME" val="W:\Templeton&amp;Webster\Daten\Contentpools\CP\DB_cp\visual\v_7.pptx"/>
  <p:tag name="POOL" val="Visual"/>
  <p:tag name="CATEGORY" val="Standard"/>
  <p:tag name="NAME" val="Textfolie"/>
  <p:tag name="SLIDENAME" val="v_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NAME" val="W:\Templeton&amp;Webster\Daten\Contentpools\CP\DB_cp\visual\v_406.pptx"/>
  <p:tag name="POOL" val="Visual"/>
  <p:tag name="CATEGORY" val="Standard"/>
  <p:tag name="NAME" val="Abschlussfolie (Standard)"/>
  <p:tag name="SLIDENAME" val="v_406"/>
  <p:tag name="ISCLOSINGSLIDE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2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-1"/>
  <p:tag name="FILENAME" val="W:\Templeton&amp;Webster\Daten\Contentpools\CP\DB_cp\visual\v_750.pptx"/>
  <p:tag name="POOL" val="Visual"/>
  <p:tag name="CATEGORY" val="Standard"/>
  <p:tag name="NAME" val="Agenda"/>
  <p:tag name="SLIDENAME" val="v_7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heme/theme1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Benutzerdefiniert</PresentationFormat>
  <Paragraphs>66</Paragraphs>
  <Slides>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© DB 2016</vt:lpstr>
      <vt:lpstr>PowerPoint-Präsentation</vt:lpstr>
      <vt:lpstr>Problemstellung</vt:lpstr>
      <vt:lpstr>Zielsetzungen an das Projekt (Auszug aus Anforderungskatalog)</vt:lpstr>
      <vt:lpstr>Auswahl des Fundamentes</vt:lpstr>
      <vt:lpstr>Auswahl der Softwareprodukte und Onlinedienste</vt:lpstr>
      <vt:lpstr>Demoinstallation mit Zugangsdaten</vt:lpstr>
      <vt:lpstr>PowerPoint-Präsentation</vt:lpstr>
    </vt:vector>
  </TitlesOfParts>
  <Company>DB Kommunikationstechnik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subject>Entwicklung einer Projektdokumentationssoftware auf Basis von Geodaten</dc:subject>
  <dc:creator>John Nitzsche</dc:creator>
  <cp:lastModifiedBy>Nitzsche, John</cp:lastModifiedBy>
  <cp:revision>233</cp:revision>
  <cp:lastPrinted>2015-08-04T09:23:29Z</cp:lastPrinted>
  <dcterms:created xsi:type="dcterms:W3CDTF">2005-02-21T07:36:49Z</dcterms:created>
  <dcterms:modified xsi:type="dcterms:W3CDTF">2017-09-19T13:04:36Z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Projektvorstellung</vt:lpwstr>
  </property>
  <property fmtid="{D5CDD505-2E9C-101B-9397-08002B2CF9AE}" pid="3" name="tw_theme">
    <vt:lpwstr>Entwicklung einer Projektdokumentationssoftware auf Basis von Geodaten</vt:lpwstr>
  </property>
  <property fmtid="{D5CDD505-2E9C-101B-9397-08002B2CF9AE}" pid="4" name="tw_company">
    <vt:lpwstr>DB Kommunikationstechnik GmbH</vt:lpwstr>
  </property>
  <property fmtid="{D5CDD505-2E9C-101B-9397-08002B2CF9AE}" pid="5" name="tw_unit">
    <vt:lpwstr>I.CPR-O-DRE</vt:lpwstr>
  </property>
  <property fmtid="{D5CDD505-2E9C-101B-9397-08002B2CF9AE}" pid="6" name="tw_speaker">
    <vt:lpwstr>John Nitzsche</vt:lpwstr>
  </property>
  <property fmtid="{D5CDD505-2E9C-101B-9397-08002B2CF9AE}" pid="7" name="tw_function">
    <vt:lpwstr/>
  </property>
  <property fmtid="{D5CDD505-2E9C-101B-9397-08002B2CF9AE}" pid="8" name="tw_location">
    <vt:lpwstr>Friedrichshafen</vt:lpwstr>
  </property>
  <property fmtid="{D5CDD505-2E9C-101B-9397-08002B2CF9AE}" pid="9" name="tw_date">
    <vt:lpwstr>25.09.2017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