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7" r:id="rId4"/>
    <p:sldId id="258" r:id="rId5"/>
    <p:sldId id="260" r:id="rId6"/>
    <p:sldId id="261" r:id="rId7"/>
    <p:sldId id="262" r:id="rId8"/>
    <p:sldId id="263" r:id="rId9"/>
    <p:sldId id="264" r:id="rId10"/>
    <p:sldId id="279" r:id="rId11"/>
    <p:sldId id="265" r:id="rId12"/>
    <p:sldId id="266" r:id="rId13"/>
    <p:sldId id="267" r:id="rId14"/>
    <p:sldId id="268" r:id="rId15"/>
    <p:sldId id="270" r:id="rId16"/>
    <p:sldId id="271" r:id="rId17"/>
    <p:sldId id="272" r:id="rId18"/>
    <p:sldId id="277" r:id="rId19"/>
    <p:sldId id="280"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68" autoAdjust="0"/>
  </p:normalViewPr>
  <p:slideViewPr>
    <p:cSldViewPr>
      <p:cViewPr varScale="1">
        <p:scale>
          <a:sx n="59" d="100"/>
          <a:sy n="59" d="100"/>
        </p:scale>
        <p:origin x="-16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1A98B-986A-4E43-9804-48545DDD3CF3}" type="datetimeFigureOut">
              <a:rPr lang="en-US" smtClean="0"/>
              <a:t>12/11/2016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5F4577-E8BB-438D-90DF-4BFC8619C46D}" type="slidenum">
              <a:rPr lang="en-US" smtClean="0"/>
              <a:t>‹#›</a:t>
            </a:fld>
            <a:endParaRPr lang="en-US" dirty="0"/>
          </a:p>
        </p:txBody>
      </p:sp>
    </p:spTree>
    <p:extLst>
      <p:ext uri="{BB962C8B-B14F-4D97-AF65-F5344CB8AC3E}">
        <p14:creationId xmlns:p14="http://schemas.microsoft.com/office/powerpoint/2010/main" val="69532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important columns for the home price dataset is the month, home price and the corresponding zip code. In addition, to fully evaluate the potential for rental property investment, few columns indicating rent price and the relationship between rent and home sales price will probably be important for the analysis as well.  The home price dataset actually has 22 columns.  For example, it has columns for different home size e.g. 1 bedroom, 2 bedroom, 3 bedroom, price per square foot, average listing price, etc.  Since it seems that most of these columns are highly correlated to home price, they may not be very helpful for predicting home price.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The IRS dataset provides additional dimensions to the analysis.  Job opportunities and income growth are probably the most significant factors to drive profitability for rental properties.  The IRS dataset has columns such as AGI which indicates the income level for the corresponding zip codes, and columns like total number of tax return filed which could indicate the job growth in the region. The IRS dataset has columns showing the aggregated number of all tax filers in different zip codes.  However, those numbers are by year, so there is no monthly breakdown available.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3</a:t>
            </a:fld>
            <a:endParaRPr lang="en-US" dirty="0"/>
          </a:p>
        </p:txBody>
      </p:sp>
    </p:spTree>
    <p:extLst>
      <p:ext uri="{BB962C8B-B14F-4D97-AF65-F5344CB8AC3E}">
        <p14:creationId xmlns:p14="http://schemas.microsoft.com/office/powerpoint/2010/main" val="403286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16,000 training dataset, SVC with RBF kernel takes about two minutes for each hyperparameter combination training to complete. The Sigmoid kernel is also fast, but its performance is quite poor compared to RBF.</a:t>
            </a:r>
          </a:p>
          <a:p>
            <a:r>
              <a:rPr lang="en-US" dirty="0" smtClean="0"/>
              <a:t>Using grid search, the best hyperparameter I found is C=1, one principal component, RBF kernel and two original best feature after the cross validation on the training dataset.   The overall precision score I got after applying the model to the testing dataset is 0.97.  </a:t>
            </a:r>
          </a:p>
          <a:p>
            <a:r>
              <a:rPr lang="en-US" dirty="0" smtClean="0"/>
              <a:t>Since SVC generates the best performing model comparing to linear regression, I will use the SVC model to find my next investment property.</a:t>
            </a: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17</a:t>
            </a:fld>
            <a:endParaRPr lang="en-US" dirty="0"/>
          </a:p>
        </p:txBody>
      </p:sp>
    </p:spTree>
    <p:extLst>
      <p:ext uri="{BB962C8B-B14F-4D97-AF65-F5344CB8AC3E}">
        <p14:creationId xmlns:p14="http://schemas.microsoft.com/office/powerpoint/2010/main" val="51423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This analysis tried to use the US housing price data and the IRS data to help investors discover high potential California zip codes for purchasing rental properties.  Through the analysis, some unique characteristics of the high potential “hot” zip codes are identified; for example, “hot” zip codes are spread over Northern and Southern California.  Also, “hot” zip codes have slightly higher estimated rent per square foot as well as price-to-rent ratio although their adjusted gross income is lower than “cold” zip codes.  “Hot” zip codes generally have lower home price than “cold” zip codes for all numbers of bedroom home except those one bedroom homes.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18</a:t>
            </a:fld>
            <a:endParaRPr lang="en-US" dirty="0"/>
          </a:p>
        </p:txBody>
      </p:sp>
    </p:spTree>
    <p:extLst>
      <p:ext uri="{BB962C8B-B14F-4D97-AF65-F5344CB8AC3E}">
        <p14:creationId xmlns:p14="http://schemas.microsoft.com/office/powerpoint/2010/main" val="242456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To develop a prediction model for “hot” zip codes, I tried two modeling algorithm of logistic regression and support vector classifier(SVC).  SVC turned out be a better algorithm.  The best SVC model delivered a 96% precision score compared to logistic regression model’s 0.71.  Rental investors could use my SVC based model to find the right zip codes for their next profitable rental investment.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19</a:t>
            </a:fld>
            <a:endParaRPr lang="en-US" dirty="0"/>
          </a:p>
        </p:txBody>
      </p:sp>
    </p:spTree>
    <p:extLst>
      <p:ext uri="{BB962C8B-B14F-4D97-AF65-F5344CB8AC3E}">
        <p14:creationId xmlns:p14="http://schemas.microsoft.com/office/powerpoint/2010/main" val="425653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 “hot” zip code is defined as a zip code and month such that the house price is much higher than other months and much higher than other zip codes in same month.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5</a:t>
            </a:fld>
            <a:endParaRPr lang="en-US" dirty="0"/>
          </a:p>
        </p:txBody>
      </p:sp>
    </p:spTree>
    <p:extLst>
      <p:ext uri="{BB962C8B-B14F-4D97-AF65-F5344CB8AC3E}">
        <p14:creationId xmlns:p14="http://schemas.microsoft.com/office/powerpoint/2010/main" val="24262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It appears that the top hot zip codes are spread throughout northern and southern California and between major metropolitan areas as well as more rural areas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"hottest" zip codes are 94609 (Oakland, CA) and 93280 (Wasco, CA) with count of "hot" months of 16, followed by 95113 (San Jose, CA) with 15 and 96093 (Weaverville, CA) with 14.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7</a:t>
            </a:fld>
            <a:endParaRPr lang="en-US" dirty="0"/>
          </a:p>
        </p:txBody>
      </p:sp>
    </p:spTree>
    <p:extLst>
      <p:ext uri="{BB962C8B-B14F-4D97-AF65-F5344CB8AC3E}">
        <p14:creationId xmlns:p14="http://schemas.microsoft.com/office/powerpoint/2010/main" val="140165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appearance of "hot" zip codes may depend on the general economy, so it may be interesting to know the number of "hot" zip codes in a given year.  In the following bar chart, I count the number of identified "hot" zip code by year.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Results: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The highest number of "hot" zip codes occurred in 2004 with 556.  Year 2000 has the second highest with 544 followed by Year 1999 with 458.   One clear observation is that there are very little or no "hot" zip codes from 2006 to 2012, which happened to be the period that the real estate market collapsed.  That economic downturn is known as “The Great Recession".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8</a:t>
            </a:fld>
            <a:endParaRPr lang="en-US" dirty="0"/>
          </a:p>
        </p:txBody>
      </p:sp>
    </p:spTree>
    <p:extLst>
      <p:ext uri="{BB962C8B-B14F-4D97-AF65-F5344CB8AC3E}">
        <p14:creationId xmlns:p14="http://schemas.microsoft.com/office/powerpoint/2010/main" val="2986364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analysis tries to understand the differences in median home prices between hot zip codes and cold zip codes across different size of home.  I used specifically the home price columns for 1, 2, 3, 4 and 5 or more bedroom as well as the overall price and calculate their average price grouped by zip code.  Conventional wisdom may expect that "hot" zip codes have higher price because homes in "hot" zip codes may be more desirable.  To verify, I created 6 boxplots to examine the median of home price for different home size.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Results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From the observation of all the boxplots, there is only one (the one bedroom) whose hot zip codes’ median price is higher than its cold zip codes'.  The rest of the boxplots including the overall home price boxplot have their hot zip code median home price less than cold zip code.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It is not totally clear why one bedroom property in hot zip codes has higher media price than cold zip codes.  It is possible that one bedroom properties generally have higher demand compared to the other bedroom groups, especially in today’s “Gig Economy”.  Young population tends to change job much more often.  One bedroom home allows singles and smaller families to move easily.  They may drive up the rental price and median home price as they move to zip code areas with job opportunities.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On the other hand, the difference between hot and cold zip codes median price gets larger as the number of bedroom increases.  The 5 bedroom properties’ cold zip code median price is significantly higher than its hot zip code median price.  Perhaps the larger (more bedrooms) the house is, the larger the room for price growth, especially for properties with relatively low median price.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This result suggests that for homes larger than one bedroom, hot zip codes generally have relatively lower home price, so investors should not look at high priced area for investment.  The lower price base provide more appreciation opportunities for investors.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9</a:t>
            </a:fld>
            <a:endParaRPr lang="en-US" dirty="0"/>
          </a:p>
        </p:txBody>
      </p:sp>
    </p:spTree>
    <p:extLst>
      <p:ext uri="{BB962C8B-B14F-4D97-AF65-F5344CB8AC3E}">
        <p14:creationId xmlns:p14="http://schemas.microsoft.com/office/powerpoint/2010/main" val="3190358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Rent price is an important factor to determine whether rental property is profitable or not. It will be good to understand the relationship between rent per square foot and hot/cold zip codes.  I calculated the mean rent per square foot for both the hot and cold zip code groups.</a:t>
            </a:r>
          </a:p>
          <a:p>
            <a:r>
              <a:rPr lang="en-US" sz="1200" b="1" kern="1200" dirty="0" smtClean="0">
                <a:solidFill>
                  <a:schemeClr val="tx1"/>
                </a:solidFill>
                <a:effectLst/>
                <a:latin typeface="+mn-lt"/>
                <a:ea typeface="+mn-ea"/>
                <a:cs typeface="+mn-cs"/>
              </a:rPr>
              <a:t>Results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boxplot shows that the "Hot" zip codes have higher rent per square foot than "cold" zip codes.  The estimated rent per square foot for hot and cold zip codes are 1.31 and 1.27 respectively.  The difference between hot and cold zip codes are 0.04 which means that for a home with 1,000 square foot, the difference in rent price between hot and cold zip codes is $40 per month.  This difference doesn’t seem to make significant impact for investors’ decision making.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11</a:t>
            </a:fld>
            <a:endParaRPr lang="en-US" dirty="0"/>
          </a:p>
        </p:txBody>
      </p:sp>
    </p:spTree>
    <p:extLst>
      <p:ext uri="{BB962C8B-B14F-4D97-AF65-F5344CB8AC3E}">
        <p14:creationId xmlns:p14="http://schemas.microsoft.com/office/powerpoint/2010/main" val="3089400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is also interesting to see the relationship between price, rent and hot/cold zip code group. Price-to-rent ratio is the median home sales price over median annual rent. Price-to-rent ratio indicates the cost for investors to acquire investment properties. High price-to-rent ratio means that investors will need to invest more to generate the same monthly rental income return. Low price-to-rent ratio means that investors will need to put up less initial investment, so their return-on-income will generally be higher. </a:t>
            </a:r>
          </a:p>
          <a:p>
            <a:r>
              <a:rPr lang="en-US" sz="1200" b="1" kern="1200" dirty="0" smtClean="0">
                <a:solidFill>
                  <a:schemeClr val="tx1"/>
                </a:solidFill>
                <a:effectLst/>
                <a:latin typeface="+mn-lt"/>
                <a:ea typeface="+mn-ea"/>
                <a:cs typeface="+mn-cs"/>
              </a:rPr>
              <a:t>Results: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As I calculate the average price-to-rent ratio between hot and cold zip code group, I found that "hot" zip codes have slightly higher median price-to-rent.   The price-to-rent ratio difference between hot and cold zip codes is 1.129 which means that investors will need to pay 1.129 times more of their rentals’ annual income to purchase homes in hot zip codes.  This could be significant because that basically means that it may take investors a little more than one additional year on average to get their capital back if they invest in properties at hot zip codes.  Investors may need to justify their investment by analyzing both the price appreciation as well as the annual rent income.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12</a:t>
            </a:fld>
            <a:endParaRPr lang="en-US" dirty="0"/>
          </a:p>
        </p:txBody>
      </p:sp>
    </p:spTree>
    <p:extLst>
      <p:ext uri="{BB962C8B-B14F-4D97-AF65-F5344CB8AC3E}">
        <p14:creationId xmlns:p14="http://schemas.microsoft.com/office/powerpoint/2010/main" val="3559660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Income level is probably another important factor driving zip codes from "cold" to "hot". Adjusted Gross Income is generally the total income amount of tax payers before tax deduction. When the median AGI in a region increases, that generally means that the economic activities in the region is growing, and people generally can afford more to pay the essentials like rent or other disposable items. I analyzed the relationship between average AGI between "hot" and "cold" zip code groups. I generate a table showing the mean, standard deviation, quantiles, etc between hot and cold zip code groups. Also, I made a boxplot to visually see the differences.</a:t>
            </a:r>
          </a:p>
          <a:p>
            <a:r>
              <a:rPr lang="en-US" sz="1200" b="1" kern="1200" dirty="0" smtClean="0">
                <a:solidFill>
                  <a:schemeClr val="tx1"/>
                </a:solidFill>
                <a:effectLst/>
                <a:latin typeface="+mn-lt"/>
                <a:ea typeface="+mn-ea"/>
                <a:cs typeface="+mn-cs"/>
              </a:rPr>
              <a:t>Results:</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analysis shows that the mean of the average AGI for hot zip codes is much smaller than cold zip codes.  The mean of the average AGI for hot zip is about $38260 while the average AGI for cold zip code is $54952.  Also, the standard deviation for average AGI for hot zip codes is smaller than that for cold zip codes.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This result seems to be a bit surprising.  One explanation for this result is because lower income zip codes provide relatively low baseline for home price to appreciate and proportional wise their appreciation goes up in higher percentage.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Gentrification could very well be the reason for zip codes to become hot.  Older and poor neighborhood could experience sudden price spike after renovation.   There could be a high correlation between Gentrification projects and hot zip codes.  This analysis doesn’t have data related to gentrification.  A follow-up analysis is recommended to further understand how gentrification contributes to zip codes to get “hot”.</a:t>
            </a:r>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13</a:t>
            </a:fld>
            <a:endParaRPr lang="en-US" dirty="0"/>
          </a:p>
        </p:txBody>
      </p:sp>
    </p:spTree>
    <p:extLst>
      <p:ext uri="{BB962C8B-B14F-4D97-AF65-F5344CB8AC3E}">
        <p14:creationId xmlns:p14="http://schemas.microsoft.com/office/powerpoint/2010/main" val="176308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Knowing where the hot zip codes are geographically will also be very helpful for investors. The following analysis plots the top hot zip codes with the highest number of months being marked as hot.  The top 30 zip codes with highest frequency of being hot is plotted on the following map:</a:t>
            </a:r>
          </a:p>
          <a:p>
            <a:r>
              <a:rPr lang="en-US" sz="1200" b="1" kern="1200" dirty="0" smtClean="0">
                <a:solidFill>
                  <a:schemeClr val="tx1"/>
                </a:solidFill>
                <a:effectLst/>
                <a:latin typeface="+mn-lt"/>
                <a:ea typeface="+mn-ea"/>
                <a:cs typeface="+mn-cs"/>
              </a:rPr>
              <a:t>Results</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The hot zip codes seem to spread pretty evenly all over the entire California. There seems to have more hot zip codes in the San Francisco Bay Area in North California and around Bakersfield near South California.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75F4577-E8BB-438D-90DF-4BFC8619C46D}" type="slidenum">
              <a:rPr lang="en-US" smtClean="0"/>
              <a:t>14</a:t>
            </a:fld>
            <a:endParaRPr lang="en-US" dirty="0"/>
          </a:p>
        </p:txBody>
      </p:sp>
    </p:spTree>
    <p:extLst>
      <p:ext uri="{BB962C8B-B14F-4D97-AF65-F5344CB8AC3E}">
        <p14:creationId xmlns:p14="http://schemas.microsoft.com/office/powerpoint/2010/main" val="384358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377439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282123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94160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26260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60379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42047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310372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23411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232461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1930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41B9-C675-4BEE-89AB-10FADA636FB9}" type="datetimeFigureOut">
              <a:rPr lang="en-US" smtClean="0"/>
              <a:t>12/11/2016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2CA44C-73A7-4C03-94F2-4820E83FFA5B}" type="slidenum">
              <a:rPr lang="en-US" smtClean="0"/>
              <a:t>‹#›</a:t>
            </a:fld>
            <a:endParaRPr lang="en-US" dirty="0"/>
          </a:p>
        </p:txBody>
      </p:sp>
    </p:spTree>
    <p:extLst>
      <p:ext uri="{BB962C8B-B14F-4D97-AF65-F5344CB8AC3E}">
        <p14:creationId xmlns:p14="http://schemas.microsoft.com/office/powerpoint/2010/main" val="91390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41B9-C675-4BEE-89AB-10FADA636FB9}" type="datetimeFigureOut">
              <a:rPr lang="en-US" smtClean="0"/>
              <a:t>12/11/2016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CA44C-73A7-4C03-94F2-4820E83FFA5B}" type="slidenum">
              <a:rPr lang="en-US" smtClean="0"/>
              <a:t>‹#›</a:t>
            </a:fld>
            <a:endParaRPr lang="en-US" dirty="0"/>
          </a:p>
        </p:txBody>
      </p:sp>
    </p:spTree>
    <p:extLst>
      <p:ext uri="{BB962C8B-B14F-4D97-AF65-F5344CB8AC3E}">
        <p14:creationId xmlns:p14="http://schemas.microsoft.com/office/powerpoint/2010/main" val="72656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0025"/>
            <a:ext cx="7772400" cy="1470025"/>
          </a:xfrm>
        </p:spPr>
        <p:txBody>
          <a:bodyPr/>
          <a:lstStyle/>
          <a:p>
            <a:r>
              <a:rPr lang="en-US" u="sng" dirty="0"/>
              <a:t>Rental Investment </a:t>
            </a:r>
            <a:r>
              <a:rPr lang="en-US" u="sng" dirty="0" smtClean="0"/>
              <a:t>Analysis</a:t>
            </a:r>
            <a:endParaRPr lang="en-US" dirty="0"/>
          </a:p>
        </p:txBody>
      </p:sp>
      <p:sp>
        <p:nvSpPr>
          <p:cNvPr id="3" name="Subtitle 2"/>
          <p:cNvSpPr>
            <a:spLocks noGrp="1"/>
          </p:cNvSpPr>
          <p:nvPr>
            <p:ph type="subTitle" idx="1"/>
          </p:nvPr>
        </p:nvSpPr>
        <p:spPr>
          <a:xfrm>
            <a:off x="1371600" y="4495800"/>
            <a:ext cx="6400800" cy="1752600"/>
          </a:xfrm>
        </p:spPr>
        <p:txBody>
          <a:bodyPr/>
          <a:lstStyle/>
          <a:p>
            <a:r>
              <a:rPr lang="en-US" dirty="0"/>
              <a:t>Author: Wilson Lau</a:t>
            </a:r>
          </a:p>
          <a:p>
            <a:r>
              <a:rPr lang="en-US" dirty="0"/>
              <a:t>Date: </a:t>
            </a:r>
            <a:r>
              <a:rPr lang="en-US" dirty="0" smtClean="0"/>
              <a:t>Dec 6th </a:t>
            </a:r>
            <a:r>
              <a:rPr lang="en-US" dirty="0"/>
              <a:t>2016</a:t>
            </a:r>
          </a:p>
          <a:p>
            <a:r>
              <a:rPr lang="en-US" dirty="0"/>
              <a:t>Mentor: Ryan </a:t>
            </a:r>
            <a:r>
              <a:rPr lang="en-US" dirty="0" smtClean="0"/>
              <a:t>Rosario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4800"/>
            <a:ext cx="4357688" cy="2899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509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Compare Home Price Grouped by Targeted Zip Code</a:t>
            </a:r>
            <a:endParaRPr lang="en-US" dirty="0"/>
          </a:p>
        </p:txBody>
      </p:sp>
      <p:sp>
        <p:nvSpPr>
          <p:cNvPr id="3" name="Content Placeholder 2"/>
          <p:cNvSpPr>
            <a:spLocks noGrp="1"/>
          </p:cNvSpPr>
          <p:nvPr>
            <p:ph idx="1"/>
          </p:nvPr>
        </p:nvSpPr>
        <p:spPr>
          <a:xfrm>
            <a:off x="5257800" y="1981200"/>
            <a:ext cx="3733800" cy="4525963"/>
          </a:xfrm>
        </p:spPr>
        <p:txBody>
          <a:bodyPr/>
          <a:lstStyle/>
          <a:p>
            <a:r>
              <a:rPr lang="en-US" b="1" dirty="0"/>
              <a:t>Only the one bedroom group whose hot zip codes’ median price is higher than its cold zip codes'</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22" y="1752600"/>
            <a:ext cx="462977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13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pPr algn="l"/>
            <a:r>
              <a:rPr lang="en-US" sz="3600" b="1" dirty="0"/>
              <a:t>Comparing "Estimated Rent per Square Foot" </a:t>
            </a:r>
            <a:r>
              <a:rPr lang="en-US" sz="3600" b="1" dirty="0" smtClean="0"/>
              <a:t>Between </a:t>
            </a:r>
            <a:r>
              <a:rPr lang="en-US" sz="3600" b="1" dirty="0"/>
              <a:t>Hot and Cold Zip codes</a:t>
            </a:r>
            <a:endParaRPr lang="en-US" sz="3600" dirty="0"/>
          </a:p>
        </p:txBody>
      </p:sp>
      <p:sp>
        <p:nvSpPr>
          <p:cNvPr id="3" name="Content Placeholder 2"/>
          <p:cNvSpPr>
            <a:spLocks noGrp="1"/>
          </p:cNvSpPr>
          <p:nvPr>
            <p:ph idx="1"/>
          </p:nvPr>
        </p:nvSpPr>
        <p:spPr>
          <a:xfrm>
            <a:off x="567681" y="5943600"/>
            <a:ext cx="8042919" cy="881149"/>
          </a:xfrm>
        </p:spPr>
        <p:txBody>
          <a:bodyPr>
            <a:normAutofit fontScale="92500" lnSpcReduction="20000"/>
          </a:bodyPr>
          <a:lstStyle/>
          <a:p>
            <a:r>
              <a:rPr lang="en-US" b="1" dirty="0"/>
              <a:t>"Hot" zip codes have higher rent per square foot than "cold" zip </a:t>
            </a:r>
            <a:r>
              <a:rPr lang="en-US" b="1" dirty="0" smtClean="0"/>
              <a:t>codes (1.31 vs 1.27)</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6781800" cy="482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pPr algn="l"/>
            <a:r>
              <a:rPr lang="en-US" b="1" dirty="0"/>
              <a:t>Comparing Price-to-Rent Ratio between hot and cold zip codes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1729908"/>
              </p:ext>
            </p:extLst>
          </p:nvPr>
        </p:nvGraphicFramePr>
        <p:xfrm>
          <a:off x="990600" y="1219200"/>
          <a:ext cx="3505200" cy="1151385"/>
        </p:xfrm>
        <a:graphic>
          <a:graphicData uri="http://schemas.openxmlformats.org/drawingml/2006/table">
            <a:tbl>
              <a:tblPr>
                <a:tableStyleId>{5C22544A-7EE6-4342-B048-85BDC9FD1C3A}</a:tableStyleId>
              </a:tblPr>
              <a:tblGrid>
                <a:gridCol w="1404130"/>
                <a:gridCol w="2101070"/>
              </a:tblGrid>
              <a:tr h="383795">
                <a:tc>
                  <a:txBody>
                    <a:bodyPr/>
                    <a:lstStyle/>
                    <a:p>
                      <a:pPr marL="0" marR="0" algn="ctr">
                        <a:lnSpc>
                          <a:spcPct val="115000"/>
                        </a:lnSpc>
                        <a:spcBef>
                          <a:spcPts val="0"/>
                        </a:spcBef>
                        <a:spcAft>
                          <a:spcPts val="0"/>
                        </a:spcAft>
                      </a:pPr>
                      <a:r>
                        <a:rPr lang="en-US" sz="1050" dirty="0">
                          <a:effectLst/>
                          <a:highlight>
                            <a:srgbClr val="FFFFFF"/>
                          </a:highlight>
                        </a:rPr>
                        <a:t>Zip Code Group</a:t>
                      </a:r>
                      <a:endParaRPr lang="en-US" sz="1100" dirty="0">
                        <a:solidFill>
                          <a:srgbClr val="000000"/>
                        </a:solidFill>
                        <a:effectLst/>
                        <a:latin typeface="Arial"/>
                        <a:ea typeface="Arial"/>
                      </a:endParaRPr>
                    </a:p>
                  </a:txBody>
                  <a:tcPr marL="38100" marR="38100" marT="38100" marB="38100" anchor="ctr"/>
                </a:tc>
                <a:tc>
                  <a:txBody>
                    <a:bodyPr/>
                    <a:lstStyle/>
                    <a:p>
                      <a:pPr marL="0" marR="0" algn="ctr">
                        <a:lnSpc>
                          <a:spcPct val="115000"/>
                        </a:lnSpc>
                        <a:spcBef>
                          <a:spcPts val="0"/>
                        </a:spcBef>
                        <a:spcAft>
                          <a:spcPts val="0"/>
                        </a:spcAft>
                      </a:pPr>
                      <a:r>
                        <a:rPr lang="en-US" sz="1050" dirty="0">
                          <a:effectLst/>
                          <a:highlight>
                            <a:srgbClr val="FFFFFF"/>
                          </a:highlight>
                        </a:rPr>
                        <a:t>Price-to-Rent Ratio</a:t>
                      </a:r>
                      <a:endParaRPr lang="en-US" sz="1100" dirty="0">
                        <a:solidFill>
                          <a:srgbClr val="000000"/>
                        </a:solidFill>
                        <a:effectLst/>
                        <a:latin typeface="Arial"/>
                        <a:ea typeface="Arial"/>
                      </a:endParaRPr>
                    </a:p>
                  </a:txBody>
                  <a:tcPr marL="38100" marR="38100" marT="38100" marB="38100" anchor="ctr"/>
                </a:tc>
              </a:tr>
              <a:tr h="383795">
                <a:tc>
                  <a:txBody>
                    <a:bodyPr/>
                    <a:lstStyle/>
                    <a:p>
                      <a:pPr marL="0" marR="0" algn="ctr">
                        <a:lnSpc>
                          <a:spcPct val="115000"/>
                        </a:lnSpc>
                        <a:spcBef>
                          <a:spcPts val="0"/>
                        </a:spcBef>
                        <a:spcAft>
                          <a:spcPts val="0"/>
                        </a:spcAft>
                      </a:pPr>
                      <a:r>
                        <a:rPr lang="en-US" sz="1050" dirty="0">
                          <a:effectLst/>
                          <a:highlight>
                            <a:srgbClr val="FFFFFF"/>
                          </a:highlight>
                        </a:rPr>
                        <a:t>Cold</a:t>
                      </a:r>
                      <a:endParaRPr lang="en-US" sz="1100" dirty="0">
                        <a:solidFill>
                          <a:srgbClr val="000000"/>
                        </a:solidFill>
                        <a:effectLst/>
                        <a:latin typeface="Arial"/>
                        <a:ea typeface="Arial"/>
                      </a:endParaRPr>
                    </a:p>
                  </a:txBody>
                  <a:tcPr marL="38100" marR="38100" marT="38100" marB="38100" anchor="ctr"/>
                </a:tc>
                <a:tc>
                  <a:txBody>
                    <a:bodyPr/>
                    <a:lstStyle/>
                    <a:p>
                      <a:pPr marL="0" marR="0" algn="ctr">
                        <a:lnSpc>
                          <a:spcPct val="115000"/>
                        </a:lnSpc>
                        <a:spcBef>
                          <a:spcPts val="0"/>
                        </a:spcBef>
                        <a:spcAft>
                          <a:spcPts val="0"/>
                        </a:spcAft>
                      </a:pPr>
                      <a:r>
                        <a:rPr lang="en-US" sz="1050" dirty="0">
                          <a:effectLst/>
                          <a:highlight>
                            <a:srgbClr val="FFFFFF"/>
                          </a:highlight>
                        </a:rPr>
                        <a:t>15.183392</a:t>
                      </a:r>
                      <a:endParaRPr lang="en-US" sz="1100" dirty="0">
                        <a:solidFill>
                          <a:srgbClr val="000000"/>
                        </a:solidFill>
                        <a:effectLst/>
                        <a:latin typeface="Arial"/>
                        <a:ea typeface="Arial"/>
                      </a:endParaRPr>
                    </a:p>
                  </a:txBody>
                  <a:tcPr marL="38100" marR="38100" marT="38100" marB="38100" anchor="ctr"/>
                </a:tc>
              </a:tr>
              <a:tr h="383795">
                <a:tc>
                  <a:txBody>
                    <a:bodyPr/>
                    <a:lstStyle/>
                    <a:p>
                      <a:pPr marL="0" marR="0" algn="ctr">
                        <a:lnSpc>
                          <a:spcPct val="115000"/>
                        </a:lnSpc>
                        <a:spcBef>
                          <a:spcPts val="0"/>
                        </a:spcBef>
                        <a:spcAft>
                          <a:spcPts val="0"/>
                        </a:spcAft>
                      </a:pPr>
                      <a:r>
                        <a:rPr lang="en-US" sz="1050" dirty="0">
                          <a:effectLst/>
                          <a:highlight>
                            <a:srgbClr val="FFFFFF"/>
                          </a:highlight>
                        </a:rPr>
                        <a:t>Hot</a:t>
                      </a:r>
                      <a:endParaRPr lang="en-US" sz="1100" dirty="0">
                        <a:solidFill>
                          <a:srgbClr val="000000"/>
                        </a:solidFill>
                        <a:effectLst/>
                        <a:latin typeface="Arial"/>
                        <a:ea typeface="Arial"/>
                      </a:endParaRPr>
                    </a:p>
                  </a:txBody>
                  <a:tcPr marL="38100" marR="38100" marT="38100" marB="38100" anchor="ctr"/>
                </a:tc>
                <a:tc>
                  <a:txBody>
                    <a:bodyPr/>
                    <a:lstStyle/>
                    <a:p>
                      <a:pPr marL="0" marR="0" algn="ctr">
                        <a:lnSpc>
                          <a:spcPct val="115000"/>
                        </a:lnSpc>
                        <a:spcBef>
                          <a:spcPts val="0"/>
                        </a:spcBef>
                        <a:spcAft>
                          <a:spcPts val="0"/>
                        </a:spcAft>
                      </a:pPr>
                      <a:r>
                        <a:rPr lang="en-US" sz="1050" dirty="0">
                          <a:effectLst/>
                          <a:highlight>
                            <a:srgbClr val="FFFFFF"/>
                          </a:highlight>
                        </a:rPr>
                        <a:t>16.311877</a:t>
                      </a:r>
                      <a:endParaRPr lang="en-US" sz="1100" dirty="0">
                        <a:solidFill>
                          <a:srgbClr val="000000"/>
                        </a:solidFill>
                        <a:effectLst/>
                        <a:latin typeface="Arial"/>
                        <a:ea typeface="Arial"/>
                      </a:endParaRPr>
                    </a:p>
                  </a:txBody>
                  <a:tcPr marL="38100" marR="38100" marT="38100" marB="38100" anchor="ct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80402"/>
            <a:ext cx="5378282" cy="376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5791200" y="3276600"/>
            <a:ext cx="3248526" cy="14728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Hot zip codes have higher price-to-rent</a:t>
            </a:r>
          </a:p>
          <a:p>
            <a:endParaRPr lang="en-US" sz="2800" dirty="0"/>
          </a:p>
        </p:txBody>
      </p:sp>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algn="l"/>
            <a:r>
              <a:rPr lang="en-US" b="1" dirty="0"/>
              <a:t>Comparing Adjusted Gross Income between Hot and Cold Zip codes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7983441"/>
              </p:ext>
            </p:extLst>
          </p:nvPr>
        </p:nvGraphicFramePr>
        <p:xfrm>
          <a:off x="990600" y="1219200"/>
          <a:ext cx="4267200" cy="1528487"/>
        </p:xfrm>
        <a:graphic>
          <a:graphicData uri="http://schemas.openxmlformats.org/drawingml/2006/table">
            <a:tbl>
              <a:tblPr>
                <a:tableStyleId>{5C22544A-7EE6-4342-B048-85BDC9FD1C3A}</a:tableStyleId>
              </a:tblPr>
              <a:tblGrid>
                <a:gridCol w="540865"/>
                <a:gridCol w="602135"/>
                <a:gridCol w="533400"/>
                <a:gridCol w="609600"/>
                <a:gridCol w="685800"/>
                <a:gridCol w="685800"/>
                <a:gridCol w="609600"/>
              </a:tblGrid>
              <a:tr h="348439">
                <a:tc gridSpan="7">
                  <a:txBody>
                    <a:bodyPr/>
                    <a:lstStyle/>
                    <a:p>
                      <a:pPr marL="0" marR="0" algn="ctr">
                        <a:lnSpc>
                          <a:spcPct val="115000"/>
                        </a:lnSpc>
                        <a:spcBef>
                          <a:spcPts val="0"/>
                        </a:spcBef>
                        <a:spcAft>
                          <a:spcPts val="0"/>
                        </a:spcAft>
                      </a:pPr>
                      <a:r>
                        <a:rPr lang="en-US" sz="1050" dirty="0">
                          <a:effectLst/>
                        </a:rPr>
                        <a:t>Average Adjusted Gross Income</a:t>
                      </a:r>
                      <a:endParaRPr lang="en-US" sz="1050" dirty="0">
                        <a:solidFill>
                          <a:srgbClr val="000000"/>
                        </a:solidFill>
                        <a:effectLst/>
                        <a:latin typeface="Arial"/>
                        <a:ea typeface="Arial"/>
                      </a:endParaRPr>
                    </a:p>
                  </a:txBody>
                  <a:tcPr marL="27231" marR="27231" marT="27231" marB="27231"/>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3170">
                <a:tc>
                  <a:txBody>
                    <a:bodyPr/>
                    <a:lstStyle/>
                    <a:p>
                      <a:pPr marL="0" marR="0" algn="ctr">
                        <a:lnSpc>
                          <a:spcPct val="115000"/>
                        </a:lnSpc>
                        <a:spcBef>
                          <a:spcPts val="0"/>
                        </a:spcBef>
                        <a:spcAft>
                          <a:spcPts val="0"/>
                        </a:spcAft>
                      </a:pPr>
                      <a:r>
                        <a:rPr lang="en-US" sz="1000" dirty="0">
                          <a:effectLst/>
                        </a:rPr>
                        <a:t>Zip code group</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Count</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Mean</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Standard Deviation</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25% Percentile</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50% Percentile</a:t>
                      </a:r>
                      <a:endParaRPr lang="en-US" sz="100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00" dirty="0">
                          <a:effectLst/>
                        </a:rPr>
                        <a:t>75% Percentile</a:t>
                      </a:r>
                      <a:endParaRPr lang="en-US" sz="1000" dirty="0">
                        <a:solidFill>
                          <a:srgbClr val="000000"/>
                        </a:solidFill>
                        <a:effectLst/>
                        <a:latin typeface="Arial"/>
                        <a:ea typeface="Arial"/>
                      </a:endParaRPr>
                    </a:p>
                  </a:txBody>
                  <a:tcPr marL="27231" marR="27231" marT="27231" marB="27231"/>
                </a:tc>
              </a:tr>
              <a:tr h="348439">
                <a:tc>
                  <a:txBody>
                    <a:bodyPr/>
                    <a:lstStyle/>
                    <a:p>
                      <a:pPr marL="0" marR="0" algn="ctr">
                        <a:lnSpc>
                          <a:spcPct val="115000"/>
                        </a:lnSpc>
                        <a:spcBef>
                          <a:spcPts val="0"/>
                        </a:spcBef>
                        <a:spcAft>
                          <a:spcPts val="0"/>
                        </a:spcAft>
                      </a:pPr>
                      <a:r>
                        <a:rPr lang="en-US" sz="1050" dirty="0">
                          <a:effectLst/>
                        </a:rPr>
                        <a:t>Cold</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highlight>
                            <a:srgbClr val="FFFFFF"/>
                          </a:highlight>
                        </a:rPr>
                        <a:t>412370</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$54953</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$47393</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$28902</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$45372</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$77217</a:t>
                      </a:r>
                      <a:endParaRPr lang="en-US" sz="1050" dirty="0">
                        <a:solidFill>
                          <a:srgbClr val="000000"/>
                        </a:solidFill>
                        <a:effectLst/>
                        <a:latin typeface="Arial"/>
                        <a:ea typeface="Arial"/>
                      </a:endParaRPr>
                    </a:p>
                  </a:txBody>
                  <a:tcPr marL="27231" marR="27231" marT="27231" marB="27231"/>
                </a:tc>
              </a:tr>
              <a:tr h="348439">
                <a:tc>
                  <a:txBody>
                    <a:bodyPr/>
                    <a:lstStyle/>
                    <a:p>
                      <a:pPr marL="0" marR="0" algn="ctr">
                        <a:lnSpc>
                          <a:spcPct val="115000"/>
                        </a:lnSpc>
                        <a:spcBef>
                          <a:spcPts val="0"/>
                        </a:spcBef>
                        <a:spcAft>
                          <a:spcPts val="0"/>
                        </a:spcAft>
                      </a:pPr>
                      <a:r>
                        <a:rPr lang="en-US" sz="1050" dirty="0">
                          <a:effectLst/>
                        </a:rPr>
                        <a:t>Hot</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3095</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$38260</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$23052</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$20294</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$27990</a:t>
                      </a:r>
                      <a:endParaRPr lang="en-US" sz="1050" dirty="0">
                        <a:solidFill>
                          <a:srgbClr val="000000"/>
                        </a:solidFill>
                        <a:effectLst/>
                        <a:latin typeface="Arial"/>
                        <a:ea typeface="Arial"/>
                      </a:endParaRPr>
                    </a:p>
                  </a:txBody>
                  <a:tcPr marL="27231" marR="27231" marT="27231" marB="27231"/>
                </a:tc>
                <a:tc>
                  <a:txBody>
                    <a:bodyPr/>
                    <a:lstStyle/>
                    <a:p>
                      <a:pPr marL="0" marR="0" algn="ctr">
                        <a:lnSpc>
                          <a:spcPct val="115000"/>
                        </a:lnSpc>
                        <a:spcBef>
                          <a:spcPts val="0"/>
                        </a:spcBef>
                        <a:spcAft>
                          <a:spcPts val="0"/>
                        </a:spcAft>
                      </a:pPr>
                      <a:r>
                        <a:rPr lang="en-US" sz="1050" dirty="0">
                          <a:effectLst/>
                        </a:rPr>
                        <a:t>$46969</a:t>
                      </a:r>
                      <a:endParaRPr lang="en-US" sz="1050" dirty="0">
                        <a:solidFill>
                          <a:srgbClr val="000000"/>
                        </a:solidFill>
                        <a:effectLst/>
                        <a:latin typeface="Arial"/>
                        <a:ea typeface="Arial"/>
                      </a:endParaRPr>
                    </a:p>
                  </a:txBody>
                  <a:tcPr marL="27231" marR="27231" marT="27231" marB="27231"/>
                </a:tc>
              </a:tr>
            </a:tbl>
          </a:graphicData>
        </a:graphic>
      </p:graphicFrame>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5670550" cy="3840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6400800" y="3436254"/>
            <a:ext cx="2743200" cy="2697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Hot zip codes have lower AGI</a:t>
            </a:r>
            <a:endParaRPr lang="en-US" dirty="0"/>
          </a:p>
        </p:txBody>
      </p:sp>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“Top </a:t>
            </a:r>
            <a:r>
              <a:rPr lang="en-US" dirty="0"/>
              <a:t>30 hot zip codes in </a:t>
            </a:r>
            <a:r>
              <a:rPr lang="en-US" dirty="0" smtClean="0"/>
              <a:t>California”</a:t>
            </a:r>
            <a:endParaRPr lang="en-US" b="1" dirty="0"/>
          </a:p>
        </p:txBody>
      </p:sp>
      <p:sp>
        <p:nvSpPr>
          <p:cNvPr id="3" name="Content Placeholder 2"/>
          <p:cNvSpPr>
            <a:spLocks noGrp="1"/>
          </p:cNvSpPr>
          <p:nvPr>
            <p:ph idx="1"/>
          </p:nvPr>
        </p:nvSpPr>
        <p:spPr>
          <a:xfrm>
            <a:off x="5029200" y="914400"/>
            <a:ext cx="3733800" cy="5541962"/>
          </a:xfrm>
        </p:spPr>
        <p:txBody>
          <a:bodyPr>
            <a:normAutofit lnSpcReduction="10000"/>
          </a:bodyPr>
          <a:lstStyle/>
          <a:p>
            <a:r>
              <a:rPr lang="en-US" dirty="0" smtClean="0"/>
              <a:t>Spread </a:t>
            </a:r>
            <a:r>
              <a:rPr lang="en-US" dirty="0" smtClean="0"/>
              <a:t>all </a:t>
            </a:r>
            <a:r>
              <a:rPr lang="en-US" dirty="0"/>
              <a:t>over the </a:t>
            </a:r>
            <a:r>
              <a:rPr lang="en-US" dirty="0" smtClean="0"/>
              <a:t>entirety California</a:t>
            </a:r>
            <a:endParaRPr lang="en-US" dirty="0"/>
          </a:p>
          <a:p>
            <a:r>
              <a:rPr lang="en-US" dirty="0" smtClean="0"/>
              <a:t>More </a:t>
            </a:r>
            <a:r>
              <a:rPr lang="en-US" dirty="0"/>
              <a:t>hot zip codes in the San Francisco Bay Area in North California and around Bakersfield near South </a:t>
            </a:r>
            <a:r>
              <a:rPr lang="en-US" dirty="0" smtClean="0"/>
              <a:t>California</a:t>
            </a:r>
            <a:endParaRPr lang="en-US" dirty="0"/>
          </a:p>
          <a:p>
            <a:r>
              <a:rPr lang="en-US" dirty="0" smtClean="0"/>
              <a:t>None in Los Angeles areas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38200"/>
            <a:ext cx="4203700" cy="559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Building a Model to Predict Hot/Cold Zip </a:t>
            </a:r>
            <a:r>
              <a:rPr lang="en-US" b="1" dirty="0" smtClean="0"/>
              <a:t>Codes</a:t>
            </a:r>
            <a:endParaRPr lang="en-US" dirty="0"/>
          </a:p>
        </p:txBody>
      </p:sp>
      <p:sp>
        <p:nvSpPr>
          <p:cNvPr id="3" name="Content Placeholder 2"/>
          <p:cNvSpPr>
            <a:spLocks noGrp="1"/>
          </p:cNvSpPr>
          <p:nvPr>
            <p:ph idx="1"/>
          </p:nvPr>
        </p:nvSpPr>
        <p:spPr>
          <a:xfrm>
            <a:off x="609600" y="1752600"/>
            <a:ext cx="8229600" cy="4525963"/>
          </a:xfrm>
        </p:spPr>
        <p:txBody>
          <a:bodyPr/>
          <a:lstStyle/>
          <a:p>
            <a:r>
              <a:rPr lang="en-US" dirty="0"/>
              <a:t>Generate Balanced </a:t>
            </a:r>
            <a:r>
              <a:rPr lang="en-US" dirty="0" smtClean="0"/>
              <a:t>Dataset</a:t>
            </a:r>
          </a:p>
          <a:p>
            <a:pPr lvl="1"/>
            <a:r>
              <a:rPr lang="en-US" dirty="0" smtClean="0"/>
              <a:t>10,000 </a:t>
            </a:r>
            <a:r>
              <a:rPr lang="en-US" dirty="0"/>
              <a:t>samples with replacement from each of the hot and cold zip </a:t>
            </a:r>
            <a:r>
              <a:rPr lang="en-US" dirty="0" smtClean="0"/>
              <a:t>code</a:t>
            </a:r>
          </a:p>
          <a:p>
            <a:pPr lvl="1"/>
            <a:r>
              <a:rPr lang="en-US" dirty="0"/>
              <a:t>C</a:t>
            </a:r>
            <a:r>
              <a:rPr lang="en-US" dirty="0" smtClean="0"/>
              <a:t>ombine </a:t>
            </a:r>
            <a:r>
              <a:rPr lang="en-US" dirty="0" smtClean="0"/>
              <a:t>them </a:t>
            </a:r>
            <a:r>
              <a:rPr lang="en-US" dirty="0"/>
              <a:t>to generate a </a:t>
            </a:r>
            <a:r>
              <a:rPr lang="en-US" dirty="0" smtClean="0"/>
              <a:t>20,000 </a:t>
            </a:r>
            <a:r>
              <a:rPr lang="en-US" dirty="0"/>
              <a:t>row </a:t>
            </a:r>
            <a:r>
              <a:rPr lang="en-US" dirty="0" smtClean="0"/>
              <a:t>dataset</a:t>
            </a:r>
          </a:p>
          <a:p>
            <a:r>
              <a:rPr lang="en-US" dirty="0"/>
              <a:t>Splitting Training and Testing </a:t>
            </a:r>
            <a:r>
              <a:rPr lang="en-US" dirty="0" smtClean="0"/>
              <a:t>Dataset</a:t>
            </a:r>
          </a:p>
          <a:p>
            <a:pPr lvl="1"/>
            <a:r>
              <a:rPr lang="en-US" dirty="0"/>
              <a:t>80% training </a:t>
            </a:r>
            <a:r>
              <a:rPr lang="en-US" dirty="0" smtClean="0"/>
              <a:t>set</a:t>
            </a:r>
          </a:p>
          <a:p>
            <a:pPr lvl="1"/>
            <a:r>
              <a:rPr lang="en-US" dirty="0" smtClean="0"/>
              <a:t>20</a:t>
            </a:r>
            <a:r>
              <a:rPr lang="en-US" dirty="0"/>
              <a:t>% testing set</a:t>
            </a:r>
          </a:p>
        </p:txBody>
      </p:sp>
    </p:spTree>
    <p:extLst>
      <p:ext uri="{BB962C8B-B14F-4D97-AF65-F5344CB8AC3E}">
        <p14:creationId xmlns:p14="http://schemas.microsoft.com/office/powerpoint/2010/main" val="9890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Logistic Regression Training and Evaluation</a:t>
            </a:r>
            <a:endParaRPr lang="en-US" dirty="0"/>
          </a:p>
        </p:txBody>
      </p:sp>
      <p:sp>
        <p:nvSpPr>
          <p:cNvPr id="3" name="Content Placeholder 2"/>
          <p:cNvSpPr>
            <a:spLocks noGrp="1"/>
          </p:cNvSpPr>
          <p:nvPr>
            <p:ph idx="1"/>
          </p:nvPr>
        </p:nvSpPr>
        <p:spPr>
          <a:xfrm>
            <a:off x="5793811" y="2743201"/>
            <a:ext cx="3350189" cy="4495799"/>
          </a:xfrm>
        </p:spPr>
        <p:txBody>
          <a:bodyPr>
            <a:normAutofit/>
          </a:bodyPr>
          <a:lstStyle/>
          <a:p>
            <a:r>
              <a:rPr lang="en-US" sz="2800" dirty="0" smtClean="0"/>
              <a:t>C =1000 best by grid search</a:t>
            </a:r>
          </a:p>
          <a:p>
            <a:r>
              <a:rPr lang="en-US" sz="2800" dirty="0" smtClean="0"/>
              <a:t>Precision = 0.71063 </a:t>
            </a:r>
          </a:p>
          <a:p>
            <a:r>
              <a:rPr lang="en-US" sz="2800" dirty="0" smtClean="0"/>
              <a:t>ROC Ave = 0.79909</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4961"/>
            <a:ext cx="5810667" cy="422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0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Support Vector Classifier Training and Evaluation</a:t>
            </a:r>
            <a:endParaRPr lang="en-US" dirty="0"/>
          </a:p>
        </p:txBody>
      </p:sp>
      <p:sp>
        <p:nvSpPr>
          <p:cNvPr id="3" name="Content Placeholder 2"/>
          <p:cNvSpPr>
            <a:spLocks noGrp="1"/>
          </p:cNvSpPr>
          <p:nvPr>
            <p:ph idx="1"/>
          </p:nvPr>
        </p:nvSpPr>
        <p:spPr>
          <a:xfrm>
            <a:off x="381000" y="1600200"/>
            <a:ext cx="8534400" cy="4525963"/>
          </a:xfrm>
        </p:spPr>
        <p:txBody>
          <a:bodyPr>
            <a:normAutofit/>
          </a:bodyPr>
          <a:lstStyle/>
          <a:p>
            <a:r>
              <a:rPr lang="en-US" sz="2400" dirty="0" smtClean="0"/>
              <a:t>Best </a:t>
            </a:r>
            <a:r>
              <a:rPr lang="en-US" sz="2400" dirty="0"/>
              <a:t>H</a:t>
            </a:r>
            <a:r>
              <a:rPr lang="en-US" sz="2400" dirty="0" smtClean="0"/>
              <a:t>yper </a:t>
            </a:r>
            <a:r>
              <a:rPr lang="en-US" sz="2400" dirty="0" smtClean="0"/>
              <a:t>P</a:t>
            </a:r>
            <a:r>
              <a:rPr lang="en-US" sz="2400" dirty="0" smtClean="0"/>
              <a:t>arameters</a:t>
            </a:r>
            <a:r>
              <a:rPr lang="en-US" sz="2400" dirty="0" smtClean="0"/>
              <a:t>:</a:t>
            </a:r>
          </a:p>
          <a:p>
            <a:pPr lvl="1"/>
            <a:r>
              <a:rPr lang="en-US" sz="2000" dirty="0" smtClean="0"/>
              <a:t>C=1</a:t>
            </a:r>
          </a:p>
          <a:p>
            <a:pPr lvl="1"/>
            <a:r>
              <a:rPr lang="en-US" sz="2000" dirty="0" smtClean="0"/>
              <a:t>principal component=1</a:t>
            </a:r>
          </a:p>
          <a:p>
            <a:pPr lvl="1"/>
            <a:r>
              <a:rPr lang="en-US" sz="2000" dirty="0" smtClean="0"/>
              <a:t>kernel=RBF</a:t>
            </a:r>
          </a:p>
          <a:p>
            <a:pPr lvl="1"/>
            <a:r>
              <a:rPr lang="en-US" sz="2000" dirty="0" smtClean="0"/>
              <a:t>original </a:t>
            </a:r>
            <a:r>
              <a:rPr lang="en-US" sz="2000" dirty="0"/>
              <a:t>best </a:t>
            </a:r>
            <a:r>
              <a:rPr lang="en-US" sz="2000" dirty="0" smtClean="0"/>
              <a:t>feature=2</a:t>
            </a:r>
          </a:p>
          <a:p>
            <a:r>
              <a:rPr lang="en-US" sz="2400" dirty="0" smtClean="0"/>
              <a:t>Overall </a:t>
            </a:r>
            <a:r>
              <a:rPr lang="en-US" sz="2400" dirty="0"/>
              <a:t>precision score </a:t>
            </a:r>
            <a:r>
              <a:rPr lang="en-US" sz="2400" dirty="0" smtClean="0"/>
              <a:t>= 0.96</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798584769"/>
              </p:ext>
            </p:extLst>
          </p:nvPr>
        </p:nvGraphicFramePr>
        <p:xfrm>
          <a:off x="1608221" y="4114800"/>
          <a:ext cx="5943600" cy="2312670"/>
        </p:xfrm>
        <a:graphic>
          <a:graphicData uri="http://schemas.openxmlformats.org/drawingml/2006/table">
            <a:tbl>
              <a:tblPr/>
              <a:tblGrid>
                <a:gridCol w="1188720"/>
                <a:gridCol w="1188720"/>
                <a:gridCol w="1188720"/>
                <a:gridCol w="1188720"/>
                <a:gridCol w="1188720"/>
              </a:tblGrid>
              <a:tr h="266700">
                <a:tc gridSpan="5">
                  <a:txBody>
                    <a:bodyPr/>
                    <a:lstStyle/>
                    <a:p>
                      <a:pPr algn="ctr" rtl="0" fontAlgn="t">
                        <a:spcBef>
                          <a:spcPts val="0"/>
                        </a:spcBef>
                        <a:spcAft>
                          <a:spcPts val="0"/>
                        </a:spcAft>
                      </a:pPr>
                      <a:r>
                        <a:rPr lang="en-US" b="1" i="0" u="none" strike="noStrike" dirty="0">
                          <a:solidFill>
                            <a:srgbClr val="000000"/>
                          </a:solidFill>
                          <a:effectLst/>
                          <a:latin typeface="Arial"/>
                        </a:rPr>
                        <a:t>The scores are computed on the full evaluation set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algn="ctr" rtl="0" fontAlgn="t">
                        <a:spcBef>
                          <a:spcPts val="0"/>
                        </a:spcBef>
                        <a:spcAft>
                          <a:spcPts val="0"/>
                        </a:spcAft>
                      </a:pPr>
                      <a:r>
                        <a:rPr lang="en-US" b="1" i="0" u="none" strike="noStrike" dirty="0">
                          <a:solidFill>
                            <a:srgbClr val="000000"/>
                          </a:solidFill>
                          <a:effectLst/>
                          <a:latin typeface="Arial"/>
                        </a:rPr>
                        <a:t>Zipcode</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Precision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Recall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F1-score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b="1" i="0" u="none" strike="noStrike" dirty="0">
                          <a:solidFill>
                            <a:srgbClr val="000000"/>
                          </a:solidFill>
                          <a:effectLst/>
                          <a:latin typeface="Arial"/>
                        </a:rPr>
                        <a:t>Support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r>
              <a:tr h="0">
                <a:tc>
                  <a:txBody>
                    <a:bodyPr/>
                    <a:lstStyle/>
                    <a:p>
                      <a:pPr algn="ctr" rtl="0" fontAlgn="t">
                        <a:spcBef>
                          <a:spcPts val="0"/>
                        </a:spcBef>
                        <a:spcAft>
                          <a:spcPts val="0"/>
                        </a:spcAft>
                      </a:pPr>
                      <a:r>
                        <a:rPr lang="en-US" b="1" i="0" u="none" strike="noStrike" dirty="0">
                          <a:solidFill>
                            <a:srgbClr val="000000"/>
                          </a:solidFill>
                          <a:effectLst/>
                          <a:latin typeface="Arial"/>
                        </a:rPr>
                        <a:t>Cold</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0.92</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1.00 </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1981</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ctr" rtl="0" fontAlgn="t">
                        <a:spcBef>
                          <a:spcPts val="0"/>
                        </a:spcBef>
                        <a:spcAft>
                          <a:spcPts val="0"/>
                        </a:spcAft>
                      </a:pPr>
                      <a:r>
                        <a:rPr lang="en-US" b="1" i="0" u="none" strike="noStrike" dirty="0">
                          <a:solidFill>
                            <a:srgbClr val="000000"/>
                          </a:solidFill>
                          <a:effectLst/>
                          <a:latin typeface="Arial"/>
                        </a:rPr>
                        <a:t>Hot</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1.00</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0.91</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0.95</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2019</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0">
                <a:tc>
                  <a:txBody>
                    <a:bodyPr/>
                    <a:lstStyle/>
                    <a:p>
                      <a:pPr algn="ctr" rtl="0" fontAlgn="t">
                        <a:spcBef>
                          <a:spcPts val="0"/>
                        </a:spcBef>
                        <a:spcAft>
                          <a:spcPts val="0"/>
                        </a:spcAft>
                      </a:pPr>
                      <a:r>
                        <a:rPr lang="en-US" b="1" i="0" u="none" strike="noStrike" dirty="0">
                          <a:solidFill>
                            <a:srgbClr val="000000"/>
                          </a:solidFill>
                          <a:effectLst/>
                          <a:latin typeface="Arial"/>
                        </a:rPr>
                        <a:t>avg / total</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0.96</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b="1" i="0" u="none" strike="noStrike" dirty="0">
                          <a:solidFill>
                            <a:srgbClr val="000000"/>
                          </a:solidFill>
                          <a:effectLst/>
                          <a:latin typeface="Arial"/>
                        </a:rPr>
                        <a:t>4000</a:t>
                      </a:r>
                      <a:endParaRPr lang="en-US" dirty="0">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90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Overall Conclusion</a:t>
            </a:r>
            <a:endParaRPr lang="en-US" dirty="0"/>
          </a:p>
        </p:txBody>
      </p:sp>
      <p:sp>
        <p:nvSpPr>
          <p:cNvPr id="3" name="Content Placeholder 2"/>
          <p:cNvSpPr>
            <a:spLocks noGrp="1"/>
          </p:cNvSpPr>
          <p:nvPr>
            <p:ph idx="1"/>
          </p:nvPr>
        </p:nvSpPr>
        <p:spPr/>
        <p:txBody>
          <a:bodyPr>
            <a:normAutofit/>
          </a:bodyPr>
          <a:lstStyle/>
          <a:p>
            <a:r>
              <a:rPr lang="en-US" dirty="0" smtClean="0"/>
              <a:t>Unique </a:t>
            </a:r>
            <a:r>
              <a:rPr lang="en-US" dirty="0"/>
              <a:t>characteristics of the high potential “hot” zip </a:t>
            </a:r>
            <a:r>
              <a:rPr lang="en-US" dirty="0" smtClean="0"/>
              <a:t>codes</a:t>
            </a:r>
          </a:p>
          <a:p>
            <a:pPr lvl="1"/>
            <a:r>
              <a:rPr lang="en-US" dirty="0" smtClean="0"/>
              <a:t>S</a:t>
            </a:r>
            <a:r>
              <a:rPr lang="en-US" dirty="0" smtClean="0"/>
              <a:t>pread </a:t>
            </a:r>
            <a:r>
              <a:rPr lang="en-US" dirty="0"/>
              <a:t>over Northern and Southern California.  </a:t>
            </a:r>
            <a:endParaRPr lang="en-US" dirty="0"/>
          </a:p>
          <a:p>
            <a:pPr lvl="1"/>
            <a:r>
              <a:rPr lang="en-US" dirty="0"/>
              <a:t>H</a:t>
            </a:r>
            <a:r>
              <a:rPr lang="en-US" dirty="0" smtClean="0"/>
              <a:t>ave </a:t>
            </a:r>
            <a:r>
              <a:rPr lang="en-US" dirty="0"/>
              <a:t>slightly higher estimated rent per square foot as well as price-to-rent </a:t>
            </a:r>
            <a:r>
              <a:rPr lang="en-US" dirty="0" smtClean="0"/>
              <a:t>ratio</a:t>
            </a:r>
          </a:p>
          <a:p>
            <a:pPr lvl="1"/>
            <a:r>
              <a:rPr lang="en-US" dirty="0" smtClean="0"/>
              <a:t>Adjusted </a:t>
            </a:r>
            <a:r>
              <a:rPr lang="en-US" dirty="0"/>
              <a:t>gross income </a:t>
            </a:r>
            <a:r>
              <a:rPr lang="en-US" dirty="0" smtClean="0"/>
              <a:t>lower </a:t>
            </a:r>
            <a:r>
              <a:rPr lang="en-US" dirty="0"/>
              <a:t>than “cold” zip codes.  </a:t>
            </a:r>
            <a:endParaRPr lang="en-US" dirty="0" smtClean="0"/>
          </a:p>
          <a:p>
            <a:pPr lvl="1"/>
            <a:r>
              <a:rPr lang="en-US" dirty="0" smtClean="0"/>
              <a:t>Have </a:t>
            </a:r>
            <a:r>
              <a:rPr lang="en-US" dirty="0"/>
              <a:t>lower home price than “cold” zip codes for all </a:t>
            </a:r>
            <a:r>
              <a:rPr lang="en-US" dirty="0" smtClean="0"/>
              <a:t>sizes except </a:t>
            </a:r>
            <a:r>
              <a:rPr lang="en-US" dirty="0"/>
              <a:t>those one bedroom </a:t>
            </a:r>
            <a:r>
              <a:rPr lang="en-US" dirty="0" smtClean="0"/>
              <a:t>homes</a:t>
            </a:r>
            <a:endParaRPr lang="en-US" dirty="0"/>
          </a:p>
        </p:txBody>
      </p:sp>
    </p:spTree>
    <p:extLst>
      <p:ext uri="{BB962C8B-B14F-4D97-AF65-F5344CB8AC3E}">
        <p14:creationId xmlns:p14="http://schemas.microsoft.com/office/powerpoint/2010/main" val="4230663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Overall Conclusion</a:t>
            </a:r>
            <a:endParaRPr lang="en-US" dirty="0"/>
          </a:p>
        </p:txBody>
      </p:sp>
      <p:sp>
        <p:nvSpPr>
          <p:cNvPr id="3" name="Content Placeholder 2"/>
          <p:cNvSpPr>
            <a:spLocks noGrp="1"/>
          </p:cNvSpPr>
          <p:nvPr>
            <p:ph idx="1"/>
          </p:nvPr>
        </p:nvSpPr>
        <p:spPr>
          <a:xfrm>
            <a:off x="685800" y="1600200"/>
            <a:ext cx="7315200" cy="4525963"/>
          </a:xfrm>
        </p:spPr>
        <p:txBody>
          <a:bodyPr>
            <a:normAutofit/>
          </a:bodyPr>
          <a:lstStyle/>
          <a:p>
            <a:r>
              <a:rPr lang="en-US" dirty="0"/>
              <a:t>Tried two modeling </a:t>
            </a:r>
            <a:r>
              <a:rPr lang="en-US" dirty="0" smtClean="0"/>
              <a:t>algorithm to predict “</a:t>
            </a:r>
            <a:r>
              <a:rPr lang="en-US" dirty="0" smtClean="0"/>
              <a:t>hot</a:t>
            </a:r>
            <a:r>
              <a:rPr lang="en-US" dirty="0"/>
              <a:t>” zip </a:t>
            </a:r>
            <a:r>
              <a:rPr lang="en-US" dirty="0" smtClean="0"/>
              <a:t>codes</a:t>
            </a:r>
          </a:p>
          <a:p>
            <a:pPr lvl="1"/>
            <a:r>
              <a:rPr lang="en-US" dirty="0" smtClean="0"/>
              <a:t>Logistic </a:t>
            </a:r>
            <a:r>
              <a:rPr lang="en-US" dirty="0" smtClean="0"/>
              <a:t>R</a:t>
            </a:r>
            <a:r>
              <a:rPr lang="en-US" dirty="0"/>
              <a:t>egression </a:t>
            </a:r>
            <a:endParaRPr lang="en-US" dirty="0" smtClean="0"/>
          </a:p>
          <a:p>
            <a:pPr lvl="2"/>
            <a:r>
              <a:rPr lang="en-US" dirty="0" smtClean="0"/>
              <a:t>precision score: 71%</a:t>
            </a:r>
            <a:endParaRPr lang="en-US" dirty="0" smtClean="0"/>
          </a:p>
          <a:p>
            <a:pPr lvl="1"/>
            <a:r>
              <a:rPr lang="en-US" dirty="0"/>
              <a:t>S</a:t>
            </a:r>
            <a:r>
              <a:rPr lang="en-US" dirty="0" smtClean="0"/>
              <a:t>upport </a:t>
            </a:r>
            <a:r>
              <a:rPr lang="en-US" dirty="0"/>
              <a:t>V</a:t>
            </a:r>
            <a:r>
              <a:rPr lang="en-US" dirty="0" smtClean="0"/>
              <a:t>ector </a:t>
            </a:r>
            <a:r>
              <a:rPr lang="en-US" dirty="0" smtClean="0"/>
              <a:t>C</a:t>
            </a:r>
            <a:r>
              <a:rPr lang="en-US" dirty="0" smtClean="0"/>
              <a:t>lassifier (</a:t>
            </a:r>
            <a:r>
              <a:rPr lang="en-US" dirty="0"/>
              <a:t>SVC) </a:t>
            </a:r>
            <a:endParaRPr lang="en-US" dirty="0" smtClean="0"/>
          </a:p>
          <a:p>
            <a:pPr lvl="2"/>
            <a:r>
              <a:rPr lang="en-US" dirty="0" smtClean="0"/>
              <a:t>precision score: 96%</a:t>
            </a:r>
            <a:endParaRPr lang="en-US" dirty="0" smtClean="0"/>
          </a:p>
          <a:p>
            <a:r>
              <a:rPr lang="en-US" dirty="0" smtClean="0"/>
              <a:t>Better </a:t>
            </a:r>
            <a:r>
              <a:rPr lang="en-US" dirty="0"/>
              <a:t>M</a:t>
            </a:r>
            <a:r>
              <a:rPr lang="en-US" dirty="0" smtClean="0"/>
              <a:t>odel for R</a:t>
            </a:r>
            <a:r>
              <a:rPr lang="en-US" dirty="0" smtClean="0"/>
              <a:t>ental investors:</a:t>
            </a:r>
          </a:p>
          <a:p>
            <a:pPr lvl="1"/>
            <a:r>
              <a:rPr lang="en-US" dirty="0"/>
              <a:t>Support Vector Classifier (SVC</a:t>
            </a:r>
            <a:r>
              <a:rPr lang="en-US" dirty="0" smtClean="0"/>
              <a:t>)</a:t>
            </a:r>
            <a:endParaRPr lang="en-US" dirty="0"/>
          </a:p>
        </p:txBody>
      </p:sp>
    </p:spTree>
    <p:extLst>
      <p:ext uri="{BB962C8B-B14F-4D97-AF65-F5344CB8AC3E}">
        <p14:creationId xmlns:p14="http://schemas.microsoft.com/office/powerpoint/2010/main" val="3342932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Introduction - Mission</a:t>
            </a:r>
            <a:endParaRPr lang="en-US" dirty="0"/>
          </a:p>
        </p:txBody>
      </p:sp>
      <p:sp>
        <p:nvSpPr>
          <p:cNvPr id="3" name="Content Placeholder 2"/>
          <p:cNvSpPr>
            <a:spLocks noGrp="1"/>
          </p:cNvSpPr>
          <p:nvPr>
            <p:ph idx="1"/>
          </p:nvPr>
        </p:nvSpPr>
        <p:spPr>
          <a:xfrm>
            <a:off x="616527" y="1752600"/>
            <a:ext cx="4800600" cy="4525963"/>
          </a:xfrm>
        </p:spPr>
        <p:txBody>
          <a:bodyPr/>
          <a:lstStyle/>
          <a:p>
            <a:r>
              <a:rPr lang="en-US" dirty="0" smtClean="0"/>
              <a:t>Mission</a:t>
            </a:r>
          </a:p>
          <a:p>
            <a:pPr lvl="1"/>
            <a:r>
              <a:rPr lang="en-US" dirty="0" smtClean="0"/>
              <a:t>Detect </a:t>
            </a:r>
            <a:r>
              <a:rPr lang="en-US" dirty="0"/>
              <a:t>real estate investment </a:t>
            </a:r>
            <a:r>
              <a:rPr lang="en-US" dirty="0" smtClean="0"/>
              <a:t>opportunities </a:t>
            </a:r>
          </a:p>
          <a:p>
            <a:pPr lvl="1"/>
            <a:r>
              <a:rPr lang="en-US" dirty="0" smtClean="0"/>
              <a:t>Predict zip code appreciation</a:t>
            </a:r>
          </a:p>
          <a:p>
            <a:r>
              <a:rPr lang="en-US" dirty="0" smtClean="0"/>
              <a:t>Stakeholders</a:t>
            </a:r>
          </a:p>
          <a:p>
            <a:pPr lvl="1"/>
            <a:r>
              <a:rPr lang="en-US" dirty="0" smtClean="0"/>
              <a:t>Real </a:t>
            </a:r>
            <a:r>
              <a:rPr lang="en-US" dirty="0"/>
              <a:t>estate investors</a:t>
            </a:r>
            <a:endParaRPr lang="en-US" dirty="0" smtClean="0"/>
          </a:p>
          <a:p>
            <a:pPr lvl="1"/>
            <a:r>
              <a:rPr lang="en-US" dirty="0" smtClean="0"/>
              <a:t>Buyers looking for California properties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891" y="2286000"/>
            <a:ext cx="339070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208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8229600" cy="1143000"/>
          </a:xfrm>
        </p:spPr>
        <p:txBody>
          <a:bodyPr>
            <a:normAutofit/>
          </a:bodyPr>
          <a:lstStyle/>
          <a:p>
            <a:r>
              <a:rPr lang="en-US" b="1" dirty="0" smtClean="0"/>
              <a:t>THANK YOU</a:t>
            </a:r>
            <a:endParaRPr lang="en-US" dirty="0"/>
          </a:p>
        </p:txBody>
      </p:sp>
    </p:spTree>
    <p:extLst>
      <p:ext uri="{BB962C8B-B14F-4D97-AF65-F5344CB8AC3E}">
        <p14:creationId xmlns:p14="http://schemas.microsoft.com/office/powerpoint/2010/main" val="4230663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Dataset</a:t>
            </a:r>
            <a:endParaRPr lang="en-US" dirty="0"/>
          </a:p>
        </p:txBody>
      </p:sp>
      <p:sp>
        <p:nvSpPr>
          <p:cNvPr id="3" name="Content Placeholder 2"/>
          <p:cNvSpPr>
            <a:spLocks noGrp="1"/>
          </p:cNvSpPr>
          <p:nvPr>
            <p:ph idx="1"/>
          </p:nvPr>
        </p:nvSpPr>
        <p:spPr>
          <a:xfrm>
            <a:off x="457201" y="1427018"/>
            <a:ext cx="6052270" cy="5049982"/>
          </a:xfrm>
        </p:spPr>
        <p:txBody>
          <a:bodyPr>
            <a:normAutofit fontScale="85000" lnSpcReduction="20000"/>
          </a:bodyPr>
          <a:lstStyle/>
          <a:p>
            <a:r>
              <a:rPr lang="en-US" dirty="0" smtClean="0"/>
              <a:t>Home Price Dataset</a:t>
            </a:r>
          </a:p>
          <a:p>
            <a:pPr lvl="1"/>
            <a:r>
              <a:rPr lang="en-US" dirty="0" smtClean="0"/>
              <a:t>Zillow Home Price data from Quandl data marketplace</a:t>
            </a:r>
          </a:p>
          <a:p>
            <a:pPr lvl="1"/>
            <a:r>
              <a:rPr lang="en-US" dirty="0"/>
              <a:t>M</a:t>
            </a:r>
            <a:r>
              <a:rPr lang="en-US" dirty="0" smtClean="0"/>
              <a:t>onthly </a:t>
            </a:r>
            <a:r>
              <a:rPr lang="en-US" dirty="0"/>
              <a:t>time series </a:t>
            </a:r>
            <a:r>
              <a:rPr lang="en-US" dirty="0" smtClean="0"/>
              <a:t>of home </a:t>
            </a:r>
            <a:r>
              <a:rPr lang="en-US" dirty="0"/>
              <a:t>price </a:t>
            </a:r>
            <a:r>
              <a:rPr lang="en-US" dirty="0" smtClean="0"/>
              <a:t>related data such as Home </a:t>
            </a:r>
            <a:r>
              <a:rPr lang="en-US" dirty="0"/>
              <a:t>P</a:t>
            </a:r>
            <a:r>
              <a:rPr lang="en-US" dirty="0" smtClean="0"/>
              <a:t>rice, Rent per square foot, Price-to-Rent ratio, etc</a:t>
            </a:r>
          </a:p>
          <a:p>
            <a:pPr lvl="1"/>
            <a:r>
              <a:rPr lang="en-US" dirty="0" smtClean="0"/>
              <a:t>Year: 1996 - 2015</a:t>
            </a:r>
          </a:p>
          <a:p>
            <a:r>
              <a:rPr lang="en-US" dirty="0" smtClean="0"/>
              <a:t>IRS Dataset</a:t>
            </a:r>
          </a:p>
          <a:p>
            <a:pPr lvl="1"/>
            <a:r>
              <a:rPr lang="en-US" dirty="0" smtClean="0"/>
              <a:t>IRS Income data</a:t>
            </a:r>
          </a:p>
          <a:p>
            <a:pPr lvl="1"/>
            <a:r>
              <a:rPr lang="en-US" dirty="0" smtClean="0"/>
              <a:t>Zip code based data such as Adjusted Gross Income, Schedule A deduction, Tax payment, etc</a:t>
            </a:r>
          </a:p>
          <a:p>
            <a:pPr lvl="1"/>
            <a:r>
              <a:rPr lang="en-US" dirty="0" smtClean="0"/>
              <a:t>Year: 1998 - 2011</a:t>
            </a:r>
          </a:p>
          <a:p>
            <a:r>
              <a:rPr lang="en-US" dirty="0" smtClean="0"/>
              <a:t>California only</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295400"/>
            <a:ext cx="15240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60944"/>
            <a:ext cx="1828800" cy="620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86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Analysis Approach</a:t>
            </a:r>
            <a:endParaRPr lang="en-US" dirty="0"/>
          </a:p>
        </p:txBody>
      </p:sp>
      <p:sp>
        <p:nvSpPr>
          <p:cNvPr id="3" name="Content Placeholder 2"/>
          <p:cNvSpPr>
            <a:spLocks noGrp="1"/>
          </p:cNvSpPr>
          <p:nvPr>
            <p:ph idx="1"/>
          </p:nvPr>
        </p:nvSpPr>
        <p:spPr>
          <a:xfrm>
            <a:off x="762000" y="1600200"/>
            <a:ext cx="7696200" cy="4525963"/>
          </a:xfrm>
        </p:spPr>
        <p:txBody>
          <a:bodyPr>
            <a:normAutofit fontScale="70000" lnSpcReduction="20000"/>
          </a:bodyPr>
          <a:lstStyle/>
          <a:p>
            <a:r>
              <a:rPr lang="en-US" b="1" i="1" dirty="0"/>
              <a:t>Stage One</a:t>
            </a:r>
            <a:endParaRPr lang="en-US" b="1" dirty="0"/>
          </a:p>
          <a:p>
            <a:pPr lvl="1"/>
            <a:r>
              <a:rPr lang="en-US" dirty="0" smtClean="0"/>
              <a:t>Use </a:t>
            </a:r>
            <a:r>
              <a:rPr lang="en-US" dirty="0"/>
              <a:t>anomaly detection </a:t>
            </a:r>
            <a:endParaRPr lang="en-US" dirty="0" smtClean="0"/>
          </a:p>
          <a:p>
            <a:pPr lvl="2"/>
            <a:r>
              <a:rPr lang="en-US" dirty="0" smtClean="0"/>
              <a:t>Discover </a:t>
            </a:r>
            <a:r>
              <a:rPr lang="en-US" dirty="0"/>
              <a:t>which zip codes have success </a:t>
            </a:r>
            <a:r>
              <a:rPr lang="en-US" dirty="0" smtClean="0"/>
              <a:t>spike </a:t>
            </a:r>
            <a:r>
              <a:rPr lang="en-US" dirty="0"/>
              <a:t>of upward price </a:t>
            </a:r>
            <a:r>
              <a:rPr lang="en-US" dirty="0" smtClean="0"/>
              <a:t>appreciation</a:t>
            </a:r>
          </a:p>
          <a:p>
            <a:pPr lvl="2"/>
            <a:r>
              <a:rPr lang="en-US" dirty="0" smtClean="0"/>
              <a:t>Compare </a:t>
            </a:r>
            <a:r>
              <a:rPr lang="en-US" dirty="0"/>
              <a:t>new monthly home price with historical price as well as the price change of the surrounding areas.  </a:t>
            </a:r>
            <a:endParaRPr lang="en-US" dirty="0" smtClean="0"/>
          </a:p>
          <a:p>
            <a:pPr lvl="1"/>
            <a:r>
              <a:rPr lang="en-US" dirty="0" smtClean="0"/>
              <a:t>A </a:t>
            </a:r>
            <a:r>
              <a:rPr lang="en-US" dirty="0"/>
              <a:t>zip code is considered to have a spike when it increases significantly over both its previous months and also the average of its entire region. </a:t>
            </a:r>
          </a:p>
          <a:p>
            <a:r>
              <a:rPr lang="en-US" b="1" i="1" dirty="0"/>
              <a:t>Stage Two</a:t>
            </a:r>
            <a:endParaRPr lang="en-US" b="1" dirty="0"/>
          </a:p>
          <a:p>
            <a:pPr lvl="1"/>
            <a:r>
              <a:rPr lang="en-US" dirty="0" smtClean="0"/>
              <a:t>Collect </a:t>
            </a:r>
            <a:r>
              <a:rPr lang="en-US" dirty="0"/>
              <a:t>more data such as IRS income </a:t>
            </a:r>
            <a:r>
              <a:rPr lang="en-US" dirty="0" smtClean="0"/>
              <a:t>in zip codes that have </a:t>
            </a:r>
            <a:r>
              <a:rPr lang="en-US" dirty="0"/>
              <a:t>sudden increase of home </a:t>
            </a:r>
            <a:r>
              <a:rPr lang="en-US" dirty="0" smtClean="0"/>
              <a:t>price</a:t>
            </a:r>
          </a:p>
          <a:p>
            <a:pPr lvl="1"/>
            <a:r>
              <a:rPr lang="en-US" dirty="0" smtClean="0"/>
              <a:t>Figure </a:t>
            </a:r>
            <a:r>
              <a:rPr lang="en-US" dirty="0"/>
              <a:t>out which features contribute to the price </a:t>
            </a:r>
            <a:r>
              <a:rPr lang="en-US" dirty="0" smtClean="0"/>
              <a:t>appreciation</a:t>
            </a:r>
          </a:p>
          <a:p>
            <a:pPr lvl="1"/>
            <a:r>
              <a:rPr lang="en-US" dirty="0" smtClean="0"/>
              <a:t>Create </a:t>
            </a:r>
            <a:r>
              <a:rPr lang="en-US" dirty="0"/>
              <a:t>a predictive model </a:t>
            </a:r>
            <a:r>
              <a:rPr lang="en-US" dirty="0" smtClean="0"/>
              <a:t>to </a:t>
            </a:r>
            <a:r>
              <a:rPr lang="en-US" dirty="0"/>
              <a:t>predict which zip codes would have extraordinary price appreciation in the near future.</a:t>
            </a:r>
          </a:p>
        </p:txBody>
      </p:sp>
    </p:spTree>
    <p:extLst>
      <p:ext uri="{BB962C8B-B14F-4D97-AF65-F5344CB8AC3E}">
        <p14:creationId xmlns:p14="http://schemas.microsoft.com/office/powerpoint/2010/main" val="354820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Dataset Collection &amp; </a:t>
            </a:r>
            <a:r>
              <a:rPr lang="en-US" b="1" dirty="0" smtClean="0"/>
              <a:t>Processing</a:t>
            </a:r>
            <a:endParaRPr lang="en-US" dirty="0"/>
          </a:p>
        </p:txBody>
      </p:sp>
      <p:sp>
        <p:nvSpPr>
          <p:cNvPr id="3" name="Content Placeholder 2"/>
          <p:cNvSpPr>
            <a:spLocks noGrp="1"/>
          </p:cNvSpPr>
          <p:nvPr>
            <p:ph idx="1"/>
          </p:nvPr>
        </p:nvSpPr>
        <p:spPr/>
        <p:txBody>
          <a:bodyPr/>
          <a:lstStyle/>
          <a:p>
            <a:r>
              <a:rPr lang="en-US" dirty="0" smtClean="0"/>
              <a:t>Merging Home Price data and IRS data</a:t>
            </a:r>
          </a:p>
          <a:p>
            <a:pPr lvl="1"/>
            <a:r>
              <a:rPr lang="en-US" dirty="0" smtClean="0"/>
              <a:t>based on zip codes and months</a:t>
            </a:r>
          </a:p>
          <a:p>
            <a:r>
              <a:rPr lang="en-US" dirty="0" smtClean="0"/>
              <a:t>Labeling </a:t>
            </a:r>
            <a:r>
              <a:rPr lang="en-US" dirty="0"/>
              <a:t>"Hot" and "Cold" Zip </a:t>
            </a:r>
            <a:r>
              <a:rPr lang="en-US" dirty="0" smtClean="0"/>
              <a:t>Codes</a:t>
            </a:r>
          </a:p>
          <a:p>
            <a:pPr lvl="1"/>
            <a:r>
              <a:rPr lang="en-US" dirty="0" smtClean="0"/>
              <a:t>Through </a:t>
            </a:r>
            <a:r>
              <a:rPr lang="en-US" dirty="0"/>
              <a:t>a systematic anomaly detection </a:t>
            </a:r>
            <a:r>
              <a:rPr lang="en-US" dirty="0" smtClean="0"/>
              <a:t>algorithm</a:t>
            </a:r>
          </a:p>
          <a:p>
            <a:pPr lvl="1"/>
            <a:r>
              <a:rPr lang="en-US" dirty="0" smtClean="0"/>
              <a:t>“Hot” zip codes - 1.5 </a:t>
            </a:r>
            <a:r>
              <a:rPr lang="en-US" dirty="0"/>
              <a:t>unit change in z-score over previous month as well as over the average price of all zip </a:t>
            </a:r>
            <a:r>
              <a:rPr lang="en-US" dirty="0" smtClean="0"/>
              <a:t>codes</a:t>
            </a:r>
          </a:p>
          <a:p>
            <a:pPr lvl="1"/>
            <a:endParaRPr lang="en-US" dirty="0" smtClean="0"/>
          </a:p>
        </p:txBody>
      </p:sp>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Data Exploration and Analysis</a:t>
            </a:r>
          </a:p>
        </p:txBody>
      </p:sp>
      <p:pic>
        <p:nvPicPr>
          <p:cNvPr id="2050" name="Picture 2" descr="Image result for Data Exploration and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83" y="1371600"/>
            <a:ext cx="7428717"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"Hot" zip codes with the most number of months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81027271"/>
              </p:ext>
            </p:extLst>
          </p:nvPr>
        </p:nvGraphicFramePr>
        <p:xfrm>
          <a:off x="1905000" y="1752600"/>
          <a:ext cx="5715000" cy="4343405"/>
        </p:xfrm>
        <a:graphic>
          <a:graphicData uri="http://schemas.openxmlformats.org/drawingml/2006/table">
            <a:tbl>
              <a:tblPr>
                <a:tableStyleId>{5C22544A-7EE6-4342-B048-85BDC9FD1C3A}</a:tableStyleId>
              </a:tblPr>
              <a:tblGrid>
                <a:gridCol w="1313234"/>
                <a:gridCol w="1568585"/>
                <a:gridCol w="2833181"/>
              </a:tblGrid>
              <a:tr h="394855">
                <a:tc>
                  <a:txBody>
                    <a:bodyPr/>
                    <a:lstStyle/>
                    <a:p>
                      <a:pPr marL="0" marR="0" algn="ctr">
                        <a:lnSpc>
                          <a:spcPct val="115000"/>
                        </a:lnSpc>
                        <a:spcBef>
                          <a:spcPts val="0"/>
                        </a:spcBef>
                        <a:spcAft>
                          <a:spcPts val="0"/>
                        </a:spcAft>
                      </a:pPr>
                      <a:r>
                        <a:rPr lang="en-US" sz="1050" dirty="0">
                          <a:effectLst/>
                          <a:highlight>
                            <a:srgbClr val="FFFFFF"/>
                          </a:highlight>
                        </a:rPr>
                        <a:t>Zip Code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City Name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Counts of Hot Zip Codes</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94609</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Oakland</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16</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93280</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Wasco</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16</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95113</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San Jose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15</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96093</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Weaverville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14</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93501</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Mojave</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95811</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Sacramento</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94301</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Palo Alto</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93426</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Bradley</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94022</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Los Altos</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r h="394855">
                <a:tc>
                  <a:txBody>
                    <a:bodyPr/>
                    <a:lstStyle/>
                    <a:p>
                      <a:pPr marL="0" marR="0" algn="ctr">
                        <a:lnSpc>
                          <a:spcPct val="115000"/>
                        </a:lnSpc>
                        <a:spcBef>
                          <a:spcPts val="0"/>
                        </a:spcBef>
                        <a:spcAft>
                          <a:spcPts val="0"/>
                        </a:spcAft>
                      </a:pPr>
                      <a:r>
                        <a:rPr lang="en-US" sz="1050" dirty="0">
                          <a:effectLst/>
                          <a:highlight>
                            <a:srgbClr val="FFFFFF"/>
                          </a:highlight>
                        </a:rPr>
                        <a:t>95070</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Saratoga</a:t>
                      </a:r>
                      <a:endParaRPr lang="en-US" sz="1100" dirty="0">
                        <a:solidFill>
                          <a:srgbClr val="000000"/>
                        </a:solidFill>
                        <a:effectLst/>
                        <a:latin typeface="Arial"/>
                        <a:ea typeface="Arial"/>
                      </a:endParaRPr>
                    </a:p>
                  </a:txBody>
                  <a:tcPr marL="63500" marR="63500" marT="63500" marB="63500"/>
                </a:tc>
                <a:tc>
                  <a:txBody>
                    <a:bodyPr/>
                    <a:lstStyle/>
                    <a:p>
                      <a:pPr marL="0" marR="0" algn="ctr">
                        <a:lnSpc>
                          <a:spcPct val="115000"/>
                        </a:lnSpc>
                        <a:spcBef>
                          <a:spcPts val="0"/>
                        </a:spcBef>
                        <a:spcAft>
                          <a:spcPts val="0"/>
                        </a:spcAft>
                      </a:pPr>
                      <a:r>
                        <a:rPr lang="en-US" sz="1050" dirty="0">
                          <a:effectLst/>
                          <a:highlight>
                            <a:srgbClr val="FFFFFF"/>
                          </a:highlight>
                        </a:rPr>
                        <a:t>13</a:t>
                      </a:r>
                      <a:endParaRPr lang="en-US" sz="1100" dirty="0">
                        <a:solidFill>
                          <a:srgbClr val="000000"/>
                        </a:solidFill>
                        <a:effectLst/>
                        <a:latin typeface="Arial"/>
                        <a:ea typeface="Arial"/>
                      </a:endParaRPr>
                    </a:p>
                  </a:txBody>
                  <a:tcPr marL="63500" marR="63500" marT="63500" marB="63500"/>
                </a:tc>
              </a:tr>
            </a:tbl>
          </a:graphicData>
        </a:graphic>
      </p:graphicFrame>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Counting The Number of Hot/Cold Zip </a:t>
            </a:r>
            <a:r>
              <a:rPr lang="en-US" b="1" dirty="0" smtClean="0"/>
              <a:t>Codes </a:t>
            </a:r>
            <a:r>
              <a:rPr lang="en-US" b="1" dirty="0"/>
              <a:t>by Year</a:t>
            </a:r>
            <a:endParaRPr lang="en-US" dirty="0"/>
          </a:p>
        </p:txBody>
      </p:sp>
      <p:pic>
        <p:nvPicPr>
          <p:cNvPr id="4" name="image12.png"/>
          <p:cNvPicPr/>
          <p:nvPr/>
        </p:nvPicPr>
        <p:blipFill>
          <a:blip r:embed="rId3"/>
          <a:srcRect/>
          <a:stretch>
            <a:fillRect/>
          </a:stretch>
        </p:blipFill>
        <p:spPr>
          <a:xfrm>
            <a:off x="1371600" y="1676400"/>
            <a:ext cx="6553200" cy="4724400"/>
          </a:xfrm>
          <a:prstGeom prst="rect">
            <a:avLst/>
          </a:prstGeom>
          <a:ln/>
        </p:spPr>
      </p:pic>
    </p:spTree>
    <p:extLst>
      <p:ext uri="{BB962C8B-B14F-4D97-AF65-F5344CB8AC3E}">
        <p14:creationId xmlns:p14="http://schemas.microsoft.com/office/powerpoint/2010/main" val="98194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95"/>
            <a:ext cx="8229600" cy="1143000"/>
          </a:xfrm>
        </p:spPr>
        <p:txBody>
          <a:bodyPr>
            <a:normAutofit fontScale="90000"/>
          </a:bodyPr>
          <a:lstStyle/>
          <a:p>
            <a:pPr algn="l"/>
            <a:r>
              <a:rPr lang="en-US" b="1" dirty="0"/>
              <a:t>Compare Home Price </a:t>
            </a:r>
            <a:r>
              <a:rPr lang="en-US" b="1" dirty="0" smtClean="0"/>
              <a:t>Grouped </a:t>
            </a:r>
            <a:r>
              <a:rPr lang="en-US" b="1" dirty="0"/>
              <a:t>by Targeted Zip Code</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76" y="1143000"/>
            <a:ext cx="7955924"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35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1905</Words>
  <Application>Microsoft Office PowerPoint</Application>
  <PresentationFormat>On-screen Show (4:3)</PresentationFormat>
  <Paragraphs>214</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Rental Investment Analysis</vt:lpstr>
      <vt:lpstr>Introduction - Mission</vt:lpstr>
      <vt:lpstr>Dataset</vt:lpstr>
      <vt:lpstr>Analysis Approach</vt:lpstr>
      <vt:lpstr>Dataset Collection &amp; Processing</vt:lpstr>
      <vt:lpstr>Data Exploration and Analysis</vt:lpstr>
      <vt:lpstr>"Hot" zip codes with the most number of months</vt:lpstr>
      <vt:lpstr>Counting The Number of Hot/Cold Zip Codes by Year</vt:lpstr>
      <vt:lpstr>Compare Home Price Grouped by Targeted Zip Code</vt:lpstr>
      <vt:lpstr>Compare Home Price Grouped by Targeted Zip Code</vt:lpstr>
      <vt:lpstr>Comparing "Estimated Rent per Square Foot" Between Hot and Cold Zip codes</vt:lpstr>
      <vt:lpstr>Comparing Price-to-Rent Ratio between hot and cold zip codes</vt:lpstr>
      <vt:lpstr>Comparing Adjusted Gross Income between Hot and Cold Zip codes</vt:lpstr>
      <vt:lpstr>“Top 30 hot zip codes in California”</vt:lpstr>
      <vt:lpstr>Building a Model to Predict Hot/Cold Zip Codes</vt:lpstr>
      <vt:lpstr>Logistic Regression Training and Evaluation</vt:lpstr>
      <vt:lpstr>Support Vector Classifier Training and Evaluation</vt:lpstr>
      <vt:lpstr>Overall Conclusion</vt:lpstr>
      <vt:lpstr>Overall Conclusion</vt:lpstr>
      <vt:lpstr>THANK YOU</vt:lpstr>
    </vt:vector>
  </TitlesOfParts>
  <Company>FRANCE TELECOM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Division R&amp;D</dc:creator>
  <cp:lastModifiedBy>Division R&amp;D</cp:lastModifiedBy>
  <cp:revision>59</cp:revision>
  <dcterms:created xsi:type="dcterms:W3CDTF">2016-12-06T01:46:13Z</dcterms:created>
  <dcterms:modified xsi:type="dcterms:W3CDTF">2016-12-12T04:04:10Z</dcterms:modified>
</cp:coreProperties>
</file>