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7436" autoAdjust="0"/>
  </p:normalViewPr>
  <p:slideViewPr>
    <p:cSldViewPr snapToGrid="0">
      <p:cViewPr varScale="1">
        <p:scale>
          <a:sx n="56" d="100"/>
          <a:sy n="56" d="100"/>
        </p:scale>
        <p:origin x="51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6F12-48D1-4718-B1FA-53620B04D90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ADDEF-A096-431F-8D64-3A9BEBAD4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4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논문에서는 기존에 존재하는 </a:t>
            </a:r>
            <a:r>
              <a:rPr lang="en-US" altLang="ko-KR" dirty="0"/>
              <a:t>NN</a:t>
            </a:r>
            <a:r>
              <a:rPr lang="ko-KR" altLang="en-US" dirty="0"/>
              <a:t>에는 </a:t>
            </a:r>
            <a:r>
              <a:rPr lang="en-US" altLang="ko-KR" dirty="0"/>
              <a:t>2</a:t>
            </a:r>
            <a:r>
              <a:rPr lang="ko-KR" altLang="en-US" dirty="0"/>
              <a:t>가지 문제점이 있다고 이야기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</a:t>
            </a:r>
            <a:r>
              <a:rPr lang="en-US" altLang="ko-KR" dirty="0"/>
              <a:t>overfitting</a:t>
            </a:r>
            <a:r>
              <a:rPr lang="ko-KR" altLang="en-US" dirty="0"/>
              <a:t>하는 경향이 있다는 것이고 두번째는 </a:t>
            </a:r>
            <a:r>
              <a:rPr lang="en-US" altLang="ko-KR" dirty="0"/>
              <a:t>uncertainty</a:t>
            </a:r>
            <a:r>
              <a:rPr lang="ko-KR" altLang="en-US" dirty="0"/>
              <a:t>를 반영하지 못한다는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 논문에서는 </a:t>
            </a:r>
            <a:r>
              <a:rPr lang="en-US" altLang="ko-KR" dirty="0"/>
              <a:t>overfitting</a:t>
            </a:r>
            <a:r>
              <a:rPr lang="ko-KR" altLang="en-US" dirty="0"/>
              <a:t>을 하지않고 값의 </a:t>
            </a:r>
            <a:r>
              <a:rPr lang="en-US" altLang="ko-KR" dirty="0"/>
              <a:t>uncertainty</a:t>
            </a:r>
            <a:r>
              <a:rPr lang="ko-KR" altLang="en-US" dirty="0"/>
              <a:t>를 측정할 수 있는 새로운 알고리즘의 </a:t>
            </a:r>
            <a:r>
              <a:rPr lang="en-US" altLang="ko-KR" dirty="0"/>
              <a:t>NN</a:t>
            </a:r>
            <a:r>
              <a:rPr lang="ko-KR" altLang="en-US" dirty="0"/>
              <a:t>을 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ADDEF-A096-431F-8D64-3A9BEBAD48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87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논문에서는 </a:t>
            </a:r>
            <a:r>
              <a:rPr lang="en-US" altLang="ko-KR" dirty="0"/>
              <a:t>scale mixture prior</a:t>
            </a:r>
            <a:r>
              <a:rPr lang="ko-KR" altLang="en-US" dirty="0"/>
              <a:t>라는 새로운 </a:t>
            </a:r>
            <a:r>
              <a:rPr lang="en-US" altLang="ko-KR" dirty="0"/>
              <a:t>prior</a:t>
            </a:r>
            <a:r>
              <a:rPr lang="ko-KR" altLang="en-US" dirty="0"/>
              <a:t>를 제시합니다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가우시안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개를 더한 꼴인데 이렇게 </a:t>
            </a:r>
            <a:r>
              <a:rPr lang="ko-KR" altLang="en-US" dirty="0" err="1"/>
              <a:t>가우시안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개를 더함으로써 </a:t>
            </a:r>
            <a:r>
              <a:rPr lang="en-US" altLang="ko-KR" dirty="0" err="1"/>
              <a:t>uncertaint</a:t>
            </a:r>
            <a:r>
              <a:rPr lang="ko-KR" altLang="en-US" dirty="0"/>
              <a:t> 좀더 잘 측정할 수 있다고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ADDEF-A096-431F-8D64-3A9BEBAD48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9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/>
              <a:t>minibatch</a:t>
            </a:r>
            <a:r>
              <a:rPr lang="ko-KR" altLang="en-US" dirty="0"/>
              <a:t>를 사용할 경우 새로운 </a:t>
            </a:r>
            <a:r>
              <a:rPr lang="en-US" altLang="ko-KR" dirty="0"/>
              <a:t>loss function</a:t>
            </a:r>
            <a:r>
              <a:rPr lang="ko-KR" altLang="en-US" dirty="0"/>
              <a:t>을 사용하라고 제시를 해주는데요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</a:t>
            </a:r>
            <a:r>
              <a:rPr lang="en-US" altLang="ko-KR" dirty="0"/>
              <a:t>graves </a:t>
            </a:r>
            <a:r>
              <a:rPr lang="ko-KR" altLang="en-US" dirty="0"/>
              <a:t>라는 사람이 제시했던 방법인데</a:t>
            </a:r>
            <a:r>
              <a:rPr lang="en-US" altLang="ko-KR" dirty="0"/>
              <a:t>, KL</a:t>
            </a:r>
            <a:r>
              <a:rPr lang="ko-KR" altLang="en-US" dirty="0"/>
              <a:t>꼴을 갖는 앞의 항은 데이터 전체 통틀어 한번만 계산되면 되기 때문에 </a:t>
            </a:r>
            <a:r>
              <a:rPr lang="en-US" altLang="ko-KR" dirty="0"/>
              <a:t>batch</a:t>
            </a:r>
            <a:r>
              <a:rPr lang="ko-KR" altLang="en-US" dirty="0"/>
              <a:t>의 수로 </a:t>
            </a:r>
            <a:r>
              <a:rPr lang="ko-KR" altLang="en-US" dirty="0" err="1"/>
              <a:t>나누어주어서</a:t>
            </a:r>
            <a:r>
              <a:rPr lang="ko-KR" altLang="en-US" dirty="0"/>
              <a:t> </a:t>
            </a:r>
            <a:r>
              <a:rPr lang="en-US" altLang="ko-KR" dirty="0"/>
              <a:t>batch</a:t>
            </a:r>
            <a:r>
              <a:rPr lang="ko-KR" altLang="en-US" dirty="0"/>
              <a:t>들의 </a:t>
            </a:r>
            <a:r>
              <a:rPr lang="en-US" altLang="ko-KR" dirty="0"/>
              <a:t>loss</a:t>
            </a:r>
            <a:r>
              <a:rPr lang="ko-KR" altLang="en-US" dirty="0"/>
              <a:t>의 합이 전체 </a:t>
            </a:r>
            <a:r>
              <a:rPr lang="en-US" altLang="ko-KR" dirty="0"/>
              <a:t>loss</a:t>
            </a:r>
            <a:r>
              <a:rPr lang="ko-KR" altLang="en-US" dirty="0"/>
              <a:t>와 같도록 나누어 주는 겁니다</a:t>
            </a:r>
            <a:r>
              <a:rPr lang="en-US" altLang="ko-KR" dirty="0"/>
              <a:t>. </a:t>
            </a:r>
            <a:r>
              <a:rPr lang="ko-KR" altLang="en-US" dirty="0"/>
              <a:t>여기서</a:t>
            </a:r>
            <a:r>
              <a:rPr lang="en-US" altLang="ko-KR" dirty="0"/>
              <a:t> M</a:t>
            </a:r>
            <a:r>
              <a:rPr lang="ko-KR" altLang="en-US" dirty="0"/>
              <a:t>은</a:t>
            </a:r>
            <a:r>
              <a:rPr lang="en-US" altLang="ko-KR" dirty="0"/>
              <a:t> batch size</a:t>
            </a:r>
            <a:r>
              <a:rPr lang="ko-KR" altLang="en-US" dirty="0"/>
              <a:t>가 아닌 </a:t>
            </a:r>
            <a:r>
              <a:rPr lang="en-US" altLang="ko-KR" dirty="0"/>
              <a:t>batch</a:t>
            </a:r>
            <a:r>
              <a:rPr lang="ko-KR" altLang="en-US" dirty="0"/>
              <a:t>의 개수입니다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두번째는 논문에서 새로 제시한 방법인데</a:t>
            </a:r>
            <a:r>
              <a:rPr lang="en-US" altLang="ko-KR" dirty="0"/>
              <a:t>, Pi</a:t>
            </a:r>
            <a:r>
              <a:rPr lang="ko-KR" altLang="en-US" dirty="0"/>
              <a:t>가 </a:t>
            </a:r>
            <a:r>
              <a:rPr lang="en-US" altLang="ko-KR" dirty="0"/>
              <a:t>batch</a:t>
            </a:r>
            <a:r>
              <a:rPr lang="ko-KR" altLang="en-US" dirty="0"/>
              <a:t>가 </a:t>
            </a:r>
            <a:r>
              <a:rPr lang="ko-KR" altLang="en-US" dirty="0" err="1"/>
              <a:t>뒤로갈</a:t>
            </a:r>
            <a:r>
              <a:rPr lang="ko-KR" altLang="en-US" dirty="0"/>
              <a:t> 수록 작아집니다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이건 처음에 데이터를 많이 관찰하지 못했을 때는 우리가 제시했던 </a:t>
            </a:r>
            <a:r>
              <a:rPr lang="en-US" altLang="ko-KR" dirty="0"/>
              <a:t>prior</a:t>
            </a:r>
            <a:r>
              <a:rPr lang="ko-KR" altLang="en-US" dirty="0"/>
              <a:t>을 따라가도록 하다가 관찰되는 데이터가 많아질수록 데이터의 영향을 많이 받도록 해주는 방법입니다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ADDEF-A096-431F-8D64-3A9BEBAD48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64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r>
              <a:rPr lang="ko-KR" altLang="en-US" dirty="0"/>
              <a:t>과 비슷한 성능을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ADDEF-A096-431F-8D64-3A9BEBAD48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3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사용되는 알고리즘을 </a:t>
            </a:r>
            <a:r>
              <a:rPr lang="en-US" altLang="ko-KR" dirty="0"/>
              <a:t>Bayes by backprop</a:t>
            </a:r>
            <a:r>
              <a:rPr lang="ko-KR" altLang="en-US" dirty="0"/>
              <a:t>이라고 부르는데</a:t>
            </a:r>
            <a:r>
              <a:rPr lang="en-US" altLang="ko-KR" dirty="0"/>
              <a:t>, </a:t>
            </a:r>
            <a:r>
              <a:rPr lang="ko-KR" altLang="en-US" dirty="0"/>
              <a:t>이 방식을 통해 </a:t>
            </a:r>
            <a:r>
              <a:rPr lang="en-US" altLang="ko-KR" dirty="0"/>
              <a:t>weight</a:t>
            </a:r>
            <a:r>
              <a:rPr lang="ko-KR" altLang="en-US" dirty="0"/>
              <a:t>에 분포를 줄 수 있다고 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weight</a:t>
            </a:r>
            <a:r>
              <a:rPr lang="ko-KR" altLang="en-US" dirty="0"/>
              <a:t>에 분포를 줌으로써 우리는 </a:t>
            </a:r>
            <a:r>
              <a:rPr lang="en-US" altLang="ko-KR" dirty="0"/>
              <a:t>parameter </a:t>
            </a:r>
            <a:r>
              <a:rPr lang="ko-KR" altLang="en-US" dirty="0"/>
              <a:t>수를 </a:t>
            </a:r>
            <a:r>
              <a:rPr lang="en-US" altLang="ko-KR" dirty="0" err="1"/>
              <a:t>weght</a:t>
            </a:r>
            <a:r>
              <a:rPr lang="ko-KR" altLang="en-US" dirty="0"/>
              <a:t>값 하나에서 </a:t>
            </a:r>
            <a:r>
              <a:rPr lang="en-US" altLang="ko-KR" dirty="0"/>
              <a:t>mu</a:t>
            </a:r>
            <a:r>
              <a:rPr lang="ko-KR" altLang="en-US" dirty="0"/>
              <a:t>값과 </a:t>
            </a:r>
            <a:r>
              <a:rPr lang="en-US" altLang="ko-KR" dirty="0"/>
              <a:t>sigma</a:t>
            </a:r>
            <a:r>
              <a:rPr lang="ko-KR" altLang="en-US" dirty="0"/>
              <a:t>값 </a:t>
            </a:r>
            <a:r>
              <a:rPr lang="en-US" altLang="ko-KR" dirty="0"/>
              <a:t>2</a:t>
            </a:r>
            <a:r>
              <a:rPr lang="ko-KR" altLang="en-US" dirty="0"/>
              <a:t>개로 늘리게 되는데 이렇게 </a:t>
            </a:r>
            <a:r>
              <a:rPr lang="en-US" altLang="ko-KR" dirty="0" err="1"/>
              <a:t>paramete</a:t>
            </a:r>
            <a:r>
              <a:rPr lang="ko-KR" altLang="en-US" dirty="0"/>
              <a:t>의 수는 </a:t>
            </a:r>
            <a:r>
              <a:rPr lang="en-US" altLang="ko-KR" dirty="0"/>
              <a:t>2</a:t>
            </a:r>
            <a:r>
              <a:rPr lang="ko-KR" altLang="en-US" dirty="0"/>
              <a:t>배로 늘지만 그 안에서 무한개의 </a:t>
            </a:r>
            <a:r>
              <a:rPr lang="en-US" altLang="ko-KR" dirty="0"/>
              <a:t>weigh</a:t>
            </a:r>
            <a:r>
              <a:rPr lang="ko-KR" altLang="en-US" dirty="0"/>
              <a:t>를 </a:t>
            </a:r>
            <a:r>
              <a:rPr lang="en-US" altLang="ko-KR" dirty="0"/>
              <a:t>sampling</a:t>
            </a:r>
            <a:r>
              <a:rPr lang="ko-KR" altLang="en-US" dirty="0"/>
              <a:t>할 수 있기 때문에 여러 개의 </a:t>
            </a:r>
            <a:r>
              <a:rPr lang="en-US" altLang="ko-KR" dirty="0"/>
              <a:t>weight</a:t>
            </a:r>
            <a:r>
              <a:rPr lang="ko-KR" altLang="en-US" dirty="0"/>
              <a:t>를 </a:t>
            </a:r>
            <a:r>
              <a:rPr lang="en-US" altLang="ko-KR" dirty="0"/>
              <a:t>sampling </a:t>
            </a:r>
            <a:r>
              <a:rPr lang="ko-KR" altLang="en-US" dirty="0"/>
              <a:t>후 </a:t>
            </a:r>
            <a:r>
              <a:rPr lang="en-US" altLang="ko-KR" dirty="0"/>
              <a:t>output</a:t>
            </a:r>
            <a:r>
              <a:rPr lang="ko-KR" altLang="en-US" dirty="0"/>
              <a:t>값의 평균을 내면 무한개의 모델을 </a:t>
            </a:r>
            <a:r>
              <a:rPr lang="ko-KR" altLang="en-US" dirty="0" err="1"/>
              <a:t>앙상블시킨</a:t>
            </a:r>
            <a:r>
              <a:rPr lang="ko-KR" altLang="en-US" dirty="0"/>
              <a:t> 효과를 가질 수 있다고 합니다</a:t>
            </a:r>
            <a:r>
              <a:rPr lang="en-US" altLang="ko-KR" dirty="0"/>
              <a:t>. </a:t>
            </a:r>
            <a:r>
              <a:rPr lang="ko-KR" altLang="en-US" dirty="0"/>
              <a:t>또한 같은 </a:t>
            </a:r>
            <a:r>
              <a:rPr lang="en-US" altLang="ko-KR" dirty="0"/>
              <a:t>input</a:t>
            </a:r>
            <a:r>
              <a:rPr lang="ko-KR" altLang="en-US" dirty="0"/>
              <a:t>에 대해 나온 여러 개의 </a:t>
            </a:r>
            <a:r>
              <a:rPr lang="en-US" altLang="ko-KR" dirty="0"/>
              <a:t>output</a:t>
            </a:r>
            <a:r>
              <a:rPr lang="ko-KR" altLang="en-US" dirty="0"/>
              <a:t>의 분산을 보고 </a:t>
            </a:r>
            <a:r>
              <a:rPr lang="en-US" altLang="ko-KR" dirty="0"/>
              <a:t>data</a:t>
            </a:r>
            <a:r>
              <a:rPr lang="ko-KR" altLang="en-US" dirty="0"/>
              <a:t>에 대한 </a:t>
            </a:r>
            <a:r>
              <a:rPr lang="en-US" altLang="ko-KR" dirty="0"/>
              <a:t>uncertainty</a:t>
            </a:r>
            <a:r>
              <a:rPr lang="ko-KR" altLang="en-US" dirty="0"/>
              <a:t>도 구할 수 있다고 합니다</a:t>
            </a:r>
            <a:r>
              <a:rPr lang="en-US" altLang="ko-KR" dirty="0"/>
              <a:t>. </a:t>
            </a:r>
            <a:r>
              <a:rPr lang="ko-KR" altLang="en-US" dirty="0"/>
              <a:t>이제 </a:t>
            </a:r>
            <a:r>
              <a:rPr lang="en-US" altLang="ko-KR" dirty="0"/>
              <a:t>weight</a:t>
            </a:r>
            <a:r>
              <a:rPr lang="ko-KR" altLang="en-US" dirty="0"/>
              <a:t>의 분포를 어떻게 학습시키느냐가 문제인데</a:t>
            </a:r>
            <a:r>
              <a:rPr lang="en-US" altLang="ko-KR" dirty="0"/>
              <a:t>, </a:t>
            </a:r>
            <a:r>
              <a:rPr lang="ko-KR" altLang="en-US" dirty="0"/>
              <a:t>그걸 알아보기 전에 지금까지 사용해 왔던 방법들을 먼저 소개하겠습니다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ADDEF-A096-431F-8D64-3A9BEBAD48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6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첫번째로는 </a:t>
            </a:r>
            <a:r>
              <a:rPr lang="en-US" altLang="ko-KR" dirty="0"/>
              <a:t>MLE</a:t>
            </a:r>
            <a:r>
              <a:rPr lang="ko-KR" altLang="en-US" dirty="0"/>
              <a:t>입니다</a:t>
            </a:r>
            <a:r>
              <a:rPr lang="en-US" altLang="ko-KR" dirty="0"/>
              <a:t>. MLE</a:t>
            </a:r>
            <a:r>
              <a:rPr lang="ko-KR" altLang="en-US" dirty="0"/>
              <a:t>는 </a:t>
            </a:r>
            <a:r>
              <a:rPr lang="en-US" altLang="ko-KR" dirty="0"/>
              <a:t>likelihood</a:t>
            </a:r>
            <a:r>
              <a:rPr lang="ko-KR" altLang="en-US" dirty="0"/>
              <a:t>를 최대로 만드는 것이 목표입니다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Likeihood</a:t>
            </a:r>
            <a:r>
              <a:rPr lang="ko-KR" altLang="en-US" dirty="0"/>
              <a:t>를 최대로 한다는 것은 </a:t>
            </a:r>
            <a:r>
              <a:rPr lang="en-US" altLang="ko-KR" dirty="0"/>
              <a:t>data</a:t>
            </a:r>
            <a:r>
              <a:rPr lang="ko-KR" altLang="en-US" dirty="0"/>
              <a:t>를 가장 잘 표현할 수 있는 </a:t>
            </a:r>
            <a:r>
              <a:rPr lang="en-US" altLang="ko-KR" dirty="0"/>
              <a:t>weight</a:t>
            </a:r>
            <a:r>
              <a:rPr lang="ko-KR" altLang="en-US" dirty="0"/>
              <a:t>를 </a:t>
            </a:r>
            <a:r>
              <a:rPr lang="ko-KR" altLang="en-US" dirty="0" err="1"/>
              <a:t>찾겠다는건데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가 들어왔을 때</a:t>
            </a:r>
            <a:r>
              <a:rPr lang="en-US" altLang="ko-KR" dirty="0"/>
              <a:t>, y</a:t>
            </a:r>
            <a:r>
              <a:rPr lang="ko-KR" altLang="en-US" dirty="0"/>
              <a:t>가 나올 확률을 최대로 하는 </a:t>
            </a:r>
            <a:r>
              <a:rPr lang="en-US" altLang="ko-KR" dirty="0"/>
              <a:t>w</a:t>
            </a:r>
            <a:r>
              <a:rPr lang="ko-KR" altLang="en-US" dirty="0"/>
              <a:t>를 구하겠다는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기본에 하던 </a:t>
            </a:r>
            <a:r>
              <a:rPr lang="ko-KR" altLang="en-US" dirty="0" err="1"/>
              <a:t>머신러닝</a:t>
            </a:r>
            <a:r>
              <a:rPr lang="ko-KR" altLang="en-US" dirty="0"/>
              <a:t> 방법과 동일하고 </a:t>
            </a:r>
            <a:endParaRPr lang="en-US" altLang="ko-KR" dirty="0"/>
          </a:p>
          <a:p>
            <a:r>
              <a:rPr lang="ko-KR" altLang="en-US" dirty="0"/>
              <a:t>실제로 </a:t>
            </a:r>
            <a:r>
              <a:rPr lang="ko-KR" altLang="en-US" dirty="0" err="1"/>
              <a:t>가우시안을</a:t>
            </a:r>
            <a:r>
              <a:rPr lang="ko-KR" altLang="en-US" dirty="0"/>
              <a:t> 가정하고 수식을 풀어보면 </a:t>
            </a:r>
            <a:r>
              <a:rPr lang="en-US" altLang="ko-KR" dirty="0"/>
              <a:t>L2 loss</a:t>
            </a:r>
            <a:r>
              <a:rPr lang="ko-KR" altLang="en-US" dirty="0"/>
              <a:t>를 구하는 식과 같은 식이 나오게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ADDEF-A096-431F-8D64-3A9BEBAD48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57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두번째로는 </a:t>
            </a:r>
            <a:r>
              <a:rPr lang="en-US" altLang="ko-KR" dirty="0"/>
              <a:t>MAP</a:t>
            </a:r>
            <a:r>
              <a:rPr lang="ko-KR" altLang="en-US" dirty="0"/>
              <a:t>인데</a:t>
            </a:r>
            <a:r>
              <a:rPr lang="en-US" altLang="ko-KR" dirty="0"/>
              <a:t>, posterior</a:t>
            </a:r>
            <a:r>
              <a:rPr lang="ko-KR" altLang="en-US" dirty="0"/>
              <a:t>를 </a:t>
            </a:r>
            <a:r>
              <a:rPr lang="en-US" altLang="ko-KR" dirty="0"/>
              <a:t>maximize </a:t>
            </a:r>
            <a:r>
              <a:rPr lang="ko-KR" altLang="en-US" dirty="0"/>
              <a:t>시키는 방법입니다</a:t>
            </a:r>
            <a:r>
              <a:rPr lang="en-US" altLang="ko-KR" dirty="0"/>
              <a:t>. Posterior</a:t>
            </a:r>
            <a:r>
              <a:rPr lang="ko-KR" altLang="en-US" dirty="0"/>
              <a:t>를 </a:t>
            </a:r>
            <a:r>
              <a:rPr lang="ko-KR" altLang="en-US" dirty="0" err="1"/>
              <a:t>베이즈룰을</a:t>
            </a:r>
            <a:r>
              <a:rPr lang="ko-KR" altLang="en-US" dirty="0"/>
              <a:t> 사용해서 풀어보면 </a:t>
            </a:r>
            <a:endParaRPr lang="en-US" altLang="ko-KR" dirty="0"/>
          </a:p>
          <a:p>
            <a:r>
              <a:rPr lang="ko-KR" altLang="en-US" dirty="0"/>
              <a:t>아래는 </a:t>
            </a:r>
            <a:r>
              <a:rPr lang="en-US" altLang="ko-KR" dirty="0"/>
              <a:t>P(D)</a:t>
            </a:r>
            <a:r>
              <a:rPr lang="ko-KR" altLang="en-US" dirty="0"/>
              <a:t>이기 때문에 상수로 처리하고 </a:t>
            </a:r>
            <a:r>
              <a:rPr lang="en-US" altLang="ko-KR" dirty="0"/>
              <a:t>Likelihood * prior</a:t>
            </a:r>
            <a:r>
              <a:rPr lang="ko-KR" altLang="en-US" dirty="0"/>
              <a:t>꼴로 나오는 것을 볼 수 있습니다</a:t>
            </a:r>
            <a:r>
              <a:rPr lang="en-US" altLang="ko-KR" dirty="0"/>
              <a:t>. Prior</a:t>
            </a:r>
            <a:r>
              <a:rPr lang="ko-KR" altLang="en-US" dirty="0"/>
              <a:t>는 구하고자 하는 변수의 분포로 </a:t>
            </a:r>
            <a:r>
              <a:rPr lang="en-US" altLang="ko-KR" dirty="0"/>
              <a:t>P(w)</a:t>
            </a:r>
            <a:r>
              <a:rPr lang="ko-KR" altLang="en-US" dirty="0"/>
              <a:t>값입니다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는 </a:t>
            </a:r>
            <a:r>
              <a:rPr lang="en-US" altLang="ko-KR" dirty="0"/>
              <a:t>MLE</a:t>
            </a:r>
            <a:r>
              <a:rPr lang="ko-KR" altLang="en-US" dirty="0"/>
              <a:t>에 </a:t>
            </a:r>
            <a:r>
              <a:rPr lang="en-US" altLang="ko-KR" dirty="0"/>
              <a:t>prior</a:t>
            </a:r>
            <a:r>
              <a:rPr lang="ko-KR" altLang="en-US" dirty="0"/>
              <a:t>를 추가한 것으로 볼 수 있는데 이건 </a:t>
            </a:r>
            <a:r>
              <a:rPr lang="en-US" altLang="ko-KR" dirty="0"/>
              <a:t>data</a:t>
            </a:r>
            <a:r>
              <a:rPr lang="ko-KR" altLang="en-US" dirty="0"/>
              <a:t>를 가장 잘 나타내는 </a:t>
            </a:r>
            <a:r>
              <a:rPr lang="en-US" altLang="ko-KR" dirty="0"/>
              <a:t>weight</a:t>
            </a:r>
            <a:r>
              <a:rPr lang="ko-KR" altLang="en-US" dirty="0"/>
              <a:t>를 구하는데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weight</a:t>
            </a:r>
            <a:r>
              <a:rPr lang="ko-KR" altLang="en-US" dirty="0"/>
              <a:t>는 </a:t>
            </a:r>
            <a:r>
              <a:rPr lang="en-US" altLang="ko-KR" dirty="0"/>
              <a:t>prior</a:t>
            </a:r>
            <a:r>
              <a:rPr lang="ko-KR" altLang="en-US" dirty="0"/>
              <a:t>의 분포를 따른다 라고 구제를 주는 것으로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</a:t>
            </a:r>
            <a:r>
              <a:rPr lang="en-US" altLang="ko-KR" dirty="0"/>
              <a:t>prior</a:t>
            </a:r>
            <a:r>
              <a:rPr lang="ko-KR" altLang="en-US" dirty="0"/>
              <a:t>를 </a:t>
            </a:r>
            <a:r>
              <a:rPr lang="ko-KR" altLang="en-US" dirty="0" err="1"/>
              <a:t>가우시안으로</a:t>
            </a:r>
            <a:r>
              <a:rPr lang="ko-KR" altLang="en-US" dirty="0"/>
              <a:t> 가정하고 계산을 해보면 </a:t>
            </a:r>
            <a:r>
              <a:rPr lang="en-US" altLang="ko-KR" dirty="0"/>
              <a:t>L2 </a:t>
            </a:r>
            <a:r>
              <a:rPr lang="en-US" altLang="ko-KR" dirty="0" err="1"/>
              <a:t>regularisation</a:t>
            </a:r>
            <a:r>
              <a:rPr lang="ko-KR" altLang="en-US" dirty="0"/>
              <a:t>이 추가된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ADDEF-A096-431F-8D64-3A9BEBAD48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7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dirty="0" err="1"/>
              <a:t>bnn</a:t>
            </a:r>
            <a:r>
              <a:rPr lang="ko-KR" altLang="en-US" dirty="0"/>
              <a:t>에서 사용하는 방법은 무엇인가</a:t>
            </a:r>
            <a:r>
              <a:rPr lang="en-US" altLang="ko-KR" dirty="0"/>
              <a:t> </a:t>
            </a:r>
            <a:r>
              <a:rPr lang="ko-KR" altLang="en-US" dirty="0"/>
              <a:t>보면</a:t>
            </a:r>
            <a:endParaRPr lang="en-US" altLang="ko-KR" dirty="0"/>
          </a:p>
          <a:p>
            <a:r>
              <a:rPr lang="en-US" altLang="ko-KR" dirty="0" err="1"/>
              <a:t>Bnn</a:t>
            </a:r>
            <a:r>
              <a:rPr lang="ko-KR" altLang="en-US" dirty="0"/>
              <a:t>에서는 </a:t>
            </a:r>
            <a:r>
              <a:rPr lang="en-US" altLang="ko-KR" dirty="0"/>
              <a:t>posterior</a:t>
            </a:r>
            <a:r>
              <a:rPr lang="ko-KR" altLang="en-US" dirty="0"/>
              <a:t>의 분포를 구해서 그 분포를 따르는 </a:t>
            </a:r>
            <a:r>
              <a:rPr lang="en-US" altLang="ko-KR" dirty="0"/>
              <a:t>weight</a:t>
            </a:r>
            <a:r>
              <a:rPr lang="ko-KR" altLang="en-US" dirty="0"/>
              <a:t>에 대한 </a:t>
            </a:r>
            <a:r>
              <a:rPr lang="en-US" altLang="ko-KR" dirty="0"/>
              <a:t>output</a:t>
            </a:r>
            <a:r>
              <a:rPr lang="ko-KR" altLang="en-US" dirty="0"/>
              <a:t>의 </a:t>
            </a:r>
            <a:r>
              <a:rPr lang="ko-KR" altLang="en-US" dirty="0" err="1"/>
              <a:t>기댓값을</a:t>
            </a:r>
            <a:r>
              <a:rPr lang="ko-KR" altLang="en-US" dirty="0"/>
              <a:t> 구합니다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Poserior</a:t>
            </a:r>
            <a:r>
              <a:rPr lang="ko-KR" altLang="en-US" dirty="0"/>
              <a:t>는 </a:t>
            </a:r>
            <a:r>
              <a:rPr lang="en-US" altLang="ko-KR" dirty="0"/>
              <a:t>P(W|D)</a:t>
            </a:r>
            <a:r>
              <a:rPr lang="ko-KR" altLang="en-US" dirty="0"/>
              <a:t>로 우리가 가지고 있는 </a:t>
            </a:r>
            <a:r>
              <a:rPr lang="en-US" altLang="ko-KR" dirty="0"/>
              <a:t>data</a:t>
            </a:r>
            <a:r>
              <a:rPr lang="ko-KR" altLang="en-US" dirty="0"/>
              <a:t>의 정보가 반영된 </a:t>
            </a:r>
            <a:r>
              <a:rPr lang="en-US" altLang="ko-KR" dirty="0"/>
              <a:t>w</a:t>
            </a:r>
            <a:r>
              <a:rPr lang="ko-KR" altLang="en-US" dirty="0"/>
              <a:t>의 분포라고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 </a:t>
            </a:r>
            <a:r>
              <a:rPr lang="en-US" altLang="ko-KR" dirty="0" err="1"/>
              <a:t>posterio</a:t>
            </a:r>
            <a:r>
              <a:rPr lang="ko-KR" altLang="en-US" dirty="0"/>
              <a:t>를 따르는 </a:t>
            </a:r>
            <a:r>
              <a:rPr lang="en-US" altLang="ko-KR" dirty="0"/>
              <a:t>w</a:t>
            </a:r>
            <a:r>
              <a:rPr lang="ko-KR" altLang="en-US" dirty="0"/>
              <a:t>에 대한 새로운 아웃풋의 </a:t>
            </a:r>
            <a:r>
              <a:rPr lang="ko-KR" altLang="en-US" dirty="0" err="1"/>
              <a:t>기댓값을</a:t>
            </a:r>
            <a:r>
              <a:rPr lang="ko-KR" altLang="en-US" dirty="0"/>
              <a:t> 구한다는 것은 무수히 많은 모델들을 </a:t>
            </a:r>
            <a:r>
              <a:rPr lang="ko-KR" altLang="en-US" dirty="0" err="1"/>
              <a:t>앙상블시킨</a:t>
            </a:r>
            <a:r>
              <a:rPr lang="ko-KR" altLang="en-US" dirty="0"/>
              <a:t> 효과를 가져온다고 볼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MAP</a:t>
            </a:r>
            <a:r>
              <a:rPr lang="ko-KR" altLang="en-US" dirty="0"/>
              <a:t>에서는 </a:t>
            </a:r>
            <a:r>
              <a:rPr lang="en-US" altLang="ko-KR" dirty="0" err="1"/>
              <a:t>posterio</a:t>
            </a:r>
            <a:r>
              <a:rPr lang="ko-KR" altLang="en-US" dirty="0"/>
              <a:t>를 최대로 하는 </a:t>
            </a:r>
            <a:r>
              <a:rPr lang="en-US" altLang="ko-KR" dirty="0"/>
              <a:t>w</a:t>
            </a:r>
            <a:r>
              <a:rPr lang="ko-KR" altLang="en-US" dirty="0"/>
              <a:t>값 하나만 구했지만 여기서는 </a:t>
            </a:r>
            <a:r>
              <a:rPr lang="en-US" altLang="ko-KR" dirty="0" err="1"/>
              <a:t>posterio</a:t>
            </a:r>
            <a:r>
              <a:rPr lang="ko-KR" altLang="en-US" dirty="0"/>
              <a:t>전체의 분포를 구한다는 점에서 차이가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ADDEF-A096-431F-8D64-3A9BEBAD48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5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 과정에서 문제점이 발생하는데 </a:t>
            </a:r>
            <a:r>
              <a:rPr lang="en-US" altLang="ko-KR" dirty="0"/>
              <a:t>posterior</a:t>
            </a:r>
            <a:r>
              <a:rPr lang="ko-KR" altLang="en-US" dirty="0"/>
              <a:t>를 구하기가 어렵다는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Posterior </a:t>
            </a:r>
            <a:r>
              <a:rPr lang="ko-KR" altLang="en-US" dirty="0"/>
              <a:t>식을 </a:t>
            </a:r>
            <a:r>
              <a:rPr lang="en-US" altLang="ko-KR" dirty="0" err="1"/>
              <a:t>bayes</a:t>
            </a:r>
            <a:r>
              <a:rPr lang="ko-KR" altLang="en-US" dirty="0"/>
              <a:t>룰을 적용하여 풀어보면 이런 식이 나오는데</a:t>
            </a:r>
            <a:r>
              <a:rPr lang="en-US" altLang="ko-KR" dirty="0"/>
              <a:t>, </a:t>
            </a:r>
            <a:r>
              <a:rPr lang="ko-KR" altLang="en-US" dirty="0"/>
              <a:t>분모에 나오는 식이 구하기가 매우 어렵기 때문입니다</a:t>
            </a:r>
            <a:r>
              <a:rPr lang="en-US" altLang="ko-KR" dirty="0"/>
              <a:t>. </a:t>
            </a:r>
            <a:r>
              <a:rPr lang="ko-KR" altLang="en-US" dirty="0"/>
              <a:t>기존에 사용하던 방법에서는 </a:t>
            </a:r>
            <a:r>
              <a:rPr lang="en-US" altLang="ko-KR" dirty="0"/>
              <a:t>posterior</a:t>
            </a:r>
            <a:r>
              <a:rPr lang="ko-KR" altLang="en-US" dirty="0"/>
              <a:t>를 최대로 하는 값만 구하면 됐기 때문에 구하지 않고 넘어갈 수 있었지만 지금과 같이 </a:t>
            </a:r>
            <a:r>
              <a:rPr lang="en-US" altLang="ko-KR" dirty="0"/>
              <a:t>posterior</a:t>
            </a:r>
            <a:r>
              <a:rPr lang="ko-KR" altLang="en-US" dirty="0"/>
              <a:t>의 분포를 구해야 하는 문제에서는 구할 수 밖에 없는 값이 되어 버립니다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의 개수가 어마어마하게 많고 </a:t>
            </a:r>
            <a:r>
              <a:rPr lang="ko-KR" altLang="en-US" dirty="0" err="1"/>
              <a:t>차원또한</a:t>
            </a:r>
            <a:r>
              <a:rPr lang="ko-KR" altLang="en-US" dirty="0"/>
              <a:t> 높아져 사실상 구하는 것이 불가능하다고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사용하는 방법이 </a:t>
            </a:r>
            <a:r>
              <a:rPr lang="en-US" altLang="ko-KR" dirty="0"/>
              <a:t>variational inference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ADDEF-A096-431F-8D64-3A9BEBAD48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2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Variational inference</a:t>
                </a:r>
                <a:r>
                  <a:rPr lang="ko-KR" altLang="en-US" dirty="0"/>
                  <a:t>란 비교적 적은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를 갖는 </a:t>
                </a:r>
                <a14:m>
                  <m:oMath xmlns:m="http://schemas.openxmlformats.org/officeDocument/2006/math">
                    <m:r>
                      <a:rPr lang="el-GR" altLang="ko-KR" sz="12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정의하여 </a:t>
                </a:r>
                <a:r>
                  <a:rPr lang="en-US" altLang="ko-KR" dirty="0"/>
                  <a:t>q(w|</a:t>
                </a:r>
                <a14:m>
                  <m:oMath xmlns:m="http://schemas.openxmlformats.org/officeDocument/2006/math">
                    <m:r>
                      <a:rPr lang="el-GR" altLang="ko-KR" sz="12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가 우리가 </a:t>
                </a:r>
                <a:r>
                  <a:rPr lang="ko-KR" altLang="en-US" dirty="0" err="1"/>
                  <a:t>구하고자하는</a:t>
                </a:r>
                <a:r>
                  <a:rPr lang="ko-KR" altLang="en-US" dirty="0"/>
                  <a:t> 분포 </a:t>
                </a:r>
                <a:r>
                  <a:rPr lang="en-US" altLang="ko-KR" dirty="0"/>
                  <a:t>p(</a:t>
                </a:r>
                <a:r>
                  <a:rPr lang="en-US" altLang="ko-KR" dirty="0" err="1"/>
                  <a:t>w|D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잘 </a:t>
                </a:r>
                <a:r>
                  <a:rPr lang="ko-KR" altLang="en-US" dirty="0" err="1"/>
                  <a:t>흉내내도록</a:t>
                </a:r>
                <a:r>
                  <a:rPr lang="ko-KR" altLang="en-US" dirty="0"/>
                  <a:t> 하는 것입니다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KL-divergence</a:t>
                </a:r>
                <a:r>
                  <a:rPr lang="ko-KR" altLang="en-US" dirty="0"/>
                  <a:t>를 통해서 이 두 분포 사이의 거리를 측정할 수가 있는데 이 거리를 최소화 시켜서 우리가 정의한 </a:t>
                </a:r>
                <a:r>
                  <a:rPr lang="en-US" altLang="ko-KR" dirty="0"/>
                  <a:t>q(w|</a:t>
                </a:r>
                <a14:m>
                  <m:oMath xmlns:m="http://schemas.openxmlformats.org/officeDocument/2006/math">
                    <m:r>
                      <a:rPr lang="el-GR" altLang="ko-KR" sz="12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posterior</a:t>
                </a:r>
                <a:r>
                  <a:rPr lang="ko-KR" altLang="en-US" dirty="0"/>
                  <a:t>를 잘 </a:t>
                </a:r>
                <a:r>
                  <a:rPr lang="ko-KR" altLang="en-US" dirty="0" err="1"/>
                  <a:t>흉내내도록</a:t>
                </a:r>
                <a:r>
                  <a:rPr lang="ko-KR" altLang="en-US" dirty="0"/>
                  <a:t> 하는 것이 목적입니다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이러한 식을 </a:t>
                </a:r>
                <a:r>
                  <a:rPr lang="en-US" altLang="ko-KR" dirty="0"/>
                  <a:t>variational free energy </a:t>
                </a:r>
                <a:r>
                  <a:rPr lang="ko-KR" altLang="en-US" dirty="0"/>
                  <a:t>또는 </a:t>
                </a:r>
                <a:r>
                  <a:rPr lang="en-US" altLang="ko-KR" dirty="0" err="1"/>
                  <a:t>elbo</a:t>
                </a:r>
                <a:r>
                  <a:rPr lang="ko-KR" altLang="en-US" dirty="0"/>
                  <a:t>라고 부른다고 합니다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식을 보면 앞에 항은 우리가 정의한 분포가 우리가 제시한 </a:t>
                </a:r>
                <a:r>
                  <a:rPr lang="en-US" altLang="ko-KR" dirty="0"/>
                  <a:t>prior</a:t>
                </a:r>
                <a:r>
                  <a:rPr lang="ko-KR" altLang="en-US" dirty="0"/>
                  <a:t>를 얼마나 잘 따르고 있는지를 나타내고</a:t>
                </a: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뒤에 항은 우리가 제시한 분포에서 나온 </a:t>
                </a:r>
                <a:r>
                  <a:rPr lang="en-US" altLang="ko-KR" dirty="0"/>
                  <a:t>weigh</a:t>
                </a:r>
                <a:r>
                  <a:rPr lang="ko-KR" altLang="en-US" dirty="0"/>
                  <a:t>들이 </a:t>
                </a:r>
                <a:r>
                  <a:rPr lang="en-US" altLang="ko-KR" dirty="0"/>
                  <a:t>data</a:t>
                </a:r>
                <a:r>
                  <a:rPr lang="ko-KR" altLang="en-US" dirty="0"/>
                  <a:t>를 얼마나 잘 설명하고 있는지를 나타내고 있습니다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하지만 이 식을 완전히 </a:t>
                </a:r>
                <a:r>
                  <a:rPr lang="en-US" altLang="ko-KR" dirty="0"/>
                  <a:t>minimize </a:t>
                </a:r>
                <a:r>
                  <a:rPr lang="ko-KR" altLang="en-US" dirty="0"/>
                  <a:t>시키는 것은 거의 불가능하기 때문에 </a:t>
                </a:r>
                <a:r>
                  <a:rPr lang="en-US" altLang="ko-KR" dirty="0"/>
                  <a:t>gradient descent </a:t>
                </a:r>
                <a:r>
                  <a:rPr lang="ko-KR" altLang="en-US" dirty="0"/>
                  <a:t>방법을 통해서 </a:t>
                </a:r>
                <a:r>
                  <a:rPr lang="en-US" altLang="ko-KR" dirty="0"/>
                  <a:t>minimize </a:t>
                </a:r>
                <a:r>
                  <a:rPr lang="ko-KR" altLang="en-US" dirty="0"/>
                  <a:t>시켜보겠습니다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Variational inference</a:t>
                </a:r>
                <a:r>
                  <a:rPr lang="ko-KR" altLang="en-US" dirty="0"/>
                  <a:t>란 비교적 적은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를 갖는 </a:t>
                </a:r>
                <a:r>
                  <a:rPr lang="el-GR" altLang="ko-KR" sz="1200" i="0" dirty="0">
                    <a:latin typeface="Cambria Math" panose="02040503050406030204" pitchFamily="18" charset="0"/>
                  </a:rPr>
                  <a:t>𝜃</a:t>
                </a:r>
                <a:r>
                  <a:rPr lang="ko-KR" altLang="en-US" dirty="0"/>
                  <a:t>를 정의하여 </a:t>
                </a:r>
                <a:r>
                  <a:rPr lang="en-US" altLang="ko-KR" dirty="0"/>
                  <a:t>q(w|</a:t>
                </a:r>
                <a:r>
                  <a:rPr lang="el-GR" altLang="ko-KR" sz="1200" i="0" dirty="0">
                    <a:latin typeface="Cambria Math" panose="02040503050406030204" pitchFamily="18" charset="0"/>
                  </a:rPr>
                  <a:t>𝜃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가 우리가 </a:t>
                </a:r>
                <a:r>
                  <a:rPr lang="ko-KR" altLang="en-US" dirty="0" err="1"/>
                  <a:t>구하고자하는</a:t>
                </a:r>
                <a:r>
                  <a:rPr lang="ko-KR" altLang="en-US" dirty="0"/>
                  <a:t> 분포 </a:t>
                </a:r>
                <a:r>
                  <a:rPr lang="en-US" altLang="ko-KR" dirty="0"/>
                  <a:t>p(</a:t>
                </a:r>
                <a:r>
                  <a:rPr lang="en-US" altLang="ko-KR" dirty="0" err="1"/>
                  <a:t>w|D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잘 </a:t>
                </a:r>
                <a:r>
                  <a:rPr lang="ko-KR" altLang="en-US" dirty="0" err="1"/>
                  <a:t>흉내내도록</a:t>
                </a:r>
                <a:r>
                  <a:rPr lang="ko-KR" altLang="en-US" dirty="0"/>
                  <a:t> 하는 것입니다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KL-divergence</a:t>
                </a:r>
                <a:r>
                  <a:rPr lang="ko-KR" altLang="en-US" dirty="0"/>
                  <a:t>를 통해서 이 두 분포 사이의 거리를 측정할 수가 있는데 이 거리를 최소화 시켜서 우리가 정의한 </a:t>
                </a:r>
                <a:r>
                  <a:rPr lang="en-US" altLang="ko-KR" dirty="0"/>
                  <a:t>q(w|</a:t>
                </a:r>
                <a:r>
                  <a:rPr lang="el-GR" altLang="ko-KR" sz="1200" i="0" dirty="0">
                    <a:latin typeface="Cambria Math" panose="02040503050406030204" pitchFamily="18" charset="0"/>
                  </a:rPr>
                  <a:t>𝜃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posterior</a:t>
                </a:r>
                <a:r>
                  <a:rPr lang="ko-KR" altLang="en-US" dirty="0"/>
                  <a:t>를 잘 </a:t>
                </a:r>
                <a:r>
                  <a:rPr lang="ko-KR" altLang="en-US" dirty="0" err="1"/>
                  <a:t>흉내내도록</a:t>
                </a:r>
                <a:r>
                  <a:rPr lang="ko-KR" altLang="en-US" dirty="0"/>
                  <a:t> 하는 것이 목적입니다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이러한 식을 </a:t>
                </a:r>
                <a:r>
                  <a:rPr lang="en-US" altLang="ko-KR" dirty="0"/>
                  <a:t>variational free energy </a:t>
                </a:r>
                <a:r>
                  <a:rPr lang="ko-KR" altLang="en-US" dirty="0"/>
                  <a:t>또는 </a:t>
                </a:r>
                <a:r>
                  <a:rPr lang="en-US" altLang="ko-KR" dirty="0" err="1"/>
                  <a:t>elbo</a:t>
                </a:r>
                <a:r>
                  <a:rPr lang="ko-KR" altLang="en-US" dirty="0"/>
                  <a:t>라고 부른다고 합니다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식을 보면 앞에 항은 우리가 정의한 분포가 우리가 제시한 </a:t>
                </a:r>
                <a:r>
                  <a:rPr lang="en-US" altLang="ko-KR" dirty="0"/>
                  <a:t>prior</a:t>
                </a:r>
                <a:r>
                  <a:rPr lang="ko-KR" altLang="en-US" dirty="0"/>
                  <a:t>를 얼마나 잘 따르고 있는지를 나타내고</a:t>
                </a:r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뒤에 항은 우리가 제시한 분포에서 나온 </a:t>
                </a:r>
                <a:r>
                  <a:rPr lang="en-US" altLang="ko-KR" dirty="0"/>
                  <a:t>weigh</a:t>
                </a:r>
                <a:r>
                  <a:rPr lang="ko-KR" altLang="en-US" dirty="0"/>
                  <a:t>들이 </a:t>
                </a:r>
                <a:r>
                  <a:rPr lang="en-US" altLang="ko-KR" dirty="0"/>
                  <a:t>data</a:t>
                </a:r>
                <a:r>
                  <a:rPr lang="ko-KR" altLang="en-US" dirty="0"/>
                  <a:t>를 얼마나 잘 설명하고 있는지를 나타내고 있습니다</a:t>
                </a:r>
                <a:r>
                  <a:rPr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하지만 이 식을 완전히 </a:t>
                </a:r>
                <a:r>
                  <a:rPr lang="en-US" altLang="ko-KR" dirty="0"/>
                  <a:t>minimize </a:t>
                </a:r>
                <a:r>
                  <a:rPr lang="ko-KR" altLang="en-US" dirty="0"/>
                  <a:t>시키는 것은 거의 불가능하기 때문에 </a:t>
                </a:r>
                <a:r>
                  <a:rPr lang="en-US" altLang="ko-KR" dirty="0"/>
                  <a:t>gradient descent </a:t>
                </a:r>
                <a:r>
                  <a:rPr lang="ko-KR" altLang="en-US" dirty="0"/>
                  <a:t>방법을 통해서 </a:t>
                </a:r>
                <a:r>
                  <a:rPr lang="en-US" altLang="ko-KR" dirty="0"/>
                  <a:t>minimize </a:t>
                </a:r>
                <a:r>
                  <a:rPr lang="ko-KR" altLang="en-US" dirty="0"/>
                  <a:t>시켜보겠습니다</a:t>
                </a:r>
                <a:r>
                  <a:rPr lang="en-US" altLang="ko-KR" dirty="0"/>
                  <a:t>.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ADDEF-A096-431F-8D64-3A9BEBAD48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684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r>
              <a:rPr lang="ko-KR" altLang="en-US" dirty="0"/>
              <a:t>는 저러한 식으로 구해지는데</a:t>
            </a:r>
            <a:r>
              <a:rPr lang="en-US" altLang="ko-KR" dirty="0"/>
              <a:t>, </a:t>
            </a:r>
            <a:r>
              <a:rPr lang="en-US" altLang="ko-KR" dirty="0" err="1"/>
              <a:t>montecarlo</a:t>
            </a:r>
            <a:r>
              <a:rPr lang="en-US" altLang="ko-KR" dirty="0"/>
              <a:t> random sampling</a:t>
            </a:r>
            <a:r>
              <a:rPr lang="ko-KR" altLang="en-US" dirty="0"/>
              <a:t>을 이용하는 이유는 우선 또 </a:t>
            </a:r>
            <a:r>
              <a:rPr lang="ko-KR" altLang="en-US" dirty="0" err="1"/>
              <a:t>기댓값을</a:t>
            </a:r>
            <a:r>
              <a:rPr lang="ko-KR" altLang="en-US" dirty="0"/>
              <a:t> </a:t>
            </a:r>
            <a:r>
              <a:rPr lang="ko-KR" altLang="en-US" dirty="0" err="1"/>
              <a:t>구해야하기</a:t>
            </a:r>
            <a:r>
              <a:rPr lang="ko-KR" altLang="en-US" dirty="0"/>
              <a:t> 때문에 또 적분을 </a:t>
            </a:r>
            <a:r>
              <a:rPr lang="ko-KR" altLang="en-US" dirty="0" err="1"/>
              <a:t>해야하는데</a:t>
            </a:r>
            <a:r>
              <a:rPr lang="ko-KR" altLang="en-US" dirty="0"/>
              <a:t> 계산하는 것이 </a:t>
            </a:r>
            <a:r>
              <a:rPr lang="ko-KR" altLang="en-US" dirty="0" err="1"/>
              <a:t>만만치않고</a:t>
            </a:r>
            <a:endParaRPr lang="en-US" altLang="ko-KR" dirty="0"/>
          </a:p>
          <a:p>
            <a:r>
              <a:rPr lang="ko-KR" altLang="en-US" dirty="0"/>
              <a:t>저렇게 </a:t>
            </a:r>
            <a:r>
              <a:rPr lang="en-US" altLang="ko-KR" dirty="0"/>
              <a:t>closed form</a:t>
            </a:r>
            <a:r>
              <a:rPr lang="ko-KR" altLang="en-US" dirty="0"/>
              <a:t>을 이용하지 </a:t>
            </a:r>
            <a:r>
              <a:rPr lang="ko-KR" altLang="en-US" dirty="0" err="1"/>
              <a:t>않으므로써</a:t>
            </a:r>
            <a:r>
              <a:rPr lang="ko-KR" altLang="en-US" dirty="0"/>
              <a:t> 더욱 많은 </a:t>
            </a:r>
            <a:r>
              <a:rPr lang="en-US" altLang="ko-KR" dirty="0"/>
              <a:t>prior</a:t>
            </a:r>
            <a:r>
              <a:rPr lang="ko-KR" altLang="en-US" dirty="0"/>
              <a:t>와 </a:t>
            </a:r>
            <a:r>
              <a:rPr lang="en-US" altLang="ko-KR" dirty="0"/>
              <a:t>posterior</a:t>
            </a:r>
            <a:r>
              <a:rPr lang="ko-KR" altLang="en-US" dirty="0"/>
              <a:t>의 조합을 이용할 수 있다고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KL</a:t>
            </a:r>
            <a:r>
              <a:rPr lang="ko-KR" altLang="en-US" dirty="0"/>
              <a:t>값을 </a:t>
            </a:r>
            <a:r>
              <a:rPr lang="en-US" altLang="ko-KR" dirty="0"/>
              <a:t>closed form</a:t>
            </a:r>
            <a:r>
              <a:rPr lang="ko-KR" altLang="en-US" dirty="0"/>
              <a:t>으로 </a:t>
            </a:r>
            <a:r>
              <a:rPr lang="ko-KR" altLang="en-US" dirty="0" err="1"/>
              <a:t>구하는것보다</a:t>
            </a:r>
            <a:r>
              <a:rPr lang="ko-KR" altLang="en-US" dirty="0"/>
              <a:t> 좋은 성능은 아니지만 </a:t>
            </a:r>
            <a:r>
              <a:rPr lang="ko-KR" altLang="en-US" dirty="0" err="1"/>
              <a:t>그렇다고해서</a:t>
            </a:r>
            <a:r>
              <a:rPr lang="ko-KR" altLang="en-US" dirty="0"/>
              <a:t> 더 </a:t>
            </a:r>
            <a:r>
              <a:rPr lang="ko-KR" altLang="en-US" dirty="0" err="1"/>
              <a:t>안좋은</a:t>
            </a:r>
            <a:r>
              <a:rPr lang="ko-KR" altLang="en-US" dirty="0"/>
              <a:t> 성능이 </a:t>
            </a:r>
            <a:r>
              <a:rPr lang="ko-KR" altLang="en-US" dirty="0" err="1"/>
              <a:t>나온것은</a:t>
            </a:r>
            <a:r>
              <a:rPr lang="ko-KR" altLang="en-US" dirty="0"/>
              <a:t> 아니라고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Sampling</a:t>
            </a:r>
            <a:r>
              <a:rPr lang="ko-KR" altLang="en-US" dirty="0"/>
              <a:t>방법 </a:t>
            </a:r>
            <a:r>
              <a:rPr lang="en-US" altLang="ko-KR" dirty="0"/>
              <a:t>-&gt; gradient </a:t>
            </a:r>
            <a:r>
              <a:rPr lang="en-US" altLang="ko-KR" dirty="0" err="1"/>
              <a:t>desent</a:t>
            </a:r>
            <a:r>
              <a:rPr lang="ko-KR" altLang="en-US" dirty="0"/>
              <a:t>를 위함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ADDEF-A096-431F-8D64-3A9BEBAD48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5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r>
              <a:rPr lang="ko-KR" altLang="en-US" dirty="0"/>
              <a:t>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standard normal distribution</a:t>
            </a:r>
            <a:r>
              <a:rPr lang="ko-KR" altLang="en-US" dirty="0"/>
              <a:t>에서 입실론을 구하고</a:t>
            </a:r>
            <a:endParaRPr lang="en-US" altLang="ko-KR" dirty="0"/>
          </a:p>
          <a:p>
            <a:r>
              <a:rPr lang="ko-KR" altLang="en-US" dirty="0"/>
              <a:t>그 입실론을 이용해 </a:t>
            </a:r>
            <a:r>
              <a:rPr lang="en-US" altLang="ko-KR" dirty="0"/>
              <a:t>w</a:t>
            </a:r>
            <a:r>
              <a:rPr lang="ko-KR" altLang="en-US" dirty="0"/>
              <a:t>를 구하고 </a:t>
            </a:r>
            <a:r>
              <a:rPr lang="ko-KR" altLang="en-US" dirty="0" err="1"/>
              <a:t>샘플링된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들을 이용하여 </a:t>
            </a:r>
            <a:r>
              <a:rPr lang="en-US" altLang="ko-KR" dirty="0"/>
              <a:t>loss</a:t>
            </a:r>
            <a:r>
              <a:rPr lang="ko-KR" altLang="en-US" dirty="0"/>
              <a:t>를 구하고 </a:t>
            </a:r>
            <a:endParaRPr lang="en-US" altLang="ko-KR" dirty="0"/>
          </a:p>
          <a:p>
            <a:r>
              <a:rPr lang="en-US" altLang="ko-KR" dirty="0"/>
              <a:t>Loss</a:t>
            </a:r>
            <a:r>
              <a:rPr lang="ko-KR" altLang="en-US" dirty="0"/>
              <a:t>를 </a:t>
            </a:r>
            <a:r>
              <a:rPr lang="en-US" altLang="ko-KR" dirty="0"/>
              <a:t>mu</a:t>
            </a:r>
            <a:r>
              <a:rPr lang="ko-KR" altLang="en-US" dirty="0"/>
              <a:t>와 </a:t>
            </a:r>
            <a:r>
              <a:rPr lang="en-US" altLang="ko-KR" dirty="0"/>
              <a:t>rho</a:t>
            </a:r>
            <a:r>
              <a:rPr lang="ko-KR" altLang="en-US" dirty="0"/>
              <a:t>로 미분하여 </a:t>
            </a:r>
            <a:r>
              <a:rPr lang="en-US" altLang="ko-KR" dirty="0"/>
              <a:t>mu</a:t>
            </a:r>
            <a:r>
              <a:rPr lang="ko-KR" altLang="en-US" dirty="0"/>
              <a:t>와 </a:t>
            </a:r>
            <a:r>
              <a:rPr lang="en-US" altLang="ko-KR" dirty="0"/>
              <a:t>rho</a:t>
            </a:r>
            <a:r>
              <a:rPr lang="ko-KR" altLang="en-US" dirty="0"/>
              <a:t>를 업데이트 해줍니다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ADDEF-A096-431F-8D64-3A9BEBAD48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5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6261-D9CD-4D25-8DAE-514BC9DD32F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BD7D-8014-497A-BB82-1BF815459E9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8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6261-D9CD-4D25-8DAE-514BC9DD32F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BD7D-8014-497A-BB82-1BF815459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6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6261-D9CD-4D25-8DAE-514BC9DD32F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BD7D-8014-497A-BB82-1BF815459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0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6261-D9CD-4D25-8DAE-514BC9DD32F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BD7D-8014-497A-BB82-1BF815459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8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6261-D9CD-4D25-8DAE-514BC9DD32F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BD7D-8014-497A-BB82-1BF815459E9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2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6261-D9CD-4D25-8DAE-514BC9DD32F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BD7D-8014-497A-BB82-1BF815459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6261-D9CD-4D25-8DAE-514BC9DD32F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BD7D-8014-497A-BB82-1BF815459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3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6261-D9CD-4D25-8DAE-514BC9DD32F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BD7D-8014-497A-BB82-1BF815459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3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6261-D9CD-4D25-8DAE-514BC9DD32F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BD7D-8014-497A-BB82-1BF815459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746261-D9CD-4D25-8DAE-514BC9DD32F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E5BD7D-8014-497A-BB82-1BF815459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8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6261-D9CD-4D25-8DAE-514BC9DD32F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BD7D-8014-497A-BB82-1BF815459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746261-D9CD-4D25-8DAE-514BC9DD32F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E5BD7D-8014-497A-BB82-1BF815459E9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9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10" Type="http://schemas.openxmlformats.org/officeDocument/2006/relationships/image" Target="../media/image21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3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22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6A23B-CC9F-4524-B618-A744680AE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106"/>
            <a:ext cx="9144000" cy="19973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Weight Uncertainty in Neural Networks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56A584-E70E-4147-BA6C-DA305FBCE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26" y="2679092"/>
            <a:ext cx="11485547" cy="1655762"/>
          </a:xfrm>
        </p:spPr>
        <p:txBody>
          <a:bodyPr/>
          <a:lstStyle/>
          <a:p>
            <a:r>
              <a:rPr lang="en-US" altLang="ko-KR" sz="2000" dirty="0"/>
              <a:t>Charles Blundell, Julien </a:t>
            </a:r>
            <a:r>
              <a:rPr lang="en-US" altLang="ko-KR" sz="2000" dirty="0" err="1"/>
              <a:t>Cornebise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Koray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Kavukcuoglu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Daan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Wierstra</a:t>
            </a:r>
            <a:endParaRPr lang="en-US" altLang="ko-KR" sz="2000" dirty="0"/>
          </a:p>
          <a:p>
            <a:r>
              <a:rPr lang="en-US" altLang="ko-KR" dirty="0"/>
              <a:t>Google DeepMind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F8F1E-702E-41FC-973C-8FBCE5C1BEF4}"/>
              </a:ext>
            </a:extLst>
          </p:cNvPr>
          <p:cNvSpPr txBox="1"/>
          <p:nvPr/>
        </p:nvSpPr>
        <p:spPr>
          <a:xfrm>
            <a:off x="3630537" y="5093294"/>
            <a:ext cx="4930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Jimyeong Kim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6198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62C64-1D8B-4149-8788-3DAB6D81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pic>
        <p:nvPicPr>
          <p:cNvPr id="13" name="내용 개체 틀 12" descr="테이블이(가) 표시된 사진&#10;&#10;자동 생성된 설명">
            <a:extLst>
              <a:ext uri="{FF2B5EF4-FFF2-40B4-BE49-F238E27FC236}">
                <a16:creationId xmlns:a16="http://schemas.microsoft.com/office/drawing/2014/main" id="{3223BA57-600B-4EFE-82D2-E0D1AB58C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36" y="2100262"/>
            <a:ext cx="6284444" cy="1739445"/>
          </a:xfrm>
        </p:spPr>
      </p:pic>
      <p:pic>
        <p:nvPicPr>
          <p:cNvPr id="15" name="그림 14" descr="개체, 시계이(가) 표시된 사진&#10;&#10;자동 생성된 설명">
            <a:extLst>
              <a:ext uri="{FF2B5EF4-FFF2-40B4-BE49-F238E27FC236}">
                <a16:creationId xmlns:a16="http://schemas.microsoft.com/office/drawing/2014/main" id="{43F81E38-5390-4919-A513-9DBE4DC58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36" y="3938561"/>
            <a:ext cx="5015618" cy="173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8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CC350-3F34-45DA-9360-3D052C1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Scale mixture prior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440949-510A-473A-BE4A-12659AE85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4724"/>
            <a:ext cx="7404891" cy="9936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8A39CF-DF6B-4834-B8D4-64382659BFD6}"/>
                  </a:ext>
                </a:extLst>
              </p:cNvPr>
              <p:cNvSpPr txBox="1"/>
              <p:nvPr/>
            </p:nvSpPr>
            <p:spPr>
              <a:xfrm>
                <a:off x="8502171" y="2082535"/>
                <a:ext cx="223989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/>
                  <a:t>,	</a:t>
                </a:r>
                <a14:m>
                  <m:oMath xmlns:m="http://schemas.openxmlformats.org/officeDocument/2006/math">
                    <m:r>
                      <a:rPr lang="el-GR" altLang="ko-KR" sz="25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altLang="ko-KR" sz="2500" i="1" dirty="0" smtClean="0">
                        <a:latin typeface="Cambria Math" panose="02040503050406030204" pitchFamily="18" charset="0"/>
                      </a:rPr>
                      <m:t>1 &gt; </m:t>
                    </m:r>
                    <m:r>
                      <a:rPr lang="el-GR" altLang="ko-KR" sz="25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altLang="ko-KR" sz="25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ko-KR" sz="2500" dirty="0"/>
              </a:p>
              <a:p>
                <a:r>
                  <a:rPr lang="en-US" altLang="ko-KR" sz="2500" dirty="0"/>
                  <a:t>	</a:t>
                </a:r>
                <a14:m>
                  <m:oMath xmlns:m="http://schemas.openxmlformats.org/officeDocument/2006/math">
                    <m:r>
                      <a:rPr lang="el-GR" altLang="ko-KR" sz="2500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altLang="ko-KR" sz="25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ko-KR" altLang="en-US" sz="2500" dirty="0"/>
                  <a:t>  </a:t>
                </a:r>
                <a:r>
                  <a:rPr lang="en-US" altLang="ko-KR" sz="2500" dirty="0"/>
                  <a:t>&lt;&lt;  1</a:t>
                </a:r>
                <a:endParaRPr lang="ko-KR" alt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8A39CF-DF6B-4834-B8D4-64382659B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171" y="2082535"/>
                <a:ext cx="2239893" cy="861774"/>
              </a:xfrm>
              <a:prstGeom prst="rect">
                <a:avLst/>
              </a:prstGeom>
              <a:blipFill>
                <a:blip r:embed="rId4"/>
                <a:stretch>
                  <a:fillRect l="-4632" t="-5674" b="-163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FDEAAC-FA70-4D14-B854-846771BD573D}"/>
                  </a:ext>
                </a:extLst>
              </p:cNvPr>
              <p:cNvSpPr txBox="1"/>
              <p:nvPr/>
            </p:nvSpPr>
            <p:spPr>
              <a:xfrm>
                <a:off x="1097280" y="3300775"/>
                <a:ext cx="537188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500" dirty="0" smtClean="0"/>
                      <m:t>π</m:t>
                    </m:r>
                    <m:r>
                      <a:rPr lang="en-US" altLang="ko-KR" sz="25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altLang="ko-KR" sz="25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altLang="ko-KR" sz="2500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l-GR" altLang="ko-KR" sz="25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altLang="ko-KR" sz="25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sz="2500" dirty="0"/>
                  <a:t>: hyperparameter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FDEAAC-FA70-4D14-B854-846771BD5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00775"/>
                <a:ext cx="5371886" cy="477054"/>
              </a:xfrm>
              <a:prstGeom prst="rect">
                <a:avLst/>
              </a:prstGeom>
              <a:blipFill>
                <a:blip r:embed="rId5"/>
                <a:stretch>
                  <a:fillRect t="-8861" b="-29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8B883-9AEE-4483-ADB7-05EC001D5A14}"/>
                  </a:ext>
                </a:extLst>
              </p:cNvPr>
              <p:cNvSpPr txBox="1"/>
              <p:nvPr/>
            </p:nvSpPr>
            <p:spPr>
              <a:xfrm>
                <a:off x="1097280" y="4512854"/>
                <a:ext cx="620937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2500" b="0" i="1" dirty="0" smtClean="0">
                        <a:latin typeface="Cambria Math" panose="02040503050406030204" pitchFamily="18" charset="0"/>
                      </a:rPr>
                      <m:t>𝑎𝑢𝑠𝑠𝑖𝑎𝑛</m:t>
                    </m:r>
                  </m:oMath>
                </a14:m>
                <a:r>
                  <a:rPr lang="en-US" altLang="ko-KR" sz="2500" b="0" dirty="0"/>
                  <a:t> 2</a:t>
                </a:r>
                <a:r>
                  <a:rPr lang="ko-KR" altLang="en-US" sz="2500" b="0" dirty="0"/>
                  <a:t>개 더함 </a:t>
                </a:r>
                <a:r>
                  <a:rPr lang="en-US" altLang="ko-KR" sz="2500" b="0" dirty="0"/>
                  <a:t>-&gt; more uncertainty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8B883-9AEE-4483-ADB7-05EC001D5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512854"/>
                <a:ext cx="6209374" cy="477054"/>
              </a:xfrm>
              <a:prstGeom prst="rect">
                <a:avLst/>
              </a:prstGeom>
              <a:blipFill>
                <a:blip r:embed="rId6"/>
                <a:stretch>
                  <a:fillRect l="-294" t="-11392" b="-29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11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C53CC-7947-44FC-AEEF-D7759EDE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Minibatches and KL re-weighting</a:t>
            </a:r>
            <a:endParaRPr lang="ko-KR" altLang="en-US" dirty="0"/>
          </a:p>
        </p:txBody>
      </p:sp>
      <p:pic>
        <p:nvPicPr>
          <p:cNvPr id="5" name="내용 개체 틀 4" descr="개체이(가) 표시된 사진&#10;&#10;자동 생성된 설명">
            <a:extLst>
              <a:ext uri="{FF2B5EF4-FFF2-40B4-BE49-F238E27FC236}">
                <a16:creationId xmlns:a16="http://schemas.microsoft.com/office/drawing/2014/main" id="{27E1D311-ACA8-43B9-AC93-A6DA22A3A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3758"/>
            <a:ext cx="6560064" cy="1385242"/>
          </a:xfr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93C37604-5442-42D5-BF79-10B114502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96" y="2905922"/>
            <a:ext cx="1924050" cy="342900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E164EBFC-26D2-4646-8E33-547A5A643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46" y="2920209"/>
            <a:ext cx="838200" cy="314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D57F6B-19DF-4947-BCF1-748EFC22DFFF}"/>
              </a:ext>
            </a:extLst>
          </p:cNvPr>
          <p:cNvSpPr txBox="1"/>
          <p:nvPr/>
        </p:nvSpPr>
        <p:spPr>
          <a:xfrm>
            <a:off x="8035939" y="2086171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 = batch size</a:t>
            </a:r>
            <a:r>
              <a:rPr lang="ko-KR" altLang="en-US" dirty="0"/>
              <a:t>가 아닌 </a:t>
            </a:r>
            <a:r>
              <a:rPr lang="en-US" altLang="ko-KR" dirty="0"/>
              <a:t>batch</a:t>
            </a:r>
            <a:r>
              <a:rPr lang="ko-KR" altLang="en-US" dirty="0"/>
              <a:t>의 수 </a:t>
            </a:r>
          </a:p>
        </p:txBody>
      </p:sp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F369F411-FF19-43B6-B268-9EEFCB174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01" y="4151581"/>
            <a:ext cx="6437343" cy="1048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5E6FA7-119B-4C84-B08E-13091F6E1193}"/>
              </a:ext>
            </a:extLst>
          </p:cNvPr>
          <p:cNvSpPr txBox="1"/>
          <p:nvPr/>
        </p:nvSpPr>
        <p:spPr>
          <a:xfrm>
            <a:off x="741985" y="2182381"/>
            <a:ext cx="47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1.</a:t>
            </a:r>
            <a:endParaRPr lang="ko-KR" altLang="en-US" sz="3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F6A3BA-D3E9-4A94-AC0D-705828CCFA14}"/>
              </a:ext>
            </a:extLst>
          </p:cNvPr>
          <p:cNvSpPr txBox="1"/>
          <p:nvPr/>
        </p:nvSpPr>
        <p:spPr>
          <a:xfrm>
            <a:off x="741985" y="4121622"/>
            <a:ext cx="47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2.</a:t>
            </a:r>
            <a:endParaRPr lang="ko-KR" altLang="en-US" sz="3000" dirty="0"/>
          </a:p>
        </p:txBody>
      </p:sp>
      <p:pic>
        <p:nvPicPr>
          <p:cNvPr id="19" name="그림 18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612CD40F-37A8-4508-8E6E-D65DF3315D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00" y="5534095"/>
            <a:ext cx="1419225" cy="347663"/>
          </a:xfrm>
          <a:prstGeom prst="rect">
            <a:avLst/>
          </a:prstGeom>
        </p:spPr>
      </p:pic>
      <p:pic>
        <p:nvPicPr>
          <p:cNvPr id="21" name="그림 20" descr="그리기, 개체, 시계이(가) 표시된 사진&#10;&#10;자동 생성된 설명">
            <a:extLst>
              <a:ext uri="{FF2B5EF4-FFF2-40B4-BE49-F238E27FC236}">
                <a16:creationId xmlns:a16="http://schemas.microsoft.com/office/drawing/2014/main" id="{D4B0D1F1-4965-4573-8BC9-3F35C41402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68" y="5453133"/>
            <a:ext cx="1338263" cy="4286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CC1FCAA-6ED9-49EC-9540-425F1648F4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60" y="4650974"/>
            <a:ext cx="3381375" cy="390525"/>
          </a:xfrm>
          <a:prstGeom prst="rect">
            <a:avLst/>
          </a:prstGeom>
        </p:spPr>
      </p:pic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12783CD8-F47D-48E1-9282-FB9B73CC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44" y="5465064"/>
            <a:ext cx="1597308" cy="438151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069385-1DB1-490B-9897-44B5E5DC6241}"/>
              </a:ext>
            </a:extLst>
          </p:cNvPr>
          <p:cNvSpPr/>
          <p:nvPr/>
        </p:nvSpPr>
        <p:spPr>
          <a:xfrm>
            <a:off x="3234844" y="5314819"/>
            <a:ext cx="1644805" cy="786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1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0F3BB-6E11-4708-AC0D-6A848289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74D2F6-DEC4-4B46-82CE-357CDCD86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832649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 Posterior(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)) </a:t>
                </a:r>
                <a:r>
                  <a:rPr lang="ko-KR" altLang="en-US" dirty="0"/>
                  <a:t>분포를 구해서 </a:t>
                </a:r>
                <a:r>
                  <a:rPr lang="en-US" altLang="ko-KR" dirty="0"/>
                  <a:t>unknown X</a:t>
                </a:r>
                <a:r>
                  <a:rPr lang="ko-KR" altLang="en-US" dirty="0"/>
                  <a:t>에 대한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unknown label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기댓값을</a:t>
                </a:r>
                <a:r>
                  <a:rPr lang="ko-KR" altLang="en-US" dirty="0"/>
                  <a:t> 구하자</a:t>
                </a: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 Posterior </a:t>
                </a:r>
                <a:r>
                  <a:rPr lang="ko-KR" altLang="en-US" dirty="0"/>
                  <a:t>구하기 힘들다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-&gt; variational inference 	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altLang="ko-K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 ~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l-GR" altLang="ko-KR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err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사이 거리를 줄이자</a:t>
                </a: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Sampling</a:t>
                </a:r>
                <a:r>
                  <a:rPr lang="ko-KR" altLang="en-US" dirty="0"/>
                  <a:t>을 통해 </a:t>
                </a:r>
                <a:r>
                  <a:rPr lang="en-US" altLang="ko-KR" dirty="0"/>
                  <a:t>loss </a:t>
                </a:r>
                <a:r>
                  <a:rPr lang="ko-KR" altLang="en-US" dirty="0"/>
                  <a:t>구하자</a:t>
                </a:r>
                <a:r>
                  <a:rPr lang="en-US" altLang="ko-KR" dirty="0"/>
                  <a:t>				</a:t>
                </a:r>
                <a14:m>
                  <m:oMath xmlns:m="http://schemas.openxmlformats.org/officeDocument/2006/math">
                    <m:r>
                      <a:rPr lang="pl-PL" altLang="ko-KR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altLang="ko-KR" i="1" dirty="0">
                        <a:latin typeface="Cambria Math" panose="02040503050406030204" pitchFamily="18" charset="0"/>
                      </a:rPr>
                      <m:t>= µ +</m:t>
                    </m:r>
                    <m:r>
                      <a:rPr lang="el-GR" altLang="ko-KR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pl-PL" altLang="ko-KR" i="1" dirty="0">
                        <a:latin typeface="Cambria Math" panose="02040503050406030204" pitchFamily="18" charset="0"/>
                      </a:rPr>
                      <m:t>◦Ɛ</m:t>
                    </m:r>
                  </m:oMath>
                </a14:m>
                <a:r>
                  <a:rPr lang="en-US" altLang="ko-KR" dirty="0"/>
                  <a:t>	,	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altLang="ko-KR" i="1" dirty="0">
                        <a:latin typeface="Cambria Math" panose="02040503050406030204" pitchFamily="18" charset="0"/>
                      </a:rPr>
                      <m:t>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(0,1) </m:t>
                    </m:r>
                  </m:oMath>
                </a14:m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Minibatch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loss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pl-PL" altLang="ko-KR" i="1" dirty="0">
                        <a:latin typeface="Cambria Math" panose="02040503050406030204" pitchFamily="18" charset="0"/>
                      </a:rPr>
                      <m:t>µ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altLang="ko-KR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 update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Prior: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scale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mixture prior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ko-KR" alt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74D2F6-DEC4-4B46-82CE-357CDCD86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832649" cy="4023360"/>
              </a:xfrm>
              <a:blipFill>
                <a:blip r:embed="rId2"/>
                <a:stretch>
                  <a:fillRect l="-1351" t="-1970"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0385289-D533-4287-93C2-6D136D328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231" y="2238998"/>
            <a:ext cx="3441953" cy="367468"/>
          </a:xfrm>
          <a:prstGeom prst="rect">
            <a:avLst/>
          </a:prstGeom>
        </p:spPr>
      </p:pic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EB5E9387-78B6-4CEC-AECC-203369C8C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231" y="2712761"/>
            <a:ext cx="2968920" cy="7947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C6BD8F-E76C-4CEB-86A9-A4B44E57C84C}"/>
              </a:ext>
            </a:extLst>
          </p:cNvPr>
          <p:cNvSpPr/>
          <p:nvPr/>
        </p:nvSpPr>
        <p:spPr>
          <a:xfrm>
            <a:off x="8400562" y="3110117"/>
            <a:ext cx="1882126" cy="415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개체, 시계, 그리기, 표지판이(가) 표시된 사진&#10;&#10;자동 생성된 설명">
            <a:extLst>
              <a:ext uri="{FF2B5EF4-FFF2-40B4-BE49-F238E27FC236}">
                <a16:creationId xmlns:a16="http://schemas.microsoft.com/office/drawing/2014/main" id="{A62AFE56-1CFC-47E5-9AE4-20779700A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231" y="3657359"/>
            <a:ext cx="2888925" cy="400110"/>
          </a:xfrm>
          <a:prstGeom prst="rect">
            <a:avLst/>
          </a:prstGeom>
        </p:spPr>
      </p:pic>
      <p:pic>
        <p:nvPicPr>
          <p:cNvPr id="15" name="그림 14" descr="시계이(가) 표시된 사진&#10;&#10;자동 생성된 설명">
            <a:extLst>
              <a:ext uri="{FF2B5EF4-FFF2-40B4-BE49-F238E27FC236}">
                <a16:creationId xmlns:a16="http://schemas.microsoft.com/office/drawing/2014/main" id="{C5ED0D74-0E75-4FE0-AB82-DEE80D015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231" y="4563760"/>
            <a:ext cx="4327507" cy="704571"/>
          </a:xfrm>
          <a:prstGeom prst="rect">
            <a:avLst/>
          </a:prstGeom>
        </p:spPr>
      </p:pic>
      <p:pic>
        <p:nvPicPr>
          <p:cNvPr id="16" name="내용 개체 틀 4">
            <a:extLst>
              <a:ext uri="{FF2B5EF4-FFF2-40B4-BE49-F238E27FC236}">
                <a16:creationId xmlns:a16="http://schemas.microsoft.com/office/drawing/2014/main" id="{28F7AA6E-3A27-46F4-8D1C-838A7ADA6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231" y="5324492"/>
            <a:ext cx="4406781" cy="59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9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1FADC-6BD6-4BAA-AF5E-472E3C31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B2986B69-81F2-43FF-9256-21A2A71BB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34" y="2008634"/>
            <a:ext cx="4232569" cy="416565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4ADAE7-CF49-4121-A350-8131B02A8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36" y="2539366"/>
            <a:ext cx="5010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4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1CB3-79AC-497C-9ADD-5F5FBBED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5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7263614-3448-44B2-B013-53DC9B5D3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77" y="1820521"/>
            <a:ext cx="3841482" cy="4427471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EB15559-CFD4-4AF2-A509-F1A229FF8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42" y="1946942"/>
            <a:ext cx="5049885" cy="2189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AC34DB-AFCB-4FA9-8527-C34017C7CBAE}"/>
              </a:ext>
            </a:extLst>
          </p:cNvPr>
          <p:cNvSpPr txBox="1"/>
          <p:nvPr/>
        </p:nvSpPr>
        <p:spPr>
          <a:xfrm>
            <a:off x="5710842" y="4816142"/>
            <a:ext cx="5398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Weight</a:t>
            </a:r>
            <a:r>
              <a:rPr lang="ko-KR" altLang="en-US" dirty="0"/>
              <a:t>마다 </a:t>
            </a:r>
            <a:r>
              <a:rPr lang="en-US" altLang="ko-KR" dirty="0"/>
              <a:t>signal-to-noise ratio (|µ</a:t>
            </a:r>
            <a:r>
              <a:rPr lang="en-US" altLang="ko-KR" dirty="0" err="1"/>
              <a:t>i</a:t>
            </a:r>
            <a:r>
              <a:rPr lang="en-US" altLang="ko-KR" dirty="0"/>
              <a:t> |/</a:t>
            </a:r>
            <a:r>
              <a:rPr lang="el-GR" altLang="ko-KR" dirty="0"/>
              <a:t>σ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를 계산해서 </a:t>
            </a:r>
            <a:endParaRPr lang="en-US" altLang="ko-KR" dirty="0"/>
          </a:p>
          <a:p>
            <a:r>
              <a:rPr lang="ko-KR" altLang="en-US" dirty="0"/>
              <a:t>작은 것부터 지움 </a:t>
            </a:r>
            <a:r>
              <a:rPr lang="en-US" altLang="ko-KR"/>
              <a:t>(posterior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pruning</a:t>
            </a:r>
            <a:r>
              <a:rPr lang="ko-KR" altLang="en-US" dirty="0"/>
              <a:t>을 통해 더 가벼운 모델로 만들 수 있음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21888-8888-44FD-BA70-E0A80D0EE4A2}"/>
              </a:ext>
            </a:extLst>
          </p:cNvPr>
          <p:cNvSpPr txBox="1"/>
          <p:nvPr/>
        </p:nvSpPr>
        <p:spPr>
          <a:xfrm>
            <a:off x="6907254" y="4161426"/>
            <a:ext cx="217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layers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1200</a:t>
            </a:r>
            <a:r>
              <a:rPr lang="ko-KR" altLang="en-US" dirty="0"/>
              <a:t> </a:t>
            </a:r>
            <a:r>
              <a:rPr lang="en-US" altLang="ko-KR" dirty="0"/>
              <a:t>units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35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A1FB5-6A58-4C2F-A25D-9758E8F2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7233B9-B046-4295-AD91-01EE556E5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21" y="2021285"/>
            <a:ext cx="6043613" cy="404813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449B3CAF-C021-4A16-9B85-9DD1E781B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758" y="2021285"/>
            <a:ext cx="1838325" cy="357188"/>
          </a:xfrm>
          <a:prstGeom prst="rect">
            <a:avLst/>
          </a:prstGeom>
        </p:spPr>
      </p:pic>
      <p:pic>
        <p:nvPicPr>
          <p:cNvPr id="9" name="그림 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E54EE20-D430-4AF8-AF9B-10907F2FE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21" y="2587572"/>
            <a:ext cx="6515100" cy="3443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30550B-C47E-4E08-94C6-0CCADFC7A712}"/>
              </a:ext>
            </a:extLst>
          </p:cNvPr>
          <p:cNvSpPr txBox="1"/>
          <p:nvPr/>
        </p:nvSpPr>
        <p:spPr>
          <a:xfrm>
            <a:off x="8160758" y="3042303"/>
            <a:ext cx="3227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</a:t>
            </a:r>
            <a:r>
              <a:rPr lang="en-US" altLang="ko-KR" dirty="0"/>
              <a:t>: Bayesian</a:t>
            </a:r>
          </a:p>
          <a:p>
            <a:r>
              <a:rPr lang="ko-KR" altLang="en-US" dirty="0"/>
              <a:t>오른쪽</a:t>
            </a:r>
            <a:r>
              <a:rPr lang="en-US" altLang="ko-KR" dirty="0"/>
              <a:t>: Ordinary</a:t>
            </a:r>
          </a:p>
          <a:p>
            <a:endParaRPr lang="en-US" altLang="ko-KR" dirty="0"/>
          </a:p>
          <a:p>
            <a:r>
              <a:rPr lang="en-US" altLang="ko-KR" dirty="0"/>
              <a:t>Black: data</a:t>
            </a:r>
          </a:p>
          <a:p>
            <a:r>
              <a:rPr lang="en-US" altLang="ko-KR" dirty="0"/>
              <a:t>Red: median predictions</a:t>
            </a:r>
          </a:p>
          <a:p>
            <a:r>
              <a:rPr lang="en-US" altLang="ko-KR" dirty="0"/>
              <a:t>Blue/purple:  interquartile range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1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5384-D153-4706-B835-BD893DAF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2288D-2BAA-462F-9CF1-920B974AD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997440" cy="1273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3000" dirty="0"/>
              <a:t> Overfitting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000" dirty="0"/>
              <a:t> Uncertainty</a:t>
            </a:r>
            <a:r>
              <a:rPr lang="ko-KR" altLang="en-US" sz="3000" dirty="0"/>
              <a:t>를 반영하지 못한다</a:t>
            </a:r>
            <a:r>
              <a:rPr lang="en-US" altLang="ko-KR" sz="3000" dirty="0"/>
              <a:t>. </a:t>
            </a:r>
            <a:endParaRPr lang="ko-KR" altLang="en-US" sz="3000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84770862-DD11-4ACC-B432-C2BCA5A2804A}"/>
              </a:ext>
            </a:extLst>
          </p:cNvPr>
          <p:cNvSpPr/>
          <p:nvPr/>
        </p:nvSpPr>
        <p:spPr>
          <a:xfrm>
            <a:off x="3008120" y="3119215"/>
            <a:ext cx="5853869" cy="897308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C975FB5-D997-4A34-BEE3-4A891650C1E5}"/>
              </a:ext>
            </a:extLst>
          </p:cNvPr>
          <p:cNvSpPr txBox="1">
            <a:spLocks/>
          </p:cNvSpPr>
          <p:nvPr/>
        </p:nvSpPr>
        <p:spPr>
          <a:xfrm>
            <a:off x="1097280" y="4392696"/>
            <a:ext cx="9997440" cy="12734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3000" dirty="0"/>
              <a:t> </a:t>
            </a:r>
            <a:r>
              <a:rPr lang="ko-KR" altLang="en-US" sz="3000" dirty="0"/>
              <a:t>새로운 </a:t>
            </a:r>
            <a:r>
              <a:rPr lang="en-US" altLang="ko-KR" sz="3000" dirty="0"/>
              <a:t>Neural Network </a:t>
            </a:r>
            <a:r>
              <a:rPr lang="ko-KR" altLang="en-US" sz="3000" dirty="0"/>
              <a:t>제시</a:t>
            </a:r>
          </a:p>
        </p:txBody>
      </p:sp>
    </p:spTree>
    <p:extLst>
      <p:ext uri="{BB962C8B-B14F-4D97-AF65-F5344CB8AC3E}">
        <p14:creationId xmlns:p14="http://schemas.microsoft.com/office/powerpoint/2010/main" val="415030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0AEB4-31B4-41A1-AA82-2543EDA5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dirty="0"/>
              <a:t>Bayes by Backprop(BBB)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1E6DBF9-1156-4908-874F-8B27C019E8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69" y="2574131"/>
            <a:ext cx="4000500" cy="2566988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971E47-89D8-4F92-8C74-865331EBE9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각 </a:t>
            </a:r>
            <a:r>
              <a:rPr lang="en-US" altLang="ko-KR" dirty="0"/>
              <a:t>weight</a:t>
            </a:r>
            <a:r>
              <a:rPr lang="ko-KR" altLang="en-US" dirty="0"/>
              <a:t>는 하나의 값이 아닌 하나의 분포를 갖는다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Parameter </a:t>
            </a:r>
            <a:r>
              <a:rPr lang="ko-KR" altLang="en-US" dirty="0"/>
              <a:t>수를 </a:t>
            </a:r>
            <a:r>
              <a:rPr lang="en-US" altLang="ko-KR" dirty="0"/>
              <a:t>2</a:t>
            </a:r>
            <a:r>
              <a:rPr lang="ko-KR" altLang="en-US" dirty="0"/>
              <a:t>배로 늘리면서 무한개의 </a:t>
            </a:r>
            <a:r>
              <a:rPr lang="en-US" altLang="ko-KR" dirty="0"/>
              <a:t>ensemble </a:t>
            </a:r>
            <a:r>
              <a:rPr lang="ko-KR" altLang="en-US" dirty="0"/>
              <a:t>효과를 얻을 수 있다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Data</a:t>
            </a:r>
            <a:r>
              <a:rPr lang="ko-KR" altLang="en-US" dirty="0"/>
              <a:t>에 대한 </a:t>
            </a:r>
            <a:r>
              <a:rPr lang="en-US" altLang="ko-KR" dirty="0"/>
              <a:t>uncertainty</a:t>
            </a:r>
            <a:r>
              <a:rPr lang="ko-KR" altLang="en-US" dirty="0"/>
              <a:t>를 얻을 수 있다</a:t>
            </a:r>
            <a:r>
              <a:rPr lang="en-US" altLang="ko-KR" dirty="0"/>
              <a:t>.</a:t>
            </a:r>
            <a:r>
              <a:rPr lang="en-US" altLang="ko-KR" sz="3000" dirty="0"/>
              <a:t>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265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155D0-DCF1-4B9D-99C0-FE046956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Maximum</a:t>
            </a:r>
            <a:r>
              <a:rPr lang="ko-KR" altLang="en-US" dirty="0"/>
              <a:t> </a:t>
            </a:r>
            <a:r>
              <a:rPr lang="en-US" altLang="ko-KR" dirty="0"/>
              <a:t>likelihood estimation(MLE)</a:t>
            </a:r>
            <a:endParaRPr lang="ko-KR" altLang="en-US" dirty="0"/>
          </a:p>
        </p:txBody>
      </p:sp>
      <p:pic>
        <p:nvPicPr>
          <p:cNvPr id="21" name="내용 개체 틀 20" descr="텍스트이(가) 표시된 사진&#10;&#10;자동 생성된 설명">
            <a:extLst>
              <a:ext uri="{FF2B5EF4-FFF2-40B4-BE49-F238E27FC236}">
                <a16:creationId xmlns:a16="http://schemas.microsoft.com/office/drawing/2014/main" id="{E9F54614-E1F7-4CC7-B546-E068D6517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09" y="1969807"/>
            <a:ext cx="9077342" cy="3820726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7D52178-EF1E-4460-B550-9E1CF3E3685E}"/>
              </a:ext>
            </a:extLst>
          </p:cNvPr>
          <p:cNvSpPr/>
          <p:nvPr/>
        </p:nvSpPr>
        <p:spPr>
          <a:xfrm>
            <a:off x="3784933" y="1969807"/>
            <a:ext cx="906709" cy="57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8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140BB-49B8-47A2-AAF0-5AF46242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Maximum A Posterior(MAP)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AA8BBF-5418-4E8D-9CC7-18F747326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72" y="346824"/>
            <a:ext cx="3817570" cy="963149"/>
          </a:xfrm>
          <a:prstGeom prst="rect">
            <a:avLst/>
          </a:prstGeom>
        </p:spPr>
      </p:pic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0A753F01-E759-454F-ACCC-9372DB9C4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88" y="1957600"/>
            <a:ext cx="9334350" cy="3800050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BE9E0AA-8795-4B70-8AAE-09DE58723FFA}"/>
              </a:ext>
            </a:extLst>
          </p:cNvPr>
          <p:cNvSpPr/>
          <p:nvPr/>
        </p:nvSpPr>
        <p:spPr>
          <a:xfrm>
            <a:off x="7966372" y="529601"/>
            <a:ext cx="1023804" cy="570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6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7283C-76B5-4DA8-9A52-8D025F34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Being Bayesian by Backpropagation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5751D9-539C-4D7B-B257-A2C5B25BD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000" dirty="0"/>
                  <a:t>Bayesian Neural Network</a:t>
                </a:r>
                <a:r>
                  <a:rPr lang="ko-KR" altLang="en-US" sz="3000" dirty="0"/>
                  <a:t>에서 사용하는 방법은 무엇인가</a:t>
                </a:r>
                <a:r>
                  <a:rPr lang="en-US" altLang="ko-KR" sz="3000" dirty="0"/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sz="3000" dirty="0"/>
                  <a:t> </a:t>
                </a:r>
                <a:r>
                  <a:rPr lang="en-US" altLang="ko-KR" sz="2500" dirty="0"/>
                  <a:t>Posterior(</a:t>
                </a:r>
                <a14:m>
                  <m:oMath xmlns:m="http://schemas.openxmlformats.org/officeDocument/2006/math">
                    <m:r>
                      <a:rPr lang="en-US" altLang="ko-KR" sz="25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5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5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500" i="1" dirty="0" err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sz="2500" dirty="0"/>
                  <a:t>)) </a:t>
                </a:r>
                <a:r>
                  <a:rPr lang="ko-KR" altLang="en-US" sz="2500" dirty="0"/>
                  <a:t>분포를 구해서 </a:t>
                </a:r>
                <a:r>
                  <a:rPr lang="en-US" altLang="ko-KR" sz="2500" dirty="0"/>
                  <a:t>unknown X</a:t>
                </a:r>
                <a:r>
                  <a:rPr lang="ko-KR" altLang="en-US" sz="2500" dirty="0"/>
                  <a:t>에 대한 </a:t>
                </a:r>
                <a:endParaRPr lang="en-US" altLang="ko-KR" sz="2500" dirty="0"/>
              </a:p>
              <a:p>
                <a:pPr marL="0" indent="0">
                  <a:buNone/>
                </a:pPr>
                <a:r>
                  <a:rPr lang="en-US" altLang="ko-KR" sz="2500" dirty="0"/>
                  <a:t>    unknown label</a:t>
                </a:r>
                <a:r>
                  <a:rPr lang="ko-KR" altLang="en-US" sz="2500" dirty="0"/>
                  <a:t> </a:t>
                </a:r>
                <a:r>
                  <a:rPr lang="en-US" altLang="ko-KR" sz="2500" dirty="0"/>
                  <a:t>y</a:t>
                </a:r>
                <a:r>
                  <a:rPr lang="ko-KR" altLang="en-US" sz="2500" dirty="0"/>
                  <a:t>의 </a:t>
                </a:r>
                <a:r>
                  <a:rPr lang="ko-KR" altLang="en-US" sz="2500" dirty="0" err="1"/>
                  <a:t>기댓값을</a:t>
                </a:r>
                <a:r>
                  <a:rPr lang="ko-KR" altLang="en-US" sz="2500" dirty="0"/>
                  <a:t> 구하자</a:t>
                </a:r>
                <a:endParaRPr lang="en-US" altLang="ko-KR" sz="2500" dirty="0"/>
              </a:p>
              <a:p>
                <a:pPr marL="0" indent="0">
                  <a:buNone/>
                </a:pPr>
                <a:r>
                  <a:rPr lang="en-US" altLang="ko-KR" sz="2500" dirty="0"/>
                  <a:t>	-&gt; </a:t>
                </a:r>
                <a:r>
                  <a:rPr lang="ko-KR" altLang="en-US" sz="2500" dirty="0"/>
                  <a:t>무수히 많은 </a:t>
                </a:r>
                <a:r>
                  <a:rPr lang="en-US" altLang="ko-KR" sz="2500" dirty="0"/>
                  <a:t>network </a:t>
                </a:r>
                <a:r>
                  <a:rPr lang="ko-KR" altLang="en-US" sz="2500" dirty="0"/>
                  <a:t>앙상블 시킨 효과</a:t>
                </a:r>
                <a:endParaRPr lang="en-US" altLang="ko-KR" sz="2500" dirty="0"/>
              </a:p>
              <a:p>
                <a:pPr marL="0" indent="0">
                  <a:buNone/>
                </a:pPr>
                <a:endParaRPr lang="en-US" altLang="ko-KR" sz="2500" dirty="0"/>
              </a:p>
              <a:p>
                <a:pPr marL="0" indent="0">
                  <a:buNone/>
                </a:pPr>
                <a:endParaRPr lang="ko-KR" altLang="en-US" sz="25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5751D9-539C-4D7B-B257-A2C5B25BD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121" t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C6F9880-8B46-4227-B891-C1B504E33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321" y="4217615"/>
            <a:ext cx="6761357" cy="72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8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89720-6285-41DF-B807-0CBA43D6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20BAC-EE0A-4E6C-A209-00FC12EC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320043" cy="697840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12000" dirty="0"/>
              <a:t>Posterior</a:t>
            </a:r>
            <a:r>
              <a:rPr lang="ko-KR" altLang="en-US" sz="12000" dirty="0"/>
              <a:t>를 구하는 것이 </a:t>
            </a:r>
            <a:r>
              <a:rPr lang="en-US" altLang="ko-KR" sz="12000" dirty="0"/>
              <a:t>intractable</a:t>
            </a:r>
            <a:r>
              <a:rPr lang="ko-KR" altLang="en-US" sz="12000" dirty="0"/>
              <a:t>하다</a:t>
            </a:r>
            <a:r>
              <a:rPr lang="en-US" altLang="ko-KR" sz="12000" dirty="0"/>
              <a:t>.</a:t>
            </a:r>
          </a:p>
          <a:p>
            <a:br>
              <a:rPr lang="en-US" altLang="ko-KR" sz="3200" dirty="0"/>
            </a:br>
            <a:endParaRPr lang="ko-KR" altLang="en-US" sz="3000" dirty="0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A959BA34-B719-4F2E-A452-F539B04F6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67" y="2367174"/>
            <a:ext cx="3810642" cy="1020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B51EC4-71D9-4C84-887E-C4029BA6BAB7}"/>
              </a:ext>
            </a:extLst>
          </p:cNvPr>
          <p:cNvSpPr txBox="1"/>
          <p:nvPr/>
        </p:nvSpPr>
        <p:spPr>
          <a:xfrm>
            <a:off x="3164971" y="5123619"/>
            <a:ext cx="48013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Variational inference </a:t>
            </a:r>
            <a:r>
              <a:rPr lang="ko-KR" altLang="en-US" sz="3000" dirty="0"/>
              <a:t>사용</a:t>
            </a:r>
            <a:r>
              <a:rPr lang="en-US" altLang="ko-KR" sz="3000" dirty="0"/>
              <a:t> 	</a:t>
            </a:r>
            <a:endParaRPr lang="ko-KR" altLang="en-US" sz="3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BF16C3-A903-4BA5-8B24-01EC801BA4F9}"/>
              </a:ext>
            </a:extLst>
          </p:cNvPr>
          <p:cNvSpPr/>
          <p:nvPr/>
        </p:nvSpPr>
        <p:spPr>
          <a:xfrm>
            <a:off x="2691925" y="2878023"/>
            <a:ext cx="2247544" cy="452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CF1821-C2C7-4DFC-968B-81F17FEDA7E8}"/>
              </a:ext>
            </a:extLst>
          </p:cNvPr>
          <p:cNvCxnSpPr/>
          <p:nvPr/>
        </p:nvCxnSpPr>
        <p:spPr>
          <a:xfrm>
            <a:off x="5036109" y="3104486"/>
            <a:ext cx="57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89D19D-6D00-4B1E-8CF4-F5612D9A63D4}"/>
              </a:ext>
            </a:extLst>
          </p:cNvPr>
          <p:cNvSpPr txBox="1"/>
          <p:nvPr/>
        </p:nvSpPr>
        <p:spPr>
          <a:xfrm>
            <a:off x="5710040" y="2787024"/>
            <a:ext cx="3220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</a:t>
            </a:r>
            <a:r>
              <a:rPr lang="ko-KR" altLang="en-US" sz="2000" dirty="0"/>
              <a:t>의 개수가 너무 많아서 </a:t>
            </a:r>
            <a:endParaRPr lang="en-US" altLang="ko-KR" sz="2000" dirty="0"/>
          </a:p>
          <a:p>
            <a:r>
              <a:rPr lang="ko-KR" altLang="en-US" sz="2000" dirty="0"/>
              <a:t>모든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 적분 불가능 </a:t>
            </a:r>
            <a:endParaRPr lang="en-US" altLang="ko-KR" sz="2000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F80B1FB-6FD7-45FA-BC48-B9190DCEEBFD}"/>
              </a:ext>
            </a:extLst>
          </p:cNvPr>
          <p:cNvSpPr/>
          <p:nvPr/>
        </p:nvSpPr>
        <p:spPr>
          <a:xfrm>
            <a:off x="2676283" y="3665399"/>
            <a:ext cx="5853869" cy="897308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7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9476950-545C-4E49-8398-F91440CB1A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Variational inference	</a:t>
                </a:r>
                <a14:m>
                  <m:oMath xmlns:m="http://schemas.openxmlformats.org/officeDocument/2006/math">
                    <m:r>
                      <a:rPr lang="en-US" altLang="ko-KR" sz="39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39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9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39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altLang="ko-KR" sz="39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3900" i="1" dirty="0">
                        <a:latin typeface="Cambria Math" panose="02040503050406030204" pitchFamily="18" charset="0"/>
                      </a:rPr>
                      <m:t>) ~ </m:t>
                    </m:r>
                    <m:r>
                      <a:rPr lang="en-US" altLang="ko-KR" sz="39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39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9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39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3900" i="1" dirty="0" err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39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9476950-545C-4E49-8398-F91440CB1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나이프, 테이블이(가) 표시된 사진&#10;&#10;자동 생성된 설명">
            <a:extLst>
              <a:ext uri="{FF2B5EF4-FFF2-40B4-BE49-F238E27FC236}">
                <a16:creationId xmlns:a16="http://schemas.microsoft.com/office/drawing/2014/main" id="{C43BC4F0-2435-47DD-BBE3-B39C399F8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5817"/>
            <a:ext cx="7245713" cy="21294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0891BD-84B8-4A4C-B432-627E0A4E71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43443"/>
            <a:ext cx="5377661" cy="9944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E304DB-E86E-45F2-93CA-6D5B53ABD4D5}"/>
              </a:ext>
            </a:extLst>
          </p:cNvPr>
          <p:cNvSpPr/>
          <p:nvPr/>
        </p:nvSpPr>
        <p:spPr>
          <a:xfrm>
            <a:off x="1097280" y="4343443"/>
            <a:ext cx="5377661" cy="994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751282-E78C-4ACE-86C4-48621D867D27}"/>
                  </a:ext>
                </a:extLst>
              </p:cNvPr>
              <p:cNvSpPr txBox="1"/>
              <p:nvPr/>
            </p:nvSpPr>
            <p:spPr>
              <a:xfrm>
                <a:off x="1239140" y="5742774"/>
                <a:ext cx="7509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altLang="ko-K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= variational inference		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prior		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likelihood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751282-E78C-4ACE-86C4-48621D867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40" y="5742774"/>
                <a:ext cx="7509235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EB76C7D-1A39-445D-B485-3E47DC317F8D}"/>
              </a:ext>
            </a:extLst>
          </p:cNvPr>
          <p:cNvSpPr txBox="1"/>
          <p:nvPr/>
        </p:nvSpPr>
        <p:spPr>
          <a:xfrm>
            <a:off x="6791614" y="4563693"/>
            <a:ext cx="50334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= ELBO/ variational free energy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BC12E-9AED-4594-B54D-48A356775F68}"/>
              </a:ext>
            </a:extLst>
          </p:cNvPr>
          <p:cNvSpPr txBox="1"/>
          <p:nvPr/>
        </p:nvSpPr>
        <p:spPr>
          <a:xfrm>
            <a:off x="4557365" y="4425017"/>
            <a:ext cx="191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&lt;- Complexity cost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1A5B7-2CE9-44A2-8265-D0A8ECA678B8}"/>
              </a:ext>
            </a:extLst>
          </p:cNvPr>
          <p:cNvSpPr txBox="1"/>
          <p:nvPr/>
        </p:nvSpPr>
        <p:spPr>
          <a:xfrm>
            <a:off x="1817484" y="4824417"/>
            <a:ext cx="181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Likelihood cost 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93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5D8A0-1517-47BD-BA36-49617B8C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812A01-FC8F-4462-87C8-6CF0B74D7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52970"/>
                <a:ext cx="10058400" cy="40233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ko-KR" sz="3000" dirty="0"/>
                  <a:t>Loss :</a:t>
                </a:r>
              </a:p>
              <a:p>
                <a:pPr marL="0" indent="0">
                  <a:buNone/>
                </a:pPr>
                <a:endParaRPr lang="en-US" altLang="ko-KR" sz="3000" dirty="0"/>
              </a:p>
              <a:p>
                <a:pPr marL="0" indent="0">
                  <a:buNone/>
                </a:pPr>
                <a:endParaRPr lang="en-US" altLang="ko-KR" sz="3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sz="3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3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000" i="1" dirty="0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000" dirty="0"/>
                  <a:t> Monte Carlo random sample from </a:t>
                </a:r>
                <a14:m>
                  <m:oMath xmlns:m="http://schemas.openxmlformats.org/officeDocument/2006/math">
                    <m:r>
                      <a:rPr lang="en-US" altLang="ko-KR" sz="3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30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3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sz="3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altLang="ko-KR" sz="3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3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altLang="ko-KR" sz="3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altLang="ko-KR" sz="3000" i="1" dirty="0" smtClean="0">
                        <a:latin typeface="Cambria Math" panose="02040503050406030204" pitchFamily="18" charset="0"/>
                      </a:rPr>
                      <m:t> = (µ, </m:t>
                    </m:r>
                    <m:r>
                      <a:rPr lang="el-GR" altLang="ko-KR" sz="30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l-GR" altLang="ko-KR" sz="3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000" dirty="0"/>
                  <a:t>	,		</a:t>
                </a:r>
                <a14:m>
                  <m:oMath xmlns:m="http://schemas.openxmlformats.org/officeDocument/2006/math">
                    <m:r>
                      <a:rPr lang="el-GR" altLang="ko-KR" sz="30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altLang="ko-KR" sz="3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 altLang="ko-KR" sz="30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l-GR" altLang="ko-KR" sz="3000" i="1" dirty="0" smtClean="0">
                        <a:latin typeface="Cambria Math" panose="02040503050406030204" pitchFamily="18" charset="0"/>
                      </a:rPr>
                      <m:t>⁡(1 + </m:t>
                    </m:r>
                    <m:r>
                      <m:rPr>
                        <m:sty m:val="p"/>
                      </m:rPr>
                      <a:rPr lang="el-GR" altLang="ko-KR" sz="3000" i="1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l-GR" altLang="ko-KR" sz="30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altLang="ko-KR" sz="30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l-GR" altLang="ko-KR" sz="30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ko-KR" sz="3000" dirty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altLang="ko-KR" sz="3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3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altLang="ko-KR" sz="3000" i="1" dirty="0">
                        <a:latin typeface="Cambria Math" panose="02040503050406030204" pitchFamily="18" charset="0"/>
                      </a:rPr>
                      <m:t>= µ +</m:t>
                    </m:r>
                    <m:r>
                      <a:rPr lang="el-GR" altLang="ko-KR" sz="3000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pl-PL" altLang="ko-KR" sz="3000" i="1" dirty="0" smtClean="0">
                        <a:latin typeface="Cambria Math" panose="02040503050406030204" pitchFamily="18" charset="0"/>
                      </a:rPr>
                      <m:t>◦Ɛ</m:t>
                    </m:r>
                  </m:oMath>
                </a14:m>
                <a:r>
                  <a:rPr lang="en-US" altLang="ko-KR" sz="3000" dirty="0"/>
                  <a:t>		</a:t>
                </a:r>
                <a14:m>
                  <m:oMath xmlns:m="http://schemas.openxmlformats.org/officeDocument/2006/math">
                    <m:r>
                      <a:rPr lang="pl-PL" altLang="ko-KR" sz="3000" i="1" dirty="0" smtClean="0">
                        <a:latin typeface="Cambria Math" panose="02040503050406030204" pitchFamily="18" charset="0"/>
                      </a:rPr>
                      <m:t>Ɛ</m:t>
                    </m:r>
                    <m:r>
                      <a:rPr lang="en-US" altLang="ko-KR" sz="3000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3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3000" i="1" dirty="0" smtClean="0">
                        <a:latin typeface="Cambria Math" panose="02040503050406030204" pitchFamily="18" charset="0"/>
                      </a:rPr>
                      <m:t>(0,1) </m:t>
                    </m:r>
                  </m:oMath>
                </a14:m>
                <a:endParaRPr lang="en-US" altLang="ko-KR" sz="3000" dirty="0"/>
              </a:p>
              <a:p>
                <a:pPr marL="0" indent="0">
                  <a:buNone/>
                </a:pPr>
                <a:r>
                  <a:rPr lang="en-US" altLang="ko-KR" sz="3200" dirty="0"/>
                  <a:t>◦ : pointwise multiplication</a:t>
                </a:r>
                <a:endParaRPr lang="ko-KR" altLang="en-US" sz="3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812A01-FC8F-4462-87C8-6CF0B74D7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52970"/>
                <a:ext cx="10058400" cy="4023360"/>
              </a:xfrm>
              <a:blipFill>
                <a:blip r:embed="rId5"/>
                <a:stretch>
                  <a:fillRect l="-2424" t="-39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5E0554B-4A28-4AD0-BAEF-3B340A7BC4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76" y="1950421"/>
            <a:ext cx="6005724" cy="13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9508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847</TotalTime>
  <Words>1189</Words>
  <Application>Microsoft Office PowerPoint</Application>
  <PresentationFormat>와이드스크린</PresentationFormat>
  <Paragraphs>129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Cambria Math</vt:lpstr>
      <vt:lpstr>Wingdings</vt:lpstr>
      <vt:lpstr>추억</vt:lpstr>
      <vt:lpstr>Weight Uncertainty in Neural Networks </vt:lpstr>
      <vt:lpstr>기존 Neural Network</vt:lpstr>
      <vt:lpstr>Bayes by Backprop(BBB)</vt:lpstr>
      <vt:lpstr>Maximum likelihood estimation(MLE)</vt:lpstr>
      <vt:lpstr>Maximum A Posterior(MAP)</vt:lpstr>
      <vt:lpstr>Being Bayesian by Backpropagation</vt:lpstr>
      <vt:lpstr>문제점</vt:lpstr>
      <vt:lpstr>Variational inference q(w|θ) ~ p(w|D)</vt:lpstr>
      <vt:lpstr>Optimization</vt:lpstr>
      <vt:lpstr>Optimization</vt:lpstr>
      <vt:lpstr>Scale mixture prior</vt:lpstr>
      <vt:lpstr>Minibatches and KL re-weighting</vt:lpstr>
      <vt:lpstr>정리</vt:lpstr>
      <vt:lpstr>Experiments</vt:lpstr>
      <vt:lpstr>Experiments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Uncertainty in Neural Networks </dc:title>
  <dc:creator>Kim jimyeong</dc:creator>
  <cp:lastModifiedBy>Kim jimyeong</cp:lastModifiedBy>
  <cp:revision>45</cp:revision>
  <dcterms:created xsi:type="dcterms:W3CDTF">2019-10-08T00:47:21Z</dcterms:created>
  <dcterms:modified xsi:type="dcterms:W3CDTF">2019-10-10T11:36:09Z</dcterms:modified>
</cp:coreProperties>
</file>