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8" r:id="rId2"/>
    <p:sldId id="261" r:id="rId3"/>
    <p:sldId id="263" r:id="rId4"/>
    <p:sldId id="260" r:id="rId5"/>
    <p:sldId id="259" r:id="rId6"/>
    <p:sldId id="262"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15620"/>
    <p:restoredTop sz="74523" autoAdjust="0"/>
  </p:normalViewPr>
  <p:slideViewPr>
    <p:cSldViewPr>
      <p:cViewPr varScale="1">
        <p:scale>
          <a:sx n="59" d="100"/>
          <a:sy n="59" d="100"/>
        </p:scale>
        <p:origin x="-1200" y="-8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4B578F4-C76C-4083-9648-035BDD1D4EF9}" type="datetimeFigureOut">
              <a:rPr lang="en-US" smtClean="0"/>
              <a:t>12/14/2016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39FDC1C-1005-4163-93ED-48E4AAE74803}" type="slidenum">
              <a:rPr lang="en-US" smtClean="0"/>
              <a:t>‹#›</a:t>
            </a:fld>
            <a:endParaRPr lang="en-US"/>
          </a:p>
        </p:txBody>
      </p:sp>
    </p:spTree>
    <p:extLst>
      <p:ext uri="{BB962C8B-B14F-4D97-AF65-F5344CB8AC3E}">
        <p14:creationId xmlns:p14="http://schemas.microsoft.com/office/powerpoint/2010/main" val="2866260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Waterfall plots are also</a:t>
            </a:r>
            <a:r>
              <a:rPr lang="en-US" baseline="0" dirty="0" smtClean="0"/>
              <a:t> a novel way to demonstrate phenomena difficult to appreciate in standard time domain recording.   For example the waterfall plot (left)</a:t>
            </a:r>
            <a:r>
              <a:rPr lang="en-US" baseline="0" dirty="0" smtClean="0">
                <a:effectLst/>
              </a:rPr>
              <a:t> illustrates </a:t>
            </a:r>
            <a:r>
              <a:rPr lang="en-US" sz="1200" kern="1200" dirty="0" smtClean="0">
                <a:solidFill>
                  <a:schemeClr val="tx1"/>
                </a:solidFill>
                <a:effectLst/>
                <a:latin typeface="+mn-lt"/>
                <a:ea typeface="+mn-ea"/>
                <a:cs typeface="+mn-cs"/>
              </a:rPr>
              <a:t>100 consecutive Aortic Pressure waveforms </a:t>
            </a:r>
            <a:r>
              <a:rPr lang="en-US" sz="1200" kern="1200" baseline="0" dirty="0" smtClean="0">
                <a:solidFill>
                  <a:schemeClr val="tx1"/>
                </a:solidFill>
                <a:effectLst/>
                <a:latin typeface="+mn-lt"/>
                <a:ea typeface="+mn-ea"/>
                <a:cs typeface="+mn-cs"/>
              </a:rPr>
              <a:t> in a n</a:t>
            </a:r>
            <a:r>
              <a:rPr lang="en-US" sz="1200" kern="1200" dirty="0" smtClean="0">
                <a:solidFill>
                  <a:schemeClr val="tx1"/>
                </a:solidFill>
                <a:effectLst/>
                <a:latin typeface="+mn-lt"/>
                <a:ea typeface="+mn-ea"/>
                <a:cs typeface="+mn-cs"/>
              </a:rPr>
              <a:t>ormal 35yo male</a:t>
            </a:r>
            <a:r>
              <a:rPr lang="en-US" sz="1200" kern="1200" baseline="0" dirty="0" smtClean="0">
                <a:solidFill>
                  <a:schemeClr val="tx1"/>
                </a:solidFill>
                <a:effectLst/>
                <a:latin typeface="+mn-lt"/>
                <a:ea typeface="+mn-ea"/>
                <a:cs typeface="+mn-cs"/>
              </a:rPr>
              <a:t> showing late systolic peaking.  This wave in late systole is a reflected wave from the peripheral vasculature and cannot be palpated during a physical exam. In contrast, the waterfall plot (right)  </a:t>
            </a:r>
            <a:r>
              <a:rPr lang="en-US" baseline="0" dirty="0" smtClean="0"/>
              <a:t>demonstrates the change in the aortic pressure waveform as a catheter is passed from the brachial artery to the aorta  in a young active duty patient with a cardiac condition associated with sudden death called hypertrophic cardiomyopathy.  It shows an initial rapid rise and peaking  of  systolic pressure with a secondary pulse becomes apparent closer to the heart.  This secondary pulse </a:t>
            </a:r>
            <a:r>
              <a:rPr lang="en-US" dirty="0" smtClean="0">
                <a:effectLst/>
              </a:rPr>
              <a:t>can palpated as a double pulsation in the carotid pulse, a finding</a:t>
            </a:r>
            <a:r>
              <a:rPr lang="en-US" baseline="0" dirty="0" smtClean="0">
                <a:effectLst/>
              </a:rPr>
              <a:t> known as a bifid pulse which has diagnostic significance</a:t>
            </a:r>
            <a:r>
              <a:rPr lang="en-US" sz="1200" kern="1200" baseline="0" dirty="0" smtClean="0">
                <a:solidFill>
                  <a:schemeClr val="tx1"/>
                </a:solidFill>
                <a:effectLst/>
                <a:latin typeface="+mn-lt"/>
                <a:ea typeface="+mn-ea"/>
                <a:cs typeface="+mn-cs"/>
              </a:rPr>
              <a:t>.  </a:t>
            </a:r>
            <a:endParaRPr lang="en-US" sz="1200" kern="1200" dirty="0" smtClean="0">
              <a:solidFill>
                <a:schemeClr val="tx1"/>
              </a:solidFill>
              <a:effectLst/>
              <a:latin typeface="+mn-lt"/>
              <a:ea typeface="+mn-ea"/>
              <a:cs typeface="+mn-cs"/>
            </a:endParaRPr>
          </a:p>
          <a:p>
            <a:endParaRPr lang="en-US" baseline="0" dirty="0" smtClean="0">
              <a:effectLst/>
            </a:endParaRPr>
          </a:p>
          <a:p>
            <a:endParaRPr lang="en-US" baseline="0" dirty="0" smtClean="0">
              <a:effectLst/>
            </a:endParaRPr>
          </a:p>
          <a:p>
            <a:endParaRPr lang="en-US" dirty="0"/>
          </a:p>
        </p:txBody>
      </p:sp>
      <p:sp>
        <p:nvSpPr>
          <p:cNvPr id="4" name="Slide Number Placeholder 3"/>
          <p:cNvSpPr>
            <a:spLocks noGrp="1"/>
          </p:cNvSpPr>
          <p:nvPr>
            <p:ph type="sldNum" sz="quarter" idx="10"/>
          </p:nvPr>
        </p:nvSpPr>
        <p:spPr/>
        <p:txBody>
          <a:bodyPr/>
          <a:lstStyle/>
          <a:p>
            <a:fld id="{439FDC1C-1005-4163-93ED-48E4AAE74803}" type="slidenum">
              <a:rPr lang="en-US" smtClean="0"/>
              <a:t>1</a:t>
            </a:fld>
            <a:endParaRPr lang="en-US"/>
          </a:p>
        </p:txBody>
      </p:sp>
    </p:spTree>
    <p:extLst>
      <p:ext uri="{BB962C8B-B14F-4D97-AF65-F5344CB8AC3E}">
        <p14:creationId xmlns:p14="http://schemas.microsoft.com/office/powerpoint/2010/main" val="32168839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Illustrates the</a:t>
            </a:r>
            <a:r>
              <a:rPr lang="en-US" baseline="0" dirty="0" smtClean="0"/>
              <a:t> value of ensemble averaging to depict waveforms representative entire recording period, reduces noise in periodic signals, illustrates respiratory variability in hemodynamic waveforms, and shows the incidences and significance of outliers.</a:t>
            </a:r>
          </a:p>
          <a:p>
            <a:endParaRPr lang="en-US" baseline="0" dirty="0" smtClean="0"/>
          </a:p>
          <a:p>
            <a:endParaRPr lang="en-US" baseline="0" dirty="0" smtClean="0"/>
          </a:p>
          <a:p>
            <a:r>
              <a:rPr lang="en-US" baseline="0" dirty="0" smtClean="0"/>
              <a:t>Ensemble averaged waveforms provides measures that are not bias by snap shots views of data.  Ensemble averaged images if recorded during steady state an be aligned with fiducial point and presented as </a:t>
            </a:r>
            <a:r>
              <a:rPr lang="en-US" baseline="0" dirty="0" err="1" smtClean="0"/>
              <a:t>Wiggers</a:t>
            </a:r>
            <a:r>
              <a:rPr lang="en-US" baseline="0" dirty="0" smtClean="0"/>
              <a:t>’ like diagram for ease of clinical interpretation. </a:t>
            </a:r>
            <a:endParaRPr lang="en-US" dirty="0"/>
          </a:p>
        </p:txBody>
      </p:sp>
      <p:sp>
        <p:nvSpPr>
          <p:cNvPr id="4" name="Slide Number Placeholder 3"/>
          <p:cNvSpPr>
            <a:spLocks noGrp="1"/>
          </p:cNvSpPr>
          <p:nvPr>
            <p:ph type="sldNum" sz="quarter" idx="10"/>
          </p:nvPr>
        </p:nvSpPr>
        <p:spPr/>
        <p:txBody>
          <a:bodyPr/>
          <a:lstStyle/>
          <a:p>
            <a:fld id="{439FDC1C-1005-4163-93ED-48E4AAE74803}" type="slidenum">
              <a:rPr lang="en-US" smtClean="0"/>
              <a:t>2</a:t>
            </a:fld>
            <a:endParaRPr lang="en-US"/>
          </a:p>
        </p:txBody>
      </p:sp>
    </p:spTree>
    <p:extLst>
      <p:ext uri="{BB962C8B-B14F-4D97-AF65-F5344CB8AC3E}">
        <p14:creationId xmlns:p14="http://schemas.microsoft.com/office/powerpoint/2010/main" val="19545298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Ensemble average</a:t>
            </a:r>
            <a:r>
              <a:rPr lang="en-US" baseline="0" dirty="0" smtClean="0"/>
              <a:t> of 162 consecutive cardiac cycles illustrating the physiological effect of respiration on the systolic pressure measurement in a normal subject whose secondary systolic waveforms dominates during expiratory phases of respiration.</a:t>
            </a:r>
            <a:endParaRPr lang="en-US" dirty="0"/>
          </a:p>
        </p:txBody>
      </p:sp>
      <p:sp>
        <p:nvSpPr>
          <p:cNvPr id="4" name="Slide Number Placeholder 3"/>
          <p:cNvSpPr>
            <a:spLocks noGrp="1"/>
          </p:cNvSpPr>
          <p:nvPr>
            <p:ph type="sldNum" sz="quarter" idx="10"/>
          </p:nvPr>
        </p:nvSpPr>
        <p:spPr/>
        <p:txBody>
          <a:bodyPr/>
          <a:lstStyle/>
          <a:p>
            <a:fld id="{439FDC1C-1005-4163-93ED-48E4AAE74803}" type="slidenum">
              <a:rPr lang="en-US" smtClean="0"/>
              <a:t>4</a:t>
            </a:fld>
            <a:endParaRPr lang="en-US"/>
          </a:p>
        </p:txBody>
      </p:sp>
    </p:spTree>
    <p:extLst>
      <p:ext uri="{BB962C8B-B14F-4D97-AF65-F5344CB8AC3E}">
        <p14:creationId xmlns:p14="http://schemas.microsoft.com/office/powerpoint/2010/main" val="7538106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Depict</a:t>
            </a:r>
            <a:r>
              <a:rPr lang="en-US" baseline="0" dirty="0" smtClean="0"/>
              <a:t> difference between ensemble averaged waveform and individual waveform. Notice the respiratory bias in this </a:t>
            </a:r>
            <a:r>
              <a:rPr lang="en-US" baseline="0" dirty="0" err="1" smtClean="0"/>
              <a:t>hemodynanmic</a:t>
            </a:r>
            <a:r>
              <a:rPr lang="en-US" baseline="0" dirty="0" smtClean="0"/>
              <a:t> </a:t>
            </a:r>
            <a:r>
              <a:rPr lang="en-US" baseline="0" dirty="0" err="1" smtClean="0"/>
              <a:t>measuremnt</a:t>
            </a:r>
            <a:r>
              <a:rPr lang="en-US" baseline="0" dirty="0" smtClean="0"/>
              <a:t> </a:t>
            </a:r>
            <a:r>
              <a:rPr lang="en-US" baseline="0" dirty="0" err="1" smtClean="0"/>
              <a:t>byt</a:t>
            </a:r>
            <a:r>
              <a:rPr lang="en-US" baseline="0" dirty="0" smtClean="0"/>
              <a:t> the more dense distribution of data toward expiratory phases of the respiratory cycle.  These data suggest that there is bias of  mean </a:t>
            </a:r>
            <a:r>
              <a:rPr lang="en-US" baseline="0" dirty="0" err="1" smtClean="0"/>
              <a:t>measurmements</a:t>
            </a:r>
            <a:r>
              <a:rPr lang="en-US" baseline="0" dirty="0" smtClean="0"/>
              <a:t> that depend on patients respiratory pattern.</a:t>
            </a:r>
            <a:endParaRPr lang="en-US" dirty="0"/>
          </a:p>
        </p:txBody>
      </p:sp>
      <p:sp>
        <p:nvSpPr>
          <p:cNvPr id="4" name="Slide Number Placeholder 3"/>
          <p:cNvSpPr>
            <a:spLocks noGrp="1"/>
          </p:cNvSpPr>
          <p:nvPr>
            <p:ph type="sldNum" sz="quarter" idx="10"/>
          </p:nvPr>
        </p:nvSpPr>
        <p:spPr/>
        <p:txBody>
          <a:bodyPr/>
          <a:lstStyle/>
          <a:p>
            <a:fld id="{439FDC1C-1005-4163-93ED-48E4AAE74803}" type="slidenum">
              <a:rPr lang="en-US" smtClean="0"/>
              <a:t>5</a:t>
            </a:fld>
            <a:endParaRPr lang="en-US"/>
          </a:p>
        </p:txBody>
      </p:sp>
    </p:spTree>
    <p:extLst>
      <p:ext uri="{BB962C8B-B14F-4D97-AF65-F5344CB8AC3E}">
        <p14:creationId xmlns:p14="http://schemas.microsoft.com/office/powerpoint/2010/main" val="4054415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Ensemble</a:t>
            </a:r>
            <a:r>
              <a:rPr lang="en-US" baseline="0" dirty="0" smtClean="0"/>
              <a:t> displays may also be use do demonstrate the effects of ventricular</a:t>
            </a:r>
            <a:r>
              <a:rPr lang="en-US" sz="1200" b="1" kern="1200" dirty="0" smtClean="0">
                <a:solidFill>
                  <a:schemeClr val="tx1"/>
                </a:solidFill>
                <a:effectLst/>
                <a:latin typeface="+mn-lt"/>
                <a:ea typeface="+mn-ea"/>
                <a:cs typeface="+mn-cs"/>
              </a:rPr>
              <a:t> </a:t>
            </a:r>
            <a:r>
              <a:rPr lang="en-US" sz="1200" b="0" kern="1200" dirty="0" err="1" smtClean="0">
                <a:solidFill>
                  <a:schemeClr val="tx1"/>
                </a:solidFill>
                <a:effectLst/>
                <a:latin typeface="+mn-lt"/>
                <a:ea typeface="+mn-ea"/>
                <a:cs typeface="+mn-cs"/>
              </a:rPr>
              <a:t>dyssynchrony</a:t>
            </a:r>
            <a:r>
              <a:rPr lang="en-US" sz="1200" b="0" kern="1200" dirty="0" smtClean="0">
                <a:solidFill>
                  <a:schemeClr val="tx1"/>
                </a:solidFill>
                <a:effectLst/>
                <a:latin typeface="+mn-lt"/>
                <a:ea typeface="+mn-ea"/>
                <a:cs typeface="+mn-cs"/>
              </a:rPr>
              <a:t> as in this example of a patien</a:t>
            </a:r>
            <a:r>
              <a:rPr lang="en-US" sz="1200" b="0" kern="1200" baseline="0" dirty="0" smtClean="0">
                <a:solidFill>
                  <a:schemeClr val="tx1"/>
                </a:solidFill>
                <a:effectLst/>
                <a:latin typeface="+mn-lt"/>
                <a:ea typeface="+mn-ea"/>
                <a:cs typeface="+mn-cs"/>
              </a:rPr>
              <a:t>t with a </a:t>
            </a:r>
            <a:r>
              <a:rPr lang="en-US" sz="1200" b="0" kern="1200" baseline="0" dirty="0" err="1" smtClean="0">
                <a:solidFill>
                  <a:schemeClr val="tx1"/>
                </a:solidFill>
                <a:effectLst/>
                <a:latin typeface="+mn-lt"/>
                <a:ea typeface="+mn-ea"/>
                <a:cs typeface="+mn-cs"/>
              </a:rPr>
              <a:t>bigeminal</a:t>
            </a:r>
            <a:r>
              <a:rPr lang="en-US" sz="1200" b="0" kern="1200" baseline="0" dirty="0" smtClean="0">
                <a:solidFill>
                  <a:schemeClr val="tx1"/>
                </a:solidFill>
                <a:effectLst/>
                <a:latin typeface="+mn-lt"/>
                <a:ea typeface="+mn-ea"/>
                <a:cs typeface="+mn-cs"/>
              </a:rPr>
              <a:t> heart rhythm.</a:t>
            </a:r>
          </a:p>
          <a:p>
            <a:pPr marL="0" marR="0" indent="0" algn="l" defTabSz="914400" rtl="0" eaLnBrk="1" fontAlgn="auto" latinLnBrk="0" hangingPunct="1">
              <a:lnSpc>
                <a:spcPct val="100000"/>
              </a:lnSpc>
              <a:spcBef>
                <a:spcPts val="0"/>
              </a:spcBef>
              <a:spcAft>
                <a:spcPts val="0"/>
              </a:spcAft>
              <a:buClrTx/>
              <a:buSzTx/>
              <a:buFontTx/>
              <a:buNone/>
              <a:tabLst/>
              <a:defRPr/>
            </a:pPr>
            <a:endParaRPr lang="en-US" b="0" dirty="0"/>
          </a:p>
        </p:txBody>
      </p:sp>
      <p:sp>
        <p:nvSpPr>
          <p:cNvPr id="4" name="Slide Number Placeholder 3"/>
          <p:cNvSpPr>
            <a:spLocks noGrp="1"/>
          </p:cNvSpPr>
          <p:nvPr>
            <p:ph type="sldNum" sz="quarter" idx="10"/>
          </p:nvPr>
        </p:nvSpPr>
        <p:spPr/>
        <p:txBody>
          <a:bodyPr/>
          <a:lstStyle/>
          <a:p>
            <a:fld id="{439FDC1C-1005-4163-93ED-48E4AAE74803}" type="slidenum">
              <a:rPr lang="en-US" smtClean="0"/>
              <a:t>6</a:t>
            </a:fld>
            <a:endParaRPr lang="en-US"/>
          </a:p>
        </p:txBody>
      </p:sp>
    </p:spTree>
    <p:extLst>
      <p:ext uri="{BB962C8B-B14F-4D97-AF65-F5344CB8AC3E}">
        <p14:creationId xmlns:p14="http://schemas.microsoft.com/office/powerpoint/2010/main" val="15697522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54272CA-ACE4-41CB-B383-410B2D7610C9}" type="datetimeFigureOut">
              <a:rPr lang="en-US" smtClean="0"/>
              <a:t>12/14/2016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7C5708-28B5-4F4D-88B2-E7EF387B12DD}" type="slidenum">
              <a:rPr lang="en-US" smtClean="0"/>
              <a:t>‹#›</a:t>
            </a:fld>
            <a:endParaRPr lang="en-US"/>
          </a:p>
        </p:txBody>
      </p:sp>
    </p:spTree>
    <p:extLst>
      <p:ext uri="{BB962C8B-B14F-4D97-AF65-F5344CB8AC3E}">
        <p14:creationId xmlns:p14="http://schemas.microsoft.com/office/powerpoint/2010/main" val="13738393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54272CA-ACE4-41CB-B383-410B2D7610C9}" type="datetimeFigureOut">
              <a:rPr lang="en-US" smtClean="0"/>
              <a:t>12/14/2016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7C5708-28B5-4F4D-88B2-E7EF387B12DD}" type="slidenum">
              <a:rPr lang="en-US" smtClean="0"/>
              <a:t>‹#›</a:t>
            </a:fld>
            <a:endParaRPr lang="en-US"/>
          </a:p>
        </p:txBody>
      </p:sp>
    </p:spTree>
    <p:extLst>
      <p:ext uri="{BB962C8B-B14F-4D97-AF65-F5344CB8AC3E}">
        <p14:creationId xmlns:p14="http://schemas.microsoft.com/office/powerpoint/2010/main" val="19491021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54272CA-ACE4-41CB-B383-410B2D7610C9}" type="datetimeFigureOut">
              <a:rPr lang="en-US" smtClean="0"/>
              <a:t>12/14/2016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7C5708-28B5-4F4D-88B2-E7EF387B12DD}" type="slidenum">
              <a:rPr lang="en-US" smtClean="0"/>
              <a:t>‹#›</a:t>
            </a:fld>
            <a:endParaRPr lang="en-US"/>
          </a:p>
        </p:txBody>
      </p:sp>
    </p:spTree>
    <p:extLst>
      <p:ext uri="{BB962C8B-B14F-4D97-AF65-F5344CB8AC3E}">
        <p14:creationId xmlns:p14="http://schemas.microsoft.com/office/powerpoint/2010/main" val="19205834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54272CA-ACE4-41CB-B383-410B2D7610C9}" type="datetimeFigureOut">
              <a:rPr lang="en-US" smtClean="0"/>
              <a:t>12/14/2016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7C5708-28B5-4F4D-88B2-E7EF387B12DD}" type="slidenum">
              <a:rPr lang="en-US" smtClean="0"/>
              <a:t>‹#›</a:t>
            </a:fld>
            <a:endParaRPr lang="en-US"/>
          </a:p>
        </p:txBody>
      </p:sp>
    </p:spTree>
    <p:extLst>
      <p:ext uri="{BB962C8B-B14F-4D97-AF65-F5344CB8AC3E}">
        <p14:creationId xmlns:p14="http://schemas.microsoft.com/office/powerpoint/2010/main" val="21204701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54272CA-ACE4-41CB-B383-410B2D7610C9}" type="datetimeFigureOut">
              <a:rPr lang="en-US" smtClean="0"/>
              <a:t>12/14/2016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7C5708-28B5-4F4D-88B2-E7EF387B12DD}" type="slidenum">
              <a:rPr lang="en-US" smtClean="0"/>
              <a:t>‹#›</a:t>
            </a:fld>
            <a:endParaRPr lang="en-US"/>
          </a:p>
        </p:txBody>
      </p:sp>
    </p:spTree>
    <p:extLst>
      <p:ext uri="{BB962C8B-B14F-4D97-AF65-F5344CB8AC3E}">
        <p14:creationId xmlns:p14="http://schemas.microsoft.com/office/powerpoint/2010/main" val="16860934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54272CA-ACE4-41CB-B383-410B2D7610C9}" type="datetimeFigureOut">
              <a:rPr lang="en-US" smtClean="0"/>
              <a:t>12/14/2016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7C5708-28B5-4F4D-88B2-E7EF387B12DD}" type="slidenum">
              <a:rPr lang="en-US" smtClean="0"/>
              <a:t>‹#›</a:t>
            </a:fld>
            <a:endParaRPr lang="en-US"/>
          </a:p>
        </p:txBody>
      </p:sp>
    </p:spTree>
    <p:extLst>
      <p:ext uri="{BB962C8B-B14F-4D97-AF65-F5344CB8AC3E}">
        <p14:creationId xmlns:p14="http://schemas.microsoft.com/office/powerpoint/2010/main" val="39805512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54272CA-ACE4-41CB-B383-410B2D7610C9}" type="datetimeFigureOut">
              <a:rPr lang="en-US" smtClean="0"/>
              <a:t>12/14/2016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7C5708-28B5-4F4D-88B2-E7EF387B12DD}" type="slidenum">
              <a:rPr lang="en-US" smtClean="0"/>
              <a:t>‹#›</a:t>
            </a:fld>
            <a:endParaRPr lang="en-US"/>
          </a:p>
        </p:txBody>
      </p:sp>
    </p:spTree>
    <p:extLst>
      <p:ext uri="{BB962C8B-B14F-4D97-AF65-F5344CB8AC3E}">
        <p14:creationId xmlns:p14="http://schemas.microsoft.com/office/powerpoint/2010/main" val="42588249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54272CA-ACE4-41CB-B383-410B2D7610C9}" type="datetimeFigureOut">
              <a:rPr lang="en-US" smtClean="0"/>
              <a:t>12/14/2016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7C5708-28B5-4F4D-88B2-E7EF387B12DD}" type="slidenum">
              <a:rPr lang="en-US" smtClean="0"/>
              <a:t>‹#›</a:t>
            </a:fld>
            <a:endParaRPr lang="en-US"/>
          </a:p>
        </p:txBody>
      </p:sp>
    </p:spTree>
    <p:extLst>
      <p:ext uri="{BB962C8B-B14F-4D97-AF65-F5344CB8AC3E}">
        <p14:creationId xmlns:p14="http://schemas.microsoft.com/office/powerpoint/2010/main" val="35165806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54272CA-ACE4-41CB-B383-410B2D7610C9}" type="datetimeFigureOut">
              <a:rPr lang="en-US" smtClean="0"/>
              <a:t>12/14/2016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7C5708-28B5-4F4D-88B2-E7EF387B12DD}" type="slidenum">
              <a:rPr lang="en-US" smtClean="0"/>
              <a:t>‹#›</a:t>
            </a:fld>
            <a:endParaRPr lang="en-US"/>
          </a:p>
        </p:txBody>
      </p:sp>
    </p:spTree>
    <p:extLst>
      <p:ext uri="{BB962C8B-B14F-4D97-AF65-F5344CB8AC3E}">
        <p14:creationId xmlns:p14="http://schemas.microsoft.com/office/powerpoint/2010/main" val="21856863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54272CA-ACE4-41CB-B383-410B2D7610C9}" type="datetimeFigureOut">
              <a:rPr lang="en-US" smtClean="0"/>
              <a:t>12/14/2016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7C5708-28B5-4F4D-88B2-E7EF387B12DD}" type="slidenum">
              <a:rPr lang="en-US" smtClean="0"/>
              <a:t>‹#›</a:t>
            </a:fld>
            <a:endParaRPr lang="en-US"/>
          </a:p>
        </p:txBody>
      </p:sp>
    </p:spTree>
    <p:extLst>
      <p:ext uri="{BB962C8B-B14F-4D97-AF65-F5344CB8AC3E}">
        <p14:creationId xmlns:p14="http://schemas.microsoft.com/office/powerpoint/2010/main" val="4289116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54272CA-ACE4-41CB-B383-410B2D7610C9}" type="datetimeFigureOut">
              <a:rPr lang="en-US" smtClean="0"/>
              <a:t>12/14/2016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7C5708-28B5-4F4D-88B2-E7EF387B12DD}" type="slidenum">
              <a:rPr lang="en-US" smtClean="0"/>
              <a:t>‹#›</a:t>
            </a:fld>
            <a:endParaRPr lang="en-US"/>
          </a:p>
        </p:txBody>
      </p:sp>
    </p:spTree>
    <p:extLst>
      <p:ext uri="{BB962C8B-B14F-4D97-AF65-F5344CB8AC3E}">
        <p14:creationId xmlns:p14="http://schemas.microsoft.com/office/powerpoint/2010/main" val="23051825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54272CA-ACE4-41CB-B383-410B2D7610C9}" type="datetimeFigureOut">
              <a:rPr lang="en-US" smtClean="0"/>
              <a:t>12/14/2016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7C5708-28B5-4F4D-88B2-E7EF387B12DD}" type="slidenum">
              <a:rPr lang="en-US" smtClean="0"/>
              <a:t>‹#›</a:t>
            </a:fld>
            <a:endParaRPr lang="en-US"/>
          </a:p>
        </p:txBody>
      </p:sp>
    </p:spTree>
    <p:extLst>
      <p:ext uri="{BB962C8B-B14F-4D97-AF65-F5344CB8AC3E}">
        <p14:creationId xmlns:p14="http://schemas.microsoft.com/office/powerpoint/2010/main" val="8263459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3">
            <a:extLst>
              <a:ext uri="{28A0092B-C50C-407E-A947-70E740481C1C}">
                <a14:useLocalDpi xmlns:a14="http://schemas.microsoft.com/office/drawing/2010/main" val="0"/>
              </a:ext>
            </a:extLst>
          </a:blip>
          <a:stretch>
            <a:fillRect/>
          </a:stretch>
        </p:blipFill>
        <p:spPr>
          <a:xfrm>
            <a:off x="4876800" y="701842"/>
            <a:ext cx="4038600" cy="3886200"/>
          </a:xfrm>
          <a:prstGeom prst="rect">
            <a:avLst/>
          </a:prstGeom>
        </p:spPr>
      </p:pic>
      <p:pic>
        <p:nvPicPr>
          <p:cNvPr id="3" name="Picture 2"/>
          <p:cNvPicPr/>
          <p:nvPr/>
        </p:nvPicPr>
        <p:blipFill>
          <a:blip r:embed="rId4">
            <a:extLst>
              <a:ext uri="{28A0092B-C50C-407E-A947-70E740481C1C}">
                <a14:useLocalDpi xmlns:a14="http://schemas.microsoft.com/office/drawing/2010/main" val="0"/>
              </a:ext>
            </a:extLst>
          </a:blip>
          <a:stretch>
            <a:fillRect/>
          </a:stretch>
        </p:blipFill>
        <p:spPr>
          <a:xfrm>
            <a:off x="76200" y="705853"/>
            <a:ext cx="4648200" cy="3886200"/>
          </a:xfrm>
          <a:prstGeom prst="rect">
            <a:avLst/>
          </a:prstGeom>
        </p:spPr>
      </p:pic>
    </p:spTree>
    <p:extLst>
      <p:ext uri="{BB962C8B-B14F-4D97-AF65-F5344CB8AC3E}">
        <p14:creationId xmlns:p14="http://schemas.microsoft.com/office/powerpoint/2010/main" val="41425367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V:\HiFi Research\5. ISR - (Baker &amp; Salinas)\images\Rest - 04OCT16 - ECG.pn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00" y="174909"/>
            <a:ext cx="3238500" cy="2047875"/>
          </a:xfrm>
          <a:prstGeom prst="rect">
            <a:avLst/>
          </a:prstGeom>
          <a:noFill/>
          <a:ln>
            <a:noFill/>
          </a:ln>
        </p:spPr>
      </p:pic>
      <p:pic>
        <p:nvPicPr>
          <p:cNvPr id="3" name="Picture 2" descr="V:\HiFi Research\5. ISR - (Baker &amp; Salinas)\images\Rest - 04OCT16 - AOP.png"/>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85800" y="1540042"/>
            <a:ext cx="3143250" cy="2607310"/>
          </a:xfrm>
          <a:prstGeom prst="rect">
            <a:avLst/>
          </a:prstGeom>
          <a:noFill/>
          <a:ln>
            <a:noFill/>
          </a:ln>
        </p:spPr>
      </p:pic>
      <p:pic>
        <p:nvPicPr>
          <p:cNvPr id="5" name="Picture 4" descr="V:\HiFi Research\5. ISR - (Baker &amp; Salinas)\images\Rest - 04OCT16 - PAP.png"/>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467225" y="174909"/>
            <a:ext cx="3726180" cy="2722245"/>
          </a:xfrm>
          <a:prstGeom prst="rect">
            <a:avLst/>
          </a:prstGeom>
          <a:noFill/>
          <a:ln>
            <a:noFill/>
          </a:ln>
        </p:spPr>
      </p:pic>
      <p:pic>
        <p:nvPicPr>
          <p:cNvPr id="7" name="Picture 6" descr="V:\HiFi Research\5. ISR - (Baker &amp; Salinas)\images\Rest - 04OCT16 - RAP.png"/>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410200" y="3810000"/>
            <a:ext cx="3600450" cy="2629535"/>
          </a:xfrm>
          <a:prstGeom prst="rect">
            <a:avLst/>
          </a:prstGeom>
          <a:noFill/>
          <a:ln>
            <a:noFill/>
          </a:ln>
        </p:spPr>
      </p:pic>
      <p:pic>
        <p:nvPicPr>
          <p:cNvPr id="6" name="Picture 5" descr="V:\HiFi Research\5. ISR - (Baker &amp; Salinas)\images\Rest - 04OCT16 - RVP.png"/>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029200" y="2254888"/>
            <a:ext cx="3597910" cy="2628900"/>
          </a:xfrm>
          <a:prstGeom prst="rect">
            <a:avLst/>
          </a:prstGeom>
          <a:noFill/>
          <a:ln>
            <a:noFill/>
          </a:ln>
        </p:spPr>
      </p:pic>
      <p:pic>
        <p:nvPicPr>
          <p:cNvPr id="8" name="Picture 7" descr="V:\HiFi Research\5. ISR - (Baker &amp; Salinas)\images\Rest - 04OCT16 - AoVel.png"/>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65060" y="4724400"/>
            <a:ext cx="2538412" cy="1959326"/>
          </a:xfrm>
          <a:prstGeom prst="rect">
            <a:avLst/>
          </a:prstGeom>
          <a:noFill/>
          <a:ln>
            <a:noFill/>
          </a:ln>
        </p:spPr>
      </p:pic>
      <p:pic>
        <p:nvPicPr>
          <p:cNvPr id="4" name="Picture 3" descr="V:\HiFi Research\5. ISR - (Baker &amp; Salinas)\images\Rest - 04OCT16 - LVP.png"/>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725712" y="3200400"/>
            <a:ext cx="3095625" cy="2344420"/>
          </a:xfrm>
          <a:prstGeom prst="rect">
            <a:avLst/>
          </a:prstGeom>
          <a:noFill/>
          <a:ln>
            <a:noFill/>
          </a:ln>
        </p:spPr>
      </p:pic>
    </p:spTree>
    <p:extLst>
      <p:ext uri="{BB962C8B-B14F-4D97-AF65-F5344CB8AC3E}">
        <p14:creationId xmlns:p14="http://schemas.microsoft.com/office/powerpoint/2010/main" val="17783879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0" y="2667000"/>
            <a:ext cx="3124200" cy="1200329"/>
          </a:xfrm>
          <a:prstGeom prst="rect">
            <a:avLst/>
          </a:prstGeom>
          <a:noFill/>
        </p:spPr>
        <p:txBody>
          <a:bodyPr wrap="square" rtlCol="0">
            <a:spAutoFit/>
          </a:bodyPr>
          <a:lstStyle/>
          <a:p>
            <a:pPr algn="ctr"/>
            <a:r>
              <a:rPr lang="en-US" dirty="0" smtClean="0">
                <a:solidFill>
                  <a:schemeClr val="bg1"/>
                </a:solidFill>
              </a:rPr>
              <a:t>Graphic demonstrating  </a:t>
            </a:r>
          </a:p>
          <a:p>
            <a:pPr algn="ctr"/>
            <a:r>
              <a:rPr lang="en-US" dirty="0" smtClean="0">
                <a:solidFill>
                  <a:schemeClr val="bg1"/>
                </a:solidFill>
              </a:rPr>
              <a:t>Aligned fluid PA and PCWP waveforms if recorded in  steady state</a:t>
            </a:r>
            <a:endParaRPr lang="en-US" dirty="0">
              <a:solidFill>
                <a:schemeClr val="bg1"/>
              </a:solidFill>
            </a:endParaRPr>
          </a:p>
        </p:txBody>
      </p:sp>
    </p:spTree>
    <p:extLst>
      <p:ext uri="{BB962C8B-B14F-4D97-AF65-F5344CB8AC3E}">
        <p14:creationId xmlns:p14="http://schemas.microsoft.com/office/powerpoint/2010/main" val="11731072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1600" y="990600"/>
            <a:ext cx="6629400" cy="46728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284454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457200"/>
            <a:ext cx="6707187" cy="57451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666983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3" cstate="print">
            <a:extLst>
              <a:ext uri="{28A0092B-C50C-407E-A947-70E740481C1C}">
                <a14:useLocalDpi xmlns:a14="http://schemas.microsoft.com/office/drawing/2010/main" val="0"/>
              </a:ext>
            </a:extLst>
          </a:blip>
          <a:stretch>
            <a:fillRect/>
          </a:stretch>
        </p:blipFill>
        <p:spPr>
          <a:xfrm>
            <a:off x="324852" y="152400"/>
            <a:ext cx="5943600" cy="3714750"/>
          </a:xfrm>
          <a:prstGeom prst="rect">
            <a:avLst/>
          </a:prstGeom>
        </p:spPr>
      </p:pic>
      <p:pic>
        <p:nvPicPr>
          <p:cNvPr id="5" name="Picture 4"/>
          <p:cNvPicPr/>
          <p:nvPr/>
        </p:nvPicPr>
        <p:blipFill>
          <a:blip r:embed="rId4"/>
          <a:stretch>
            <a:fillRect/>
          </a:stretch>
        </p:blipFill>
        <p:spPr>
          <a:xfrm>
            <a:off x="3657600" y="2362200"/>
            <a:ext cx="5221705" cy="3826510"/>
          </a:xfrm>
          <a:prstGeom prst="rect">
            <a:avLst/>
          </a:prstGeom>
        </p:spPr>
      </p:pic>
    </p:spTree>
    <p:extLst>
      <p:ext uri="{BB962C8B-B14F-4D97-AF65-F5344CB8AC3E}">
        <p14:creationId xmlns:p14="http://schemas.microsoft.com/office/powerpoint/2010/main" val="34619809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262</TotalTime>
  <Words>366</Words>
  <Application>Microsoft Office PowerPoint</Application>
  <PresentationFormat>On-screen Show (4:3)</PresentationFormat>
  <Paragraphs>16</Paragraphs>
  <Slides>6</Slides>
  <Notes>5</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Company>MEDCOM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Rubal, Bernard J CIV (US)</dc:creator>
  <cp:lastModifiedBy>Baker, William L Jr CIV USARMY MEDCOM AISR (US)</cp:lastModifiedBy>
  <cp:revision>12</cp:revision>
  <dcterms:created xsi:type="dcterms:W3CDTF">2016-12-14T17:14:26Z</dcterms:created>
  <dcterms:modified xsi:type="dcterms:W3CDTF">2016-12-14T23:32:59Z</dcterms:modified>
</cp:coreProperties>
</file>