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docProps/custom.xml" ContentType="application/vnd.openxmlformats-officedocument.custom-properties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3" r:id="rId4"/>
    <p:sldMasterId id="2147484047" r:id="rId5"/>
    <p:sldMasterId id="2147484060" r:id="rId6"/>
    <p:sldMasterId id="2147484121" r:id="rId7"/>
    <p:sldMasterId id="2147484134" r:id="rId8"/>
    <p:sldMasterId id="2147484147" r:id="rId9"/>
    <p:sldMasterId id="2147484160" r:id="rId10"/>
    <p:sldMasterId id="2147484173" r:id="rId11"/>
    <p:sldMasterId id="2147484186" r:id="rId12"/>
    <p:sldMasterId id="2147484201" r:id="rId13"/>
    <p:sldMasterId id="2147484215" r:id="rId14"/>
    <p:sldMasterId id="2147484228" r:id="rId15"/>
    <p:sldMasterId id="2147484241" r:id="rId16"/>
    <p:sldMasterId id="2147484254" r:id="rId17"/>
    <p:sldMasterId id="2147484267" r:id="rId18"/>
    <p:sldMasterId id="2147484280" r:id="rId19"/>
    <p:sldMasterId id="2147484294" r:id="rId20"/>
    <p:sldMasterId id="2147484308" r:id="rId21"/>
    <p:sldMasterId id="2147484321" r:id="rId22"/>
    <p:sldMasterId id="2147484334" r:id="rId23"/>
  </p:sldMasterIdLst>
  <p:notesMasterIdLst>
    <p:notesMasterId r:id="rId35"/>
  </p:notesMasterIdLst>
  <p:sldIdLst>
    <p:sldId id="328" r:id="rId24"/>
    <p:sldId id="329" r:id="rId25"/>
    <p:sldId id="330" r:id="rId26"/>
    <p:sldId id="331" r:id="rId27"/>
    <p:sldId id="326" r:id="rId28"/>
    <p:sldId id="333" r:id="rId29"/>
    <p:sldId id="334" r:id="rId30"/>
    <p:sldId id="338" r:id="rId31"/>
    <p:sldId id="339" r:id="rId32"/>
    <p:sldId id="336" r:id="rId33"/>
    <p:sldId id="332" r:id="rId3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84744" autoAdjust="0"/>
  </p:normalViewPr>
  <p:slideViewPr>
    <p:cSldViewPr>
      <p:cViewPr varScale="1">
        <p:scale>
          <a:sx n="98" d="100"/>
          <a:sy n="98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374A-EFFC-4FFD-8A9C-DEDDAEFA4BB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67CD7-0378-4A73-A413-093A9F51E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3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92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37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9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62534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6560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83983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2813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60716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81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80330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86260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41375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kumimoji="0"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1/16/2019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rotWithShape="1">
          <a:gsLst>
            <a:gs pos="0">
              <a:srgbClr val="F2F2F2"/>
            </a:gs>
            <a:gs pos="39999">
              <a:srgbClr val="FFFFFF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ty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39875"/>
            <a:ext cx="2370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3594100" y="109855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pic>
        <p:nvPicPr>
          <p:cNvPr id="6" name="Picture 9" descr="pattern.png"/>
          <p:cNvPicPr>
            <a:picLocks noChangeAspect="1"/>
          </p:cNvPicPr>
          <p:nvPr/>
        </p:nvPicPr>
        <p:blipFill>
          <a:blip r:embed="rId3" cstate="print"/>
          <a:srcRect t="67407"/>
          <a:stretch>
            <a:fillRect/>
          </a:stretch>
        </p:blipFill>
        <p:spPr bwMode="auto">
          <a:xfrm>
            <a:off x="0" y="4894263"/>
            <a:ext cx="914400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rotWithShape="1">
          <a:gsLst>
            <a:gs pos="0">
              <a:srgbClr val="F2F2F2"/>
            </a:gs>
            <a:gs pos="39999">
              <a:srgbClr val="FFFFFF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agline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8" y="2484438"/>
            <a:ext cx="40640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962275" y="6226175"/>
            <a:ext cx="2881313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en-US" sz="1000" smtClean="0">
                <a:solidFill>
                  <a:srgbClr val="999A94"/>
                </a:solidFill>
                <a:ea typeface="SimHei" panose="02010609060101010101" pitchFamily="49" charset="-122"/>
              </a:rPr>
              <a:t>Copyright © MediaTek</a:t>
            </a:r>
            <a:r>
              <a:rPr lang="en-US" altLang="zh-TW" sz="1000" smtClean="0">
                <a:solidFill>
                  <a:srgbClr val="999A94"/>
                </a:solidFill>
                <a:ea typeface="SimHei" panose="02010609060101010101" pitchFamily="49" charset="-122"/>
              </a:rPr>
              <a:t> Inc. </a:t>
            </a:r>
            <a:r>
              <a:rPr lang="en-US" altLang="en-US" sz="1000" smtClean="0">
                <a:solidFill>
                  <a:srgbClr val="999A94"/>
                </a:solidFill>
                <a:ea typeface="SimHei" panose="02010609060101010101" pitchFamily="49" charset="-122"/>
              </a:rPr>
              <a:t>All rights reserved</a:t>
            </a:r>
            <a:r>
              <a:rPr lang="en-US" altLang="zh-TW" sz="1000" smtClean="0">
                <a:solidFill>
                  <a:srgbClr val="999A94"/>
                </a:solidFill>
                <a:ea typeface="SimHei" panose="02010609060101010101" pitchFamily="49" charset="-122"/>
              </a:rPr>
              <a:t>.</a:t>
            </a:r>
            <a:endParaRPr lang="en-US" altLang="en-US" sz="1000" smtClean="0">
              <a:solidFill>
                <a:srgbClr val="999A94"/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  <p:hf hd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36A1-B7EC-4533-9BF8-DF2361BA127B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813AE7-C2E7-4D9C-9207-20CC105B8528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/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3E8A-4CAF-4357-ABA0-1DD8C34A19F4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D499A-9C24-4E90-B22D-B4F582AC098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DF5C-7048-4FCA-9D2A-AEF4FD135294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7F264-F0D3-4175-AB7A-AC64C2571785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D021-DCB2-40EF-B0CA-505EEC51A9C7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783BF-D039-41CD-803E-36756326950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6C05C-23D6-4AD9-9F80-F45FC3F9A72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1DF4E-6452-414A-AE17-EAB28AFCF7A1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3B130-8D71-44A1-A883-BE400294D6A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B301A-C864-4DC2-8D70-7185FD63A0A5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2EE88-869A-461A-B16F-F416D67BE1A3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C5025-C25B-448F-A5CB-E8565673A787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778D-EAE6-428C-B9F2-9BC5EE3918E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C2A9A-5DA0-4BD1-B6C6-EBFED2F05A90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6DB14-9B14-482C-8EBD-DA9C54FF5C29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2C991-7AAF-422E-8228-01C1D1F8756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7B0BE-CEDA-4939-A5AD-D9AA5E6D3B2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72C64-6168-4D72-89C1-4565A6ADBF82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  <p:hf hdr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  <p:hf hdr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  <p:hf hdr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  <p:hf hdr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  <p:hf hdr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  <p:hf hdr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4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32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A586A3-3979-4A46-B72E-6A601F079317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6DA5FF9-927C-4501-89EB-6406AC7A83D8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 altLang="zh-TW" dirty="0">
              <a:solidFill>
                <a:srgbClr val="999A94"/>
              </a:solidFill>
              <a:latin typeface="Calibri"/>
              <a:ea typeface="新細明體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E54FAAE-D303-1440-B1E5-D1AB6CEFDBFD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8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E2C4BE-1B1C-4B03-95B9-6BF56B69E614}" type="datetime1">
              <a:rPr kumimoji="0" lang="en-US" altLang="zh-TW" smtClean="0">
                <a:solidFill>
                  <a:srgbClr val="999A94"/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E2C4BE-1B1C-4B03-95B9-6BF56B69E614}" type="datetime1">
              <a:rPr kumimoji="0" lang="en-US" altLang="zh-TW" smtClean="0">
                <a:solidFill>
                  <a:srgbClr val="999A94"/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1/16/2019</a:t>
            </a:fld>
            <a:endParaRPr kumimoji="0" lang="en-US">
              <a:solidFill>
                <a:srgbClr val="999A94"/>
              </a:solidFill>
              <a:latin typeface="Calibri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5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563"/>
            <a:ext cx="927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1BD47EAB-66D5-4B29-B9A5-14181E080DC1}" type="datetime1">
              <a:rPr lang="ja-JP" altLang="en-US">
                <a:solidFill>
                  <a:srgbClr val="999A94"/>
                </a:solidFill>
                <a:latin typeface="Arial" pitchFamily="34" charset="0"/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  <a:latin typeface="Arial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563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8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350" y="6278563"/>
            <a:ext cx="106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solidFill>
                  <a:schemeClr val="accent1"/>
                </a:solidFill>
              </a:defRPr>
            </a:lvl1pPr>
          </a:lstStyle>
          <a:p>
            <a:fld id="{5B1F6867-D509-4D76-815D-33367DEBBCC3}" type="slidenum">
              <a:rPr lang="en-US" altLang="ja-JP" smtClean="0">
                <a:solidFill>
                  <a:srgbClr val="F39A1E"/>
                </a:solidFill>
                <a:latin typeface="Arial" pitchFamily="34" charset="0"/>
              </a:rPr>
              <a:pPr/>
              <a:t>‹#›</a:t>
            </a:fld>
            <a:endParaRPr lang="en-US" altLang="ja-JP" smtClean="0">
              <a:solidFill>
                <a:srgbClr val="F39A1E"/>
              </a:solidFill>
              <a:latin typeface="Arial" pitchFamily="34" charset="0"/>
            </a:endParaRPr>
          </a:p>
        </p:txBody>
      </p:sp>
      <p:pic>
        <p:nvPicPr>
          <p:cNvPr id="1030" name="Picture 12" descr="Logotyp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850" y="6361113"/>
            <a:ext cx="7604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44663"/>
            <a:ext cx="82296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▪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2019/1/16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 sigma environment setup SOP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&amp; run sigma tool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9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2060848"/>
            <a:ext cx="8229600" cy="409547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Execute the install script in </a:t>
            </a:r>
            <a:r>
              <a:rPr lang="en-US" altLang="zh-TW" sz="1400" dirty="0" smtClean="0"/>
              <a:t>AP sigma tool</a:t>
            </a:r>
            <a:r>
              <a:rPr lang="en-US" sz="1400" dirty="0" smtClean="0"/>
              <a:t>, i.e. </a:t>
            </a:r>
            <a:r>
              <a:rPr lang="en-US" altLang="zh-TW" sz="1400" i="1" dirty="0" smtClean="0"/>
              <a:t>STEP_01_install_sigma.bat</a:t>
            </a:r>
          </a:p>
          <a:p>
            <a:pPr>
              <a:buFont typeface="+mj-lt"/>
              <a:buAutoNum type="arabicPeriod"/>
            </a:pPr>
            <a:endParaRPr lang="en-US" sz="1000" dirty="0" smtClean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Execute </a:t>
            </a:r>
            <a:r>
              <a:rPr lang="en-US" sz="1400" i="1" dirty="0" smtClean="0"/>
              <a:t>STEP_02_start_sigma.bat</a:t>
            </a:r>
            <a:r>
              <a:rPr lang="en-US" sz="1400" dirty="0" smtClean="0"/>
              <a:t> to start AP sigma tool</a:t>
            </a:r>
          </a:p>
        </p:txBody>
      </p:sp>
      <p:pic>
        <p:nvPicPr>
          <p:cNvPr id="3074" name="Picture 2" descr="C:\Users\mtk12082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39988"/>
            <a:ext cx="2867025" cy="1181100"/>
          </a:xfrm>
          <a:prstGeom prst="rect">
            <a:avLst/>
          </a:prstGeom>
          <a:noFill/>
        </p:spPr>
      </p:pic>
      <p:pic>
        <p:nvPicPr>
          <p:cNvPr id="3075" name="Picture 3" descr="C:\Users\mtk12082\Deskto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039988"/>
            <a:ext cx="2867025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083550" y="6278563"/>
            <a:ext cx="1060450" cy="365125"/>
          </a:xfr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10</a:t>
            </a:fld>
            <a:endParaRPr lang="en-US" dirty="0">
              <a:solidFill>
                <a:srgbClr val="F39A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Device preparation</a:t>
            </a:r>
          </a:p>
          <a:p>
            <a:r>
              <a:rPr lang="en-US" dirty="0" smtClean="0"/>
              <a:t>Network route configuration</a:t>
            </a:r>
          </a:p>
          <a:p>
            <a:r>
              <a:rPr lang="en-US" dirty="0" smtClean="0"/>
              <a:t>Environment setup steps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SOP is designed for AP sigma testing, including following programs:</a:t>
            </a:r>
          </a:p>
          <a:p>
            <a:pPr lvl="1"/>
            <a:r>
              <a:rPr lang="en-US" sz="2000" dirty="0" smtClean="0"/>
              <a:t>WMMPS</a:t>
            </a:r>
          </a:p>
          <a:p>
            <a:pPr lvl="1"/>
            <a:r>
              <a:rPr lang="en-US" sz="2000" dirty="0" err="1" smtClean="0"/>
              <a:t>TGn</a:t>
            </a:r>
            <a:endParaRPr lang="en-US" sz="2000" dirty="0" smtClean="0"/>
          </a:p>
          <a:p>
            <a:pPr lvl="1"/>
            <a:r>
              <a:rPr lang="en-US" sz="2000" dirty="0" smtClean="0"/>
              <a:t>PMF</a:t>
            </a:r>
          </a:p>
          <a:p>
            <a:pPr lvl="1"/>
            <a:r>
              <a:rPr lang="en-US" sz="2000" dirty="0" err="1" smtClean="0"/>
              <a:t>TGac</a:t>
            </a:r>
            <a:endParaRPr lang="en-US" sz="2000" dirty="0" smtClean="0"/>
          </a:p>
          <a:p>
            <a:pPr lvl="1"/>
            <a:r>
              <a:rPr lang="en-US" sz="2000" dirty="0" smtClean="0"/>
              <a:t>WPA2 security improvement</a:t>
            </a:r>
          </a:p>
          <a:p>
            <a:pPr lvl="2"/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preparation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2019/1/16</a:t>
            </a:fld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notebook(CA notebook)</a:t>
            </a:r>
          </a:p>
          <a:p>
            <a:pPr lvl="1"/>
            <a:r>
              <a:rPr lang="en-US" sz="2000" dirty="0" smtClean="0"/>
              <a:t>With Windows OS and connect with UCC and the test device</a:t>
            </a:r>
          </a:p>
          <a:p>
            <a:r>
              <a:rPr lang="en-US" sz="2400" dirty="0" smtClean="0"/>
              <a:t>One test phone(APUT)</a:t>
            </a:r>
          </a:p>
          <a:p>
            <a:pPr lvl="1"/>
            <a:r>
              <a:rPr lang="en-US" sz="2000" dirty="0" smtClean="0"/>
              <a:t>Connecting to the notebook with USB cable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4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1" y="2780928"/>
            <a:ext cx="230425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611561" y="4221088"/>
            <a:ext cx="2304256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1000" dirty="0" smtClean="0"/>
          </a:p>
        </p:txBody>
      </p:sp>
      <p:cxnSp>
        <p:nvCxnSpPr>
          <p:cNvPr id="14" name="直線接點 13"/>
          <p:cNvCxnSpPr>
            <a:stCxn id="38" idx="2"/>
            <a:endCxn id="39" idx="0"/>
          </p:cNvCxnSpPr>
          <p:nvPr/>
        </p:nvCxnSpPr>
        <p:spPr>
          <a:xfrm>
            <a:off x="1763689" y="3933056"/>
            <a:ext cx="0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6804248" y="4365104"/>
            <a:ext cx="2160240" cy="1296144"/>
            <a:chOff x="6804248" y="4797152"/>
            <a:chExt cx="2160240" cy="1296144"/>
          </a:xfrm>
        </p:grpSpPr>
        <p:sp>
          <p:nvSpPr>
            <p:cNvPr id="5" name="矩形 4"/>
            <p:cNvSpPr/>
            <p:nvPr/>
          </p:nvSpPr>
          <p:spPr>
            <a:xfrm>
              <a:off x="6804248" y="4797152"/>
              <a:ext cx="2160240" cy="12961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6948264" y="5013176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6948264" y="5532040"/>
              <a:ext cx="43204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6948264" y="5820072"/>
              <a:ext cx="432048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948264" y="5244008"/>
              <a:ext cx="43204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380312" y="4926360"/>
              <a:ext cx="9925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Control network</a:t>
              </a:r>
              <a:endParaRPr lang="en-US" sz="9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380312" y="5445224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USB cable</a:t>
              </a:r>
              <a:endParaRPr lang="en-US" sz="9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380312" y="5733256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Wireless network</a:t>
              </a:r>
              <a:endParaRPr lang="en-US" sz="9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380312" y="5157192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Data network</a:t>
              </a:r>
              <a:endParaRPr lang="en-US" sz="9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475656" y="2060848"/>
            <a:ext cx="1656183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 network switch</a:t>
            </a:r>
          </a:p>
          <a:p>
            <a:pPr algn="ctr"/>
            <a:r>
              <a:rPr lang="en-US" sz="1200" dirty="0" smtClean="0"/>
              <a:t>(192.168.x.x)</a:t>
            </a:r>
            <a:endParaRPr 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475656" y="1412776"/>
            <a:ext cx="165618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network switch</a:t>
            </a:r>
          </a:p>
          <a:p>
            <a:pPr algn="ctr"/>
            <a:r>
              <a:rPr lang="en-US" sz="1200" dirty="0" smtClean="0"/>
              <a:t>(192.165.x.x)</a:t>
            </a:r>
            <a:endParaRPr lang="en-US" sz="1200" dirty="0"/>
          </a:p>
        </p:txBody>
      </p:sp>
      <p:cxnSp>
        <p:nvCxnSpPr>
          <p:cNvPr id="30" name="肘形接點 31"/>
          <p:cNvCxnSpPr>
            <a:stCxn id="51" idx="0"/>
            <a:endCxn id="26" idx="2"/>
          </p:cNvCxnSpPr>
          <p:nvPr/>
        </p:nvCxnSpPr>
        <p:spPr>
          <a:xfrm rot="16200000" flipV="1">
            <a:off x="2321750" y="2474894"/>
            <a:ext cx="288032" cy="324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7" idx="1"/>
            <a:endCxn id="37" idx="1"/>
          </p:cNvCxnSpPr>
          <p:nvPr/>
        </p:nvCxnSpPr>
        <p:spPr>
          <a:xfrm rot="10800000" flipV="1">
            <a:off x="611562" y="1592796"/>
            <a:ext cx="864095" cy="1656184"/>
          </a:xfrm>
          <a:prstGeom prst="bentConnector3">
            <a:avLst>
              <a:gd name="adj1" fmla="val 12645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61" y="314096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eth1</a:t>
            </a:r>
            <a:endParaRPr lang="en-US" sz="900" dirty="0"/>
          </a:p>
        </p:txBody>
      </p:sp>
      <p:sp>
        <p:nvSpPr>
          <p:cNvPr id="38" name="矩形 37"/>
          <p:cNvSpPr/>
          <p:nvPr/>
        </p:nvSpPr>
        <p:spPr>
          <a:xfrm>
            <a:off x="1475657" y="3717032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rndis</a:t>
            </a:r>
            <a:endParaRPr 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1475657" y="422108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rndis</a:t>
            </a:r>
            <a:endParaRPr 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1475657" y="5517232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ap0</a:t>
            </a:r>
            <a:endParaRPr 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1475657" y="4869160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bridge</a:t>
            </a:r>
            <a:endParaRPr 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1475657" y="314096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bridge</a:t>
            </a:r>
            <a:endParaRPr 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28193" y="469494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192.165.100.99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1561" y="4221088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APUT</a:t>
            </a:r>
            <a:endParaRPr 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611561" y="2780928"/>
            <a:ext cx="36004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CA</a:t>
            </a:r>
            <a:endParaRPr lang="en-US" sz="1100" dirty="0"/>
          </a:p>
        </p:txBody>
      </p:sp>
      <p:sp>
        <p:nvSpPr>
          <p:cNvPr id="51" name="矩形 50"/>
          <p:cNvSpPr/>
          <p:nvPr/>
        </p:nvSpPr>
        <p:spPr>
          <a:xfrm>
            <a:off x="2339752" y="278092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eth0</a:t>
            </a:r>
            <a:endParaRPr lang="en-US" sz="900" dirty="0"/>
          </a:p>
        </p:txBody>
      </p:sp>
      <p:cxnSp>
        <p:nvCxnSpPr>
          <p:cNvPr id="52" name="直線接點 51"/>
          <p:cNvCxnSpPr>
            <a:stCxn id="37" idx="3"/>
            <a:endCxn id="42" idx="1"/>
          </p:cNvCxnSpPr>
          <p:nvPr/>
        </p:nvCxnSpPr>
        <p:spPr>
          <a:xfrm>
            <a:off x="1187625" y="3248980"/>
            <a:ext cx="28803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32248" y="289474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192.168.250.99</a:t>
            </a:r>
            <a:endParaRPr lang="en-US" sz="1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403648" y="2966755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192.165.100.10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55" name="直線接點 54"/>
          <p:cNvCxnSpPr>
            <a:stCxn id="42" idx="2"/>
            <a:endCxn id="38" idx="0"/>
          </p:cNvCxnSpPr>
          <p:nvPr/>
        </p:nvCxnSpPr>
        <p:spPr>
          <a:xfrm>
            <a:off x="1763689" y="3356992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9" idx="2"/>
            <a:endCxn id="41" idx="0"/>
          </p:cNvCxnSpPr>
          <p:nvPr/>
        </p:nvCxnSpPr>
        <p:spPr>
          <a:xfrm>
            <a:off x="1763689" y="4437112"/>
            <a:ext cx="0" cy="4320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1" idx="2"/>
            <a:endCxn id="40" idx="0"/>
          </p:cNvCxnSpPr>
          <p:nvPr/>
        </p:nvCxnSpPr>
        <p:spPr>
          <a:xfrm>
            <a:off x="1763689" y="5085184"/>
            <a:ext cx="0" cy="4320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92089" y="397486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usb</a:t>
            </a:r>
            <a:r>
              <a:rPr lang="en-US" sz="1000" dirty="0" smtClean="0"/>
              <a:t> tethering</a:t>
            </a:r>
            <a:endParaRPr lang="en-US" sz="1000" dirty="0"/>
          </a:p>
        </p:txBody>
      </p:sp>
      <p:sp>
        <p:nvSpPr>
          <p:cNvPr id="63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/>
          <a:lstStyle/>
          <a:p>
            <a:r>
              <a:rPr lang="en-US" dirty="0" smtClean="0"/>
              <a:t>Network route configuration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3851921" y="2780928"/>
            <a:ext cx="23042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3851921" y="2780928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UCC</a:t>
            </a:r>
            <a:endParaRPr lang="en-US" sz="1100" dirty="0"/>
          </a:p>
        </p:txBody>
      </p:sp>
      <p:cxnSp>
        <p:nvCxnSpPr>
          <p:cNvPr id="46" name="肘形接點 31"/>
          <p:cNvCxnSpPr>
            <a:stCxn id="43" idx="1"/>
            <a:endCxn id="26" idx="3"/>
          </p:cNvCxnSpPr>
          <p:nvPr/>
        </p:nvCxnSpPr>
        <p:spPr>
          <a:xfrm rot="10800000">
            <a:off x="3131839" y="2276872"/>
            <a:ext cx="720082" cy="864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7" idx="3"/>
            <a:endCxn id="43" idx="3"/>
          </p:cNvCxnSpPr>
          <p:nvPr/>
        </p:nvCxnSpPr>
        <p:spPr>
          <a:xfrm>
            <a:off x="3131840" y="1592796"/>
            <a:ext cx="3024337" cy="1548172"/>
          </a:xfrm>
          <a:prstGeom prst="bentConnector3">
            <a:avLst>
              <a:gd name="adj1" fmla="val 10755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851921" y="4149080"/>
            <a:ext cx="23042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72" name="矩形 71"/>
          <p:cNvSpPr/>
          <p:nvPr/>
        </p:nvSpPr>
        <p:spPr>
          <a:xfrm>
            <a:off x="3851920" y="4149080"/>
            <a:ext cx="1080119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Testbed</a:t>
            </a:r>
            <a:r>
              <a:rPr lang="en-US" altLang="zh-TW" sz="1100" dirty="0" smtClean="0"/>
              <a:t> APs</a:t>
            </a:r>
            <a:endParaRPr 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3851921" y="5085184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74" name="矩形 73"/>
          <p:cNvSpPr/>
          <p:nvPr/>
        </p:nvSpPr>
        <p:spPr>
          <a:xfrm>
            <a:off x="3851920" y="5085184"/>
            <a:ext cx="100811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Testbed</a:t>
            </a:r>
            <a:r>
              <a:rPr lang="en-US" altLang="zh-TW" sz="1100" dirty="0" smtClean="0"/>
              <a:t> STAs</a:t>
            </a:r>
            <a:endParaRPr lang="en-US" sz="1100" dirty="0"/>
          </a:p>
        </p:txBody>
      </p:sp>
      <p:cxnSp>
        <p:nvCxnSpPr>
          <p:cNvPr id="75" name="肘形接點 74"/>
          <p:cNvCxnSpPr>
            <a:stCxn id="27" idx="3"/>
            <a:endCxn id="71" idx="3"/>
          </p:cNvCxnSpPr>
          <p:nvPr/>
        </p:nvCxnSpPr>
        <p:spPr>
          <a:xfrm>
            <a:off x="3131840" y="1592796"/>
            <a:ext cx="3024337" cy="2844316"/>
          </a:xfrm>
          <a:prstGeom prst="bentConnector3">
            <a:avLst>
              <a:gd name="adj1" fmla="val 10755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肘形接點 31"/>
          <p:cNvCxnSpPr>
            <a:stCxn id="71" idx="1"/>
            <a:endCxn id="26" idx="3"/>
          </p:cNvCxnSpPr>
          <p:nvPr/>
        </p:nvCxnSpPr>
        <p:spPr>
          <a:xfrm rot="10800000">
            <a:off x="3131839" y="2276872"/>
            <a:ext cx="720082" cy="21602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肘形接點 31"/>
          <p:cNvCxnSpPr>
            <a:stCxn id="73" idx="1"/>
            <a:endCxn id="26" idx="3"/>
          </p:cNvCxnSpPr>
          <p:nvPr/>
        </p:nvCxnSpPr>
        <p:spPr>
          <a:xfrm rot="10800000">
            <a:off x="3131839" y="2276872"/>
            <a:ext cx="720082" cy="3132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40" idx="2"/>
            <a:endCxn id="73" idx="2"/>
          </p:cNvCxnSpPr>
          <p:nvPr/>
        </p:nvCxnSpPr>
        <p:spPr>
          <a:xfrm rot="16200000" flipH="1">
            <a:off x="3383869" y="4113076"/>
            <a:ext cx="12700" cy="3240360"/>
          </a:xfrm>
          <a:prstGeom prst="bentConnector3">
            <a:avLst>
              <a:gd name="adj1" fmla="val 1800000"/>
            </a:avLst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(1/4)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5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Prepare one phone as DUT (APUT) , and one notebook as control agent notebook (CA). Connect APUT to CA notebook with USB cable.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Fixed Wi-Fi </a:t>
            </a:r>
            <a:r>
              <a:rPr lang="en-US" sz="1400" dirty="0" err="1" smtClean="0"/>
              <a:t>mac</a:t>
            </a:r>
            <a:r>
              <a:rPr lang="en-US" sz="1400" dirty="0" smtClean="0"/>
              <a:t> address on APUT and also update the Mac address in init file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Use cables to connect CA notebook to control network switch </a:t>
            </a:r>
            <a:r>
              <a:rPr lang="en-US" altLang="zh-TW" sz="1400" dirty="0" smtClean="0"/>
              <a:t>(192.168.x.x)</a:t>
            </a:r>
            <a:r>
              <a:rPr lang="en-US" sz="1400" dirty="0" smtClean="0"/>
              <a:t> &amp; data network switch </a:t>
            </a:r>
            <a:r>
              <a:rPr lang="en-US" altLang="zh-TW" sz="1400" dirty="0" smtClean="0"/>
              <a:t>(192.165.x.x) separately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Turn off Wi-Fi &amp; hotspot from Settings on APUT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Turn on USB tethering from Settings on APUT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026" y="1916832"/>
            <a:ext cx="3409950" cy="89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mtk12082\Desktop\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800" y="3933056"/>
            <a:ext cx="1329065" cy="28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(2/4)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6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400" dirty="0" smtClean="0"/>
              <a:t>Create a bridge between data network and USB network on CA notebook and set a available IP &amp; net mask for this bridge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192.165.100.162,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255.255.0.0</a:t>
            </a:r>
          </a:p>
        </p:txBody>
      </p:sp>
      <p:pic>
        <p:nvPicPr>
          <p:cNvPr id="1026" name="Picture 2" descr="C:\Users\mtk12082\Desktop\bridg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96952"/>
            <a:ext cx="3991288" cy="2775174"/>
          </a:xfrm>
          <a:prstGeom prst="rect">
            <a:avLst/>
          </a:prstGeom>
          <a:noFill/>
        </p:spPr>
      </p:pic>
      <p:pic>
        <p:nvPicPr>
          <p:cNvPr id="1027" name="Picture 3" descr="C:\Users\mtk12082\Desktop\bridge1.png"/>
          <p:cNvPicPr>
            <a:picLocks noChangeAspect="1" noChangeArrowheads="1"/>
          </p:cNvPicPr>
          <p:nvPr/>
        </p:nvPicPr>
        <p:blipFill>
          <a:blip r:embed="rId3" cstate="print"/>
          <a:srcRect b="61210"/>
          <a:stretch>
            <a:fillRect/>
          </a:stretch>
        </p:blipFill>
        <p:spPr bwMode="auto">
          <a:xfrm>
            <a:off x="899592" y="1772816"/>
            <a:ext cx="3940424" cy="1083666"/>
          </a:xfrm>
          <a:prstGeom prst="rect">
            <a:avLst/>
          </a:prstGeom>
          <a:noFill/>
        </p:spPr>
      </p:pic>
      <p:pic>
        <p:nvPicPr>
          <p:cNvPr id="1028" name="Picture 4" descr="C:\Users\mtk12082\Desktop\brid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996952"/>
            <a:ext cx="3949672" cy="2793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(3/4)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7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400" dirty="0" smtClean="0"/>
              <a:t>Setup APUT’s &amp; PCE’s control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192.168.250.99,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255.255.255.0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Set IP address of control network (192.168.x.x) on CA notebook. 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init file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</a:t>
            </a:r>
            <a:r>
              <a:rPr lang="en-US" altLang="zh-TW" sz="1000" i="1" dirty="0" smtClean="0"/>
              <a:t>ENV_SETUP.bat</a:t>
            </a:r>
            <a:r>
              <a:rPr lang="en-US" altLang="zh-TW" sz="1000" dirty="0" smtClean="0"/>
              <a:t> in AP sigma tool</a:t>
            </a:r>
            <a:endParaRPr lang="en-US" sz="1400" dirty="0" smtClean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00" y="5661248"/>
            <a:ext cx="1217488" cy="1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941208"/>
            <a:ext cx="3420004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201" y="4941168"/>
            <a:ext cx="3951003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mtk12082\Desktop\loc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1628800"/>
            <a:ext cx="4190800" cy="2954978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5292080" y="4664169"/>
            <a:ext cx="368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## PC Endpoint (WFA Traffic generator console)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(4/4)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8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400" dirty="0" smtClean="0"/>
              <a:t>Setup APUT’s &amp; PCE’s wireless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192.165.100.99,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255.255.0.0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init file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</a:t>
            </a:r>
            <a:r>
              <a:rPr lang="en-US" altLang="zh-TW" sz="1000" i="1" dirty="0" smtClean="0"/>
              <a:t>ENV_SETUP.bat</a:t>
            </a:r>
            <a:r>
              <a:rPr lang="en-US" altLang="zh-TW" sz="1000" dirty="0" smtClean="0"/>
              <a:t> in AP sigma tool</a:t>
            </a: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>
              <a:buFont typeface="+mj-lt"/>
              <a:buAutoNum type="arabicPeriod" startAt="7"/>
            </a:pPr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00" y="2217320"/>
            <a:ext cx="2061000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200" y="3297440"/>
            <a:ext cx="2867025" cy="19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200" y="1701830"/>
            <a:ext cx="2332696" cy="358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700808"/>
            <a:ext cx="2880000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3784" y="2962924"/>
            <a:ext cx="3124200" cy="19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3923928" y="1412776"/>
            <a:ext cx="368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## PC Endpoint (WFA Traffic generator console)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7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8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9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0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1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2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3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12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4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5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197B58E17B44CA3228AF1B747B2DD" ma:contentTypeVersion="2" ma:contentTypeDescription="Create a new document." ma:contentTypeScope="" ma:versionID="27fd5bee757e9009d2876e29b88a1f4f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b2659cdc06552897402ca31c6ff9b0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cryptBy" minOccurs="0"/>
                <xsd:element ref="ns1:SCEnDecry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SCEncryptBy" ma:index="8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CEnDecrypt" ma:index="9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Props1.xml><?xml version="1.0" encoding="utf-8"?>
<ds:datastoreItem xmlns:ds="http://schemas.openxmlformats.org/officeDocument/2006/customXml" ds:itemID="{34113AC9-07AA-4AC6-84E3-D020CCB14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F2EE214-8D3B-4A7C-BF2C-23C157A55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18602-ABD6-456F-9A13-032C2FC24F2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31880</TotalTime>
  <Words>379</Words>
  <Application>Microsoft Office PowerPoint</Application>
  <PresentationFormat>如螢幕大小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20</vt:i4>
      </vt:variant>
      <vt:variant>
        <vt:lpstr>投影片標題</vt:lpstr>
      </vt:variant>
      <vt:variant>
        <vt:i4>11</vt:i4>
      </vt:variant>
    </vt:vector>
  </HeadingPairs>
  <TitlesOfParts>
    <vt:vector size="31" baseType="lpstr">
      <vt:lpstr>MediaTek-Internal_Use</vt:lpstr>
      <vt:lpstr>Custom Design</vt:lpstr>
      <vt:lpstr>MediaTek</vt:lpstr>
      <vt:lpstr>1_MediaTek</vt:lpstr>
      <vt:lpstr>3_MediaTek-Internal_Use</vt:lpstr>
      <vt:lpstr>1_MediaTek-Internal_Use</vt:lpstr>
      <vt:lpstr>2_MediaTek-Internal_Use</vt:lpstr>
      <vt:lpstr>4_MediaTek-Internal_Use</vt:lpstr>
      <vt:lpstr>5_MediaTek-Internal_Use</vt:lpstr>
      <vt:lpstr>6_MediaTek-Internal_Use</vt:lpstr>
      <vt:lpstr>7_MediaTek-Internal_Use</vt:lpstr>
      <vt:lpstr>8_MediaTek-Internal_Use</vt:lpstr>
      <vt:lpstr>9_MediaTek-Internal_Use</vt:lpstr>
      <vt:lpstr>10_MediaTek-Internal_Use</vt:lpstr>
      <vt:lpstr>11_MediaTek-Internal_Use</vt:lpstr>
      <vt:lpstr>2_MediaTek</vt:lpstr>
      <vt:lpstr>3_MediaTek</vt:lpstr>
      <vt:lpstr>12_MediaTek-Internal_Use</vt:lpstr>
      <vt:lpstr>4_MediaTek</vt:lpstr>
      <vt:lpstr>5_MediaTek</vt:lpstr>
      <vt:lpstr>AP sigma environment setup SOP</vt:lpstr>
      <vt:lpstr>Outline</vt:lpstr>
      <vt:lpstr>Introduction</vt:lpstr>
      <vt:lpstr>Device preparation</vt:lpstr>
      <vt:lpstr>Network route configuration</vt:lpstr>
      <vt:lpstr>Environment setup steps (1/4)</vt:lpstr>
      <vt:lpstr>Environment setup steps (2/4)</vt:lpstr>
      <vt:lpstr>Environment setup steps (3/4)</vt:lpstr>
      <vt:lpstr>Environment setup steps (4/4)</vt:lpstr>
      <vt:lpstr>Install &amp; run sigma tool</vt:lpstr>
      <vt:lpstr>投影片 10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Monthly Report  for MCD 1st Level Manager Meeting</dc:title>
  <dc:creator>mtk54234</dc:creator>
  <cp:lastModifiedBy>mtk12082</cp:lastModifiedBy>
  <cp:revision>1905</cp:revision>
  <dcterms:created xsi:type="dcterms:W3CDTF">2014-04-08T10:24:30Z</dcterms:created>
  <dcterms:modified xsi:type="dcterms:W3CDTF">2019-01-16T06:47:30Z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0x010100F60197B58E17B44CA3228AF1B747B2DD</vt:lpwstr>
  </property>
</Properties>
</file>