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16.xml" ContentType="application/vnd.openxmlformats-officedocument.theme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theme/theme17.xml" ContentType="application/vnd.openxmlformats-officedocument.theme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theme/theme18.xml" ContentType="application/vnd.openxmlformats-officedocument.theme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theme/theme19.xml" ContentType="application/vnd.openxmlformats-officedocument.theme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33" r:id="rId4"/>
    <p:sldMasterId id="2147484047" r:id="rId5"/>
    <p:sldMasterId id="2147484060" r:id="rId6"/>
    <p:sldMasterId id="2147484121" r:id="rId7"/>
    <p:sldMasterId id="2147484134" r:id="rId8"/>
    <p:sldMasterId id="2147484147" r:id="rId9"/>
    <p:sldMasterId id="2147484160" r:id="rId10"/>
    <p:sldMasterId id="2147484173" r:id="rId11"/>
    <p:sldMasterId id="2147484186" r:id="rId12"/>
    <p:sldMasterId id="2147484201" r:id="rId13"/>
    <p:sldMasterId id="2147484215" r:id="rId14"/>
    <p:sldMasterId id="2147484228" r:id="rId15"/>
    <p:sldMasterId id="2147484241" r:id="rId16"/>
    <p:sldMasterId id="2147484254" r:id="rId17"/>
    <p:sldMasterId id="2147484267" r:id="rId18"/>
    <p:sldMasterId id="2147484280" r:id="rId19"/>
    <p:sldMasterId id="2147484294" r:id="rId20"/>
    <p:sldMasterId id="2147484308" r:id="rId21"/>
    <p:sldMasterId id="2147484321" r:id="rId22"/>
    <p:sldMasterId id="2147484334" r:id="rId23"/>
  </p:sldMasterIdLst>
  <p:notesMasterIdLst>
    <p:notesMasterId r:id="rId36"/>
  </p:notesMasterIdLst>
  <p:sldIdLst>
    <p:sldId id="328" r:id="rId24"/>
    <p:sldId id="329" r:id="rId25"/>
    <p:sldId id="330" r:id="rId26"/>
    <p:sldId id="331" r:id="rId27"/>
    <p:sldId id="326" r:id="rId28"/>
    <p:sldId id="333" r:id="rId29"/>
    <p:sldId id="334" r:id="rId30"/>
    <p:sldId id="340" r:id="rId31"/>
    <p:sldId id="338" r:id="rId32"/>
    <p:sldId id="339" r:id="rId33"/>
    <p:sldId id="336" r:id="rId34"/>
    <p:sldId id="332" r:id="rId35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1" autoAdjust="0"/>
    <p:restoredTop sz="84744" autoAdjust="0"/>
  </p:normalViewPr>
  <p:slideViewPr>
    <p:cSldViewPr>
      <p:cViewPr varScale="1">
        <p:scale>
          <a:sx n="78" d="100"/>
          <a:sy n="78" d="100"/>
        </p:scale>
        <p:origin x="15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3.xml"/><Relationship Id="rId39" Type="http://schemas.openxmlformats.org/officeDocument/2006/relationships/theme" Target="theme/theme1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" Target="slides/slide5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374A-EFFC-4FFD-8A9C-DEDDAEFA4BB1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67CD7-0378-4A73-A413-093A9F51E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5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2019/3/25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  <p:hf hdr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  <p:hf hdr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  <p:hf hdr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  <p:hf hdr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  <p:hf hdr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  <p:hf hdr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  <p:hf hdr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  <p:hf hdr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  <p:hf hdr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2019/3/25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  <p:hf hdr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  <p:hf hdr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  <p:hf hdr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  <p:hf hdr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  <p:hf hdr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  <p:hf hdr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  <p:hf hdr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2019/3/25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  <p:hf hdr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  <p:hf hdr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  <p:hf hdr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  <p:hf hdr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  <p:hf hdr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  <p:hf hdr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  <p:hf hdr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  <p:hf hdr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  <p:hf hdr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  <p:hf hdr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  <p:hf hdr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  <p:hf hdr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  <p:hf hdr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  <p:hf hdr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  <p:hf hdr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  <p:hf hdr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  <p:hf hdr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</p:spPr>
        <p:txBody>
          <a:bodyPr tIns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  <p:hf hdr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  <p:hf hdr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  <p:hf hdr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  <p:hf hdr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  <p:hf hdr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  <p:hf hdr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  <p:hf hdr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  <p:hf hdr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  <p:hf hdr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  <p:hf hdr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  <p:hf hdr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  <p:hf hdr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  <p:hf hdr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  <p:hf hdr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  <p:hf hdr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  <p:hf hdr="0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  <p:hf hdr="0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  <p:hf hdr="0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  <p:hf hdr="0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  <p:hf hdr="0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  <p:hf hdr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Copyright © MediaTek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 Inc. </a:t>
            </a: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All rights reserved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.</a:t>
            </a:r>
            <a:endParaRPr kumimoji="0" lang="en-US" sz="1000" dirty="0">
              <a:solidFill>
                <a:srgbClr val="999A94"/>
              </a:solidFill>
              <a:latin typeface="Calibri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Copyright © MediaTek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 Inc. </a:t>
            </a: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All rights reserved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.</a:t>
            </a:r>
            <a:endParaRPr kumimoji="0" lang="en-US" sz="1000" dirty="0">
              <a:solidFill>
                <a:srgbClr val="999A94"/>
              </a:solidFill>
              <a:latin typeface="Calibri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  <p:hf hdr="0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  <p:hf hdr="0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  <p:hf hdr="0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  <p:hf hdr="0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  <p:hf hdr="0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  <p:hf hdr="0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  <p:hf hdr="0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  <p:hf hdr="0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Copyright © MediaTek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 Inc. </a:t>
            </a: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All rights reserved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.</a:t>
            </a:r>
            <a:endParaRPr kumimoji="0" lang="en-US" sz="1000" dirty="0">
              <a:solidFill>
                <a:srgbClr val="999A94"/>
              </a:solidFill>
              <a:latin typeface="Calibri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BA586A3-3979-4A46-B72E-6A601F079317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DA5FF9-927C-4501-89EB-6406AC7A83D8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BA586A3-3979-4A46-B72E-6A601F079317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DA5FF9-927C-4501-89EB-6406AC7A83D8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BA586A3-3979-4A46-B72E-6A601F079317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DA5FF9-927C-4501-89EB-6406AC7A83D8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BA586A3-3979-4A46-B72E-6A601F079317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DA5FF9-927C-4501-89EB-6406AC7A83D8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BA586A3-3979-4A46-B72E-6A601F079317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DA5FF9-927C-4501-89EB-6406AC7A83D8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BA586A3-3979-4A46-B72E-6A601F079317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DA5FF9-927C-4501-89EB-6406AC7A83D8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BA586A3-3979-4A46-B72E-6A601F079317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DA5FF9-927C-4501-89EB-6406AC7A83D8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BA586A3-3979-4A46-B72E-6A601F079317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DA5FF9-927C-4501-89EB-6406AC7A83D8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BA586A3-3979-4A46-B72E-6A601F079317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DA5FF9-927C-4501-89EB-6406AC7A83D8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BA586A3-3979-4A46-B72E-6A601F079317}" type="datetimeFigureOut">
              <a:rPr lang="en-US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DA5FF9-927C-4501-89EB-6406AC7A83D8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Copyright © MediaTek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 Inc. </a:t>
            </a: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All rights reserved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.</a:t>
            </a:r>
            <a:endParaRPr kumimoji="0" lang="en-US" sz="1000" dirty="0">
              <a:solidFill>
                <a:srgbClr val="999A94"/>
              </a:solidFill>
              <a:latin typeface="Calibri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72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25344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65602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3983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281352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07160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816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03309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62603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1375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594100" y="1090518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kumimoji="0"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2" name="Picture 1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gline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Copyright © MediaTek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 Inc. </a:t>
            </a: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All rights reserved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.</a:t>
            </a:r>
            <a:endParaRPr kumimoji="0" lang="en-US" sz="1000" dirty="0">
              <a:solidFill>
                <a:srgbClr val="999A94"/>
              </a:solidFill>
              <a:latin typeface="Calibri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3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34535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57200" y="1854201"/>
            <a:ext cx="8229600" cy="431440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Copyright © MediaTek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 Inc. </a:t>
            </a: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All rights reserved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.</a:t>
            </a:r>
            <a:endParaRPr kumimoji="0" lang="en-US" sz="1000" dirty="0">
              <a:solidFill>
                <a:srgbClr val="999A94"/>
              </a:solidFill>
              <a:latin typeface="Calibri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2019/3/25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Copyright © MediaTek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 Inc. </a:t>
            </a:r>
            <a:r>
              <a:rPr kumimoji="0" lang="en-US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All rights reserved</a:t>
            </a:r>
            <a:r>
              <a:rPr kumimoji="0" lang="en-US" altLang="zh-TW" sz="1000" dirty="0">
                <a:solidFill>
                  <a:srgbClr val="999A94"/>
                </a:solidFill>
                <a:latin typeface="Calibri"/>
                <a:ea typeface="SimHei" charset="0"/>
                <a:cs typeface="SimHei" charset="0"/>
              </a:rPr>
              <a:t>.</a:t>
            </a:r>
            <a:endParaRPr kumimoji="0" lang="en-US" sz="1000" dirty="0">
              <a:solidFill>
                <a:srgbClr val="999A94"/>
              </a:solidFill>
              <a:latin typeface="Calibri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2019/3/25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F600484-F158-4B90-AB1B-7D94E886E5C3}" type="datetime1">
              <a:rPr lang="en-US" altLang="zh-TW" smtClean="0">
                <a:solidFill>
                  <a:srgbClr val="999A94"/>
                </a:solidFill>
              </a:rPr>
              <a:pPr/>
              <a:t>3/25/2019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2019/3/25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  <p:hf hd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  <p:hf hd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  <p:hf hd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  <p:hf hdr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  <p:hf hdr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2019/3/25</a:t>
            </a:fld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  <p:hf hdr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  <p:hf hdr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  <p:hf hdr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  <p:hf hdr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  <p:hf hdr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  <p:hf hdr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2019/3/25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  <p:hf hdr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  <p:hf hdr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  <p:hf hdr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  <p:hf hdr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rotWithShape="1">
          <a:gsLst>
            <a:gs pos="0">
              <a:srgbClr val="F2F2F2"/>
            </a:gs>
            <a:gs pos="39999">
              <a:srgbClr val="FFFFFF"/>
            </a:gs>
            <a:gs pos="100000">
              <a:srgbClr val="FFFFFF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typ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1539875"/>
            <a:ext cx="23701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/>
          </p:cNvSpPr>
          <p:nvPr/>
        </p:nvSpPr>
        <p:spPr>
          <a:xfrm>
            <a:off x="3594100" y="1098550"/>
            <a:ext cx="16129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pic>
        <p:nvPicPr>
          <p:cNvPr id="6" name="Picture 9" descr="pattern.png"/>
          <p:cNvPicPr>
            <a:picLocks noChangeAspect="1"/>
          </p:cNvPicPr>
          <p:nvPr/>
        </p:nvPicPr>
        <p:blipFill>
          <a:blip r:embed="rId3" cstate="print"/>
          <a:srcRect t="67407"/>
          <a:stretch>
            <a:fillRect/>
          </a:stretch>
        </p:blipFill>
        <p:spPr bwMode="auto">
          <a:xfrm>
            <a:off x="0" y="4894263"/>
            <a:ext cx="9144000" cy="196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rotWithShape="1">
          <a:gsLst>
            <a:gs pos="0">
              <a:srgbClr val="F2F2F2"/>
            </a:gs>
            <a:gs pos="39999">
              <a:srgbClr val="FFFFFF"/>
            </a:gs>
            <a:gs pos="100000">
              <a:srgbClr val="FFFFFF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agline-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0138" y="2484438"/>
            <a:ext cx="4064000" cy="17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962275" y="6226175"/>
            <a:ext cx="2881313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defRPr/>
            </a:pPr>
            <a:r>
              <a:rPr lang="en-US" altLang="en-US" sz="1000" smtClean="0">
                <a:solidFill>
                  <a:srgbClr val="999A94"/>
                </a:solidFill>
                <a:ea typeface="SimHei" panose="02010609060101010101" pitchFamily="49" charset="-122"/>
              </a:rPr>
              <a:t>Copyright © MediaTek</a:t>
            </a:r>
            <a:r>
              <a:rPr lang="en-US" altLang="zh-TW" sz="1000" smtClean="0">
                <a:solidFill>
                  <a:srgbClr val="999A94"/>
                </a:solidFill>
                <a:ea typeface="SimHei" panose="02010609060101010101" pitchFamily="49" charset="-122"/>
              </a:rPr>
              <a:t> Inc. </a:t>
            </a:r>
            <a:r>
              <a:rPr lang="en-US" altLang="en-US" sz="1000" smtClean="0">
                <a:solidFill>
                  <a:srgbClr val="999A94"/>
                </a:solidFill>
                <a:ea typeface="SimHei" panose="02010609060101010101" pitchFamily="49" charset="-122"/>
              </a:rPr>
              <a:t>All rights reserved</a:t>
            </a:r>
            <a:r>
              <a:rPr lang="en-US" altLang="zh-TW" sz="1000" smtClean="0">
                <a:solidFill>
                  <a:srgbClr val="999A94"/>
                </a:solidFill>
                <a:ea typeface="SimHei" panose="02010609060101010101" pitchFamily="49" charset="-122"/>
              </a:rPr>
              <a:t>.</a:t>
            </a:r>
            <a:endParaRPr lang="en-US" altLang="en-US" sz="1000" smtClean="0">
              <a:solidFill>
                <a:srgbClr val="999A94"/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  <p:hf hdr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F36A1-B7EC-4533-9BF8-DF2361BA127B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5813AE7-C2E7-4D9C-9207-20CC105B8528}" type="slidenum">
              <a:rPr lang="en-US" altLang="ja-JP">
                <a:solidFill>
                  <a:srgbClr val="F39A1E"/>
                </a:solidFill>
              </a:rPr>
              <a:pPr/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/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3E8A-4CAF-4357-ABA0-1DD8C34A19F4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D499A-9C24-4E90-B22D-B4F582AC0986}" type="slidenum">
              <a:rPr lang="en-US" altLang="ja-JP">
                <a:solidFill>
                  <a:srgbClr val="F39A1E"/>
                </a:solidFill>
              </a:rPr>
              <a:pPr/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4DF5C-7048-4FCA-9D2A-AEF4FD135294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7F264-F0D3-4175-AB7A-AC64C2571785}" type="slidenum">
              <a:rPr lang="en-US" altLang="ja-JP">
                <a:solidFill>
                  <a:srgbClr val="F39A1E"/>
                </a:solidFill>
              </a:rPr>
              <a:pPr/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D021-DCB2-40EF-B0CA-505EEC51A9C7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783BF-D039-41CD-803E-367563269506}" type="slidenum">
              <a:rPr lang="en-US" altLang="ja-JP">
                <a:solidFill>
                  <a:srgbClr val="F39A1E"/>
                </a:solidFill>
              </a:rPr>
              <a:pPr/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6C05C-23D6-4AD9-9F80-F45FC3F9A72E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1DF4E-6452-414A-AE17-EAB28AFCF7A1}" type="slidenum">
              <a:rPr lang="en-US" altLang="ja-JP">
                <a:solidFill>
                  <a:srgbClr val="F39A1E"/>
                </a:solidFill>
              </a:rPr>
              <a:pPr/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/>
              <a:pPr>
                <a:defRPr/>
              </a:pPr>
              <a:t>2019/3/25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3B130-8D71-44A1-A883-BE400294D6AE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B301A-C864-4DC2-8D70-7185FD63A0A5}" type="slidenum">
              <a:rPr lang="en-US" altLang="ja-JP">
                <a:solidFill>
                  <a:srgbClr val="F39A1E"/>
                </a:solidFill>
              </a:rPr>
              <a:pPr/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2EE88-869A-461A-B16F-F416D67BE1A3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C5025-C25B-448F-A5CB-E8565673A787}" type="slidenum">
              <a:rPr lang="en-US" altLang="ja-JP">
                <a:solidFill>
                  <a:srgbClr val="F39A1E"/>
                </a:solidFill>
              </a:rPr>
              <a:pPr/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8778D-EAE6-428C-B9F2-9BC5EE3918EE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C2A9A-5DA0-4BD1-B6C6-EBFED2F05A90}" type="slidenum">
              <a:rPr lang="en-US" altLang="ja-JP">
                <a:solidFill>
                  <a:srgbClr val="F39A1E"/>
                </a:solidFill>
              </a:rPr>
              <a:pPr/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6DB14-9B14-482C-8EBD-DA9C54FF5C29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2C991-7AAF-422E-8228-01C1D1F87566}" type="slidenum">
              <a:rPr lang="en-US" altLang="ja-JP">
                <a:solidFill>
                  <a:srgbClr val="F39A1E"/>
                </a:solidFill>
              </a:rPr>
              <a:pPr/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7B0BE-CEDA-4939-A5AD-D9AA5E6D3B2E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72C64-6168-4D72-89C1-4565A6ADBF82}" type="slidenum">
              <a:rPr lang="en-US" altLang="ja-JP">
                <a:solidFill>
                  <a:srgbClr val="F39A1E"/>
                </a:solidFill>
              </a:rPr>
              <a:pPr/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  <p:hf hdr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2019/3/25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  <p:hf hdr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  <p:hf hdr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  <p:hf hdr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2C663-4F89-488D-9ACB-311E95EE501E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43807-500D-4170-9712-337FDD788CA8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  <p:hf hdr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  <p:hf hdr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  <p:hf hdr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  <p:hf hdr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1.xml"/><Relationship Id="rId13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205.xml"/><Relationship Id="rId2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9.xml"/><Relationship Id="rId11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19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197.xml"/><Relationship Id="rId9" Type="http://schemas.openxmlformats.org/officeDocument/2006/relationships/slideLayout" Target="../slideLayouts/slideLayout202.xml"/><Relationship Id="rId1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4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8.xml"/><Relationship Id="rId2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5.xml"/><Relationship Id="rId1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6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5.xml"/><Relationship Id="rId12" Type="http://schemas.openxmlformats.org/officeDocument/2006/relationships/slideLayout" Target="../slideLayouts/slideLayout230.xml"/><Relationship Id="rId2" Type="http://schemas.openxmlformats.org/officeDocument/2006/relationships/slideLayout" Target="../slideLayouts/slideLayout220.xml"/><Relationship Id="rId1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9.xml"/><Relationship Id="rId5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28.xml"/><Relationship Id="rId4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7.xml"/><Relationship Id="rId14" Type="http://schemas.openxmlformats.org/officeDocument/2006/relationships/image" Target="../media/image8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8.xml"/><Relationship Id="rId13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7.xml"/><Relationship Id="rId12" Type="http://schemas.openxmlformats.org/officeDocument/2006/relationships/slideLayout" Target="../slideLayouts/slideLayout24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32.xml"/><Relationship Id="rId16" Type="http://schemas.openxmlformats.org/officeDocument/2006/relationships/theme" Target="../theme/theme20.xml"/><Relationship Id="rId1" Type="http://schemas.openxmlformats.org/officeDocument/2006/relationships/slideLayout" Target="../slideLayouts/slideLayout231.xml"/><Relationship Id="rId6" Type="http://schemas.openxmlformats.org/officeDocument/2006/relationships/slideLayout" Target="../slideLayouts/slideLayout236.xml"/><Relationship Id="rId11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35.xml"/><Relationship Id="rId1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34.xml"/><Relationship Id="rId9" Type="http://schemas.openxmlformats.org/officeDocument/2006/relationships/slideLayout" Target="../slideLayouts/slideLayout239.xml"/><Relationship Id="rId14" Type="http://schemas.openxmlformats.org/officeDocument/2006/relationships/slideLayout" Target="../slideLayouts/slideLayout2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2019/3/25</a:t>
            </a:fld>
            <a:endParaRPr lang="en-US" altLang="ja-JP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  <p:sldLayoutId id="2147484227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kumimoji="0" lang="en-US" smtClean="0">
                <a:solidFill>
                  <a:srgbClr val="999A94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3/25/2019</a:t>
            </a:fld>
            <a:endParaRPr kumimoji="0" lang="en-US">
              <a:solidFill>
                <a:srgbClr val="999A94"/>
              </a:solidFill>
              <a:latin typeface="Calibri"/>
              <a:ea typeface="+mn-ea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srgbClr val="999A94"/>
              </a:solidFill>
              <a:latin typeface="Calibri"/>
              <a:ea typeface="+mn-ea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kumimoji="0" lang="en-US" smtClean="0">
                <a:solidFill>
                  <a:srgbClr val="F39A1E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F39A1E"/>
              </a:solidFill>
              <a:latin typeface="Calibri"/>
              <a:ea typeface="+mn-ea"/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  <p:sldLayoutId id="2147484292" r:id="rId12"/>
    <p:sldLayoutId id="2147484293" r:id="rId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kumimoji="0" lang="en-US" smtClean="0">
                <a:solidFill>
                  <a:srgbClr val="999A94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3/25/2019</a:t>
            </a:fld>
            <a:endParaRPr kumimoji="0" lang="en-US">
              <a:solidFill>
                <a:srgbClr val="999A94"/>
              </a:solidFill>
              <a:latin typeface="Calibri"/>
              <a:ea typeface="+mn-ea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srgbClr val="999A94"/>
              </a:solidFill>
              <a:latin typeface="Calibri"/>
              <a:ea typeface="+mn-ea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kumimoji="0" lang="en-US" smtClean="0">
                <a:solidFill>
                  <a:srgbClr val="F39A1E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F39A1E"/>
              </a:solidFill>
              <a:latin typeface="Calibri"/>
              <a:ea typeface="+mn-ea"/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BA586A3-3979-4A46-B72E-6A601F079317}" type="datetimeFigureOut">
              <a:rPr kumimoji="0" lang="en-US" smtClean="0">
                <a:solidFill>
                  <a:srgbClr val="999A94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3/25/2019</a:t>
            </a:fld>
            <a:endParaRPr kumimoji="0" lang="en-US">
              <a:solidFill>
                <a:srgbClr val="999A94"/>
              </a:solidFill>
              <a:latin typeface="Calibri"/>
              <a:ea typeface="+mn-ea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srgbClr val="999A94"/>
              </a:solidFill>
              <a:latin typeface="Calibri"/>
              <a:ea typeface="+mn-ea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6DA5FF9-927C-4501-89EB-6406AC7A83D8}" type="slidenum">
              <a:rPr kumimoji="0" lang="en-US" smtClean="0">
                <a:solidFill>
                  <a:srgbClr val="F39A1E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F39A1E"/>
              </a:solidFill>
              <a:latin typeface="Calibri"/>
              <a:ea typeface="+mn-ea"/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  <p:sldLayoutId id="2147484333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167"/>
            <a:ext cx="82296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kumimoji="0" lang="en-US" dirty="0">
              <a:solidFill>
                <a:srgbClr val="999A94"/>
              </a:solidFill>
              <a:latin typeface="Calibri"/>
              <a:ea typeface="+mn-ea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kumimoji="0" lang="en-US" altLang="zh-TW" dirty="0">
              <a:solidFill>
                <a:srgbClr val="999A94"/>
              </a:solidFill>
              <a:latin typeface="Calibri"/>
              <a:ea typeface="新細明體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E54FAAE-D303-1440-B1E5-D1AB6CEFDBFD}" type="slidenum">
              <a:rPr kumimoji="0" lang="en-US" smtClean="0">
                <a:solidFill>
                  <a:srgbClr val="F39A1E"/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dirty="0">
              <a:solidFill>
                <a:srgbClr val="F39A1E"/>
              </a:solidFill>
              <a:latin typeface="Calibri"/>
              <a:ea typeface="+mn-ea"/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6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  <p:sldLayoutId id="2147484346" r:id="rId12"/>
    <p:sldLayoutId id="2147484347" r:id="rId13"/>
    <p:sldLayoutId id="2147484348" r:id="rId14"/>
    <p:sldLayoutId id="214748434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9E2C4BE-1B1C-4B03-95B9-6BF56B69E614}" type="datetime1">
              <a:rPr kumimoji="0" lang="en-US" altLang="zh-TW" smtClean="0">
                <a:solidFill>
                  <a:srgbClr val="999A94"/>
                </a:solidFill>
                <a:latin typeface="Calibri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3/25/2019</a:t>
            </a:fld>
            <a:endParaRPr kumimoji="0" lang="en-US">
              <a:solidFill>
                <a:srgbClr val="999A94"/>
              </a:solidFill>
              <a:latin typeface="Calibri"/>
              <a:ea typeface="+mn-ea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srgbClr val="999A94"/>
              </a:solidFill>
              <a:latin typeface="Calibri"/>
              <a:ea typeface="+mn-ea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kumimoji="0" lang="en-US" smtClean="0">
                <a:solidFill>
                  <a:srgbClr val="F39A1E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F39A1E"/>
              </a:solidFill>
              <a:latin typeface="Calibri"/>
              <a:ea typeface="+mn-ea"/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9E2C4BE-1B1C-4B03-95B9-6BF56B69E614}" type="datetime1">
              <a:rPr kumimoji="0" lang="en-US" altLang="zh-TW" smtClean="0">
                <a:solidFill>
                  <a:srgbClr val="999A94"/>
                </a:solidFill>
                <a:latin typeface="Calibri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3/25/2019</a:t>
            </a:fld>
            <a:endParaRPr kumimoji="0" lang="en-US">
              <a:solidFill>
                <a:srgbClr val="999A94"/>
              </a:solidFill>
              <a:latin typeface="Calibri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srgbClr val="999A94"/>
              </a:solidFill>
              <a:latin typeface="Calibri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kumimoji="0" lang="en-US" smtClean="0">
                <a:solidFill>
                  <a:srgbClr val="F39A1E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F39A1E"/>
              </a:solidFill>
              <a:latin typeface="Calibri"/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kumimoji="0"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  <p:sldLayoutId id="214748413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35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563"/>
            <a:ext cx="927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1BD47EAB-66D5-4B29-B9A5-14181E080DC1}" type="datetime1">
              <a:rPr lang="ja-JP" altLang="en-US">
                <a:solidFill>
                  <a:srgbClr val="999A94"/>
                </a:solidFill>
                <a:latin typeface="Arial" pitchFamily="34" charset="0"/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  <a:latin typeface="Arial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563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800">
                <a:solidFill>
                  <a:schemeClr val="tx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350" y="6278563"/>
            <a:ext cx="1060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1">
                <a:solidFill>
                  <a:schemeClr val="accent1"/>
                </a:solidFill>
              </a:defRPr>
            </a:lvl1pPr>
          </a:lstStyle>
          <a:p>
            <a:fld id="{5B1F6867-D509-4D76-815D-33367DEBBCC3}" type="slidenum">
              <a:rPr lang="en-US" altLang="ja-JP" smtClean="0">
                <a:solidFill>
                  <a:srgbClr val="F39A1E"/>
                </a:solidFill>
                <a:latin typeface="Arial" pitchFamily="34" charset="0"/>
              </a:rPr>
              <a:pPr/>
              <a:t>‹#›</a:t>
            </a:fld>
            <a:endParaRPr lang="en-US" altLang="ja-JP" smtClean="0">
              <a:solidFill>
                <a:srgbClr val="F39A1E"/>
              </a:solidFill>
              <a:latin typeface="Arial" pitchFamily="34" charset="0"/>
            </a:endParaRPr>
          </a:p>
        </p:txBody>
      </p:sp>
      <p:pic>
        <p:nvPicPr>
          <p:cNvPr id="1030" name="Picture 12" descr="Logotype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0850" y="6361113"/>
            <a:ext cx="7604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44663"/>
            <a:ext cx="8229600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  <p:sldLayoutId id="2147484172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▪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BB8066-CA47-4D05-A8FD-70171A455018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2019/3/25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9CEAAE-7F6D-4B06-9CA0-89FFCC5963BE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  <p:sldLayoutId id="2147484198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 sigma environment setup SOP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steps (4/4)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9</a:t>
            </a:fld>
            <a:endParaRPr lang="en-US" dirty="0">
              <a:solidFill>
                <a:srgbClr val="F39A1E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124744"/>
            <a:ext cx="8229600" cy="503158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7"/>
            </a:pPr>
            <a:r>
              <a:rPr lang="en-US" sz="1400" dirty="0" smtClean="0"/>
              <a:t>Setup APUT’s wireless network, 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  <a:r>
              <a:rPr lang="en-US" altLang="zh-TW" sz="1400" dirty="0" smtClean="0"/>
              <a:t>IP: 192.165.100.99, </a:t>
            </a:r>
            <a:r>
              <a:rPr lang="en-US" altLang="zh-TW" sz="1400" dirty="0" err="1" smtClean="0"/>
              <a:t>netmask</a:t>
            </a:r>
            <a:r>
              <a:rPr lang="en-US" altLang="zh-TW" sz="1400" dirty="0" smtClean="0"/>
              <a:t>: 255.255.0.0</a:t>
            </a:r>
            <a:endParaRPr lang="en-US" sz="1400" dirty="0" smtClean="0"/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Update init file</a:t>
            </a:r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Update </a:t>
            </a:r>
            <a:r>
              <a:rPr lang="en-US" altLang="zh-TW" sz="1000" i="1" dirty="0" smtClean="0"/>
              <a:t>PARA_SETUP.bat </a:t>
            </a:r>
            <a:r>
              <a:rPr lang="en-US" altLang="zh-TW" sz="1000" i="1" dirty="0"/>
              <a:t>in AP sigma tool to modify </a:t>
            </a:r>
            <a:r>
              <a:rPr lang="en-US" altLang="zh-TW" sz="1000" i="1" dirty="0" smtClean="0"/>
              <a:t>PCENDPOINT’s </a:t>
            </a:r>
            <a:r>
              <a:rPr lang="en-US" altLang="zh-TW" sz="1000" i="1" dirty="0" err="1" smtClean="0"/>
              <a:t>ip</a:t>
            </a:r>
            <a:r>
              <a:rPr lang="en-US" altLang="zh-TW" sz="1000" i="1" dirty="0" smtClean="0"/>
              <a:t> address </a:t>
            </a:r>
            <a:endParaRPr lang="en-US" altLang="zh-TW" sz="1000" i="1" dirty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>
              <a:buFont typeface="+mj-lt"/>
              <a:buAutoNum type="arabicPeriod" startAt="7"/>
            </a:pPr>
            <a:endParaRPr lang="en-US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200" y="2217320"/>
            <a:ext cx="2061000" cy="3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3200" y="1701830"/>
            <a:ext cx="2332696" cy="358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700808"/>
            <a:ext cx="2880000" cy="3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文字方塊 9"/>
          <p:cNvSpPr txBox="1"/>
          <p:nvPr/>
        </p:nvSpPr>
        <p:spPr>
          <a:xfrm>
            <a:off x="3923928" y="1412776"/>
            <a:ext cx="3688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## PC Endpoint (WFA Traffic generator console)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412" y="3097610"/>
            <a:ext cx="4219575" cy="108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&amp; run sigma tool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10</a:t>
            </a:fld>
            <a:endParaRPr lang="en-US" dirty="0">
              <a:solidFill>
                <a:srgbClr val="F39A1E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2060848"/>
            <a:ext cx="8229600" cy="409547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1400" dirty="0" smtClean="0"/>
              <a:t>Click the following script by sequence</a:t>
            </a:r>
            <a:endParaRPr lang="en-US" altLang="zh-TW" sz="1400" i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3581400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8083550" y="6278563"/>
            <a:ext cx="1060450" cy="365125"/>
          </a:xfr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11</a:t>
            </a:fld>
            <a:endParaRPr lang="en-US" dirty="0">
              <a:solidFill>
                <a:srgbClr val="F39A1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Device preparation</a:t>
            </a:r>
          </a:p>
          <a:p>
            <a:r>
              <a:rPr lang="en-US" dirty="0" smtClean="0"/>
              <a:t>Network route configuration</a:t>
            </a:r>
          </a:p>
          <a:p>
            <a:r>
              <a:rPr lang="en-US" dirty="0" smtClean="0"/>
              <a:t>Environment setup steps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2019/3/25</a:t>
            </a:fld>
            <a:endParaRPr lang="en-US" altLang="ja-JP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SOP is designed for AP sigma testing, including following programs:</a:t>
            </a:r>
          </a:p>
          <a:p>
            <a:pPr lvl="1"/>
            <a:r>
              <a:rPr lang="en-US" sz="2000" dirty="0" smtClean="0"/>
              <a:t>WMMPS</a:t>
            </a:r>
          </a:p>
          <a:p>
            <a:pPr lvl="1"/>
            <a:r>
              <a:rPr lang="en-US" sz="2000" dirty="0" err="1" smtClean="0"/>
              <a:t>TGn</a:t>
            </a:r>
            <a:endParaRPr lang="en-US" sz="2000" dirty="0" smtClean="0"/>
          </a:p>
          <a:p>
            <a:pPr lvl="1"/>
            <a:r>
              <a:rPr lang="en-US" sz="2000" dirty="0" smtClean="0"/>
              <a:t>PMF</a:t>
            </a:r>
          </a:p>
          <a:p>
            <a:pPr lvl="1"/>
            <a:r>
              <a:rPr lang="en-US" sz="2000" dirty="0" err="1" smtClean="0"/>
              <a:t>TGac</a:t>
            </a:r>
            <a:endParaRPr lang="en-US" sz="2000" dirty="0" smtClean="0"/>
          </a:p>
          <a:p>
            <a:pPr lvl="1"/>
            <a:r>
              <a:rPr lang="en-US" sz="2000" dirty="0" smtClean="0"/>
              <a:t>WPA2 security improvement</a:t>
            </a:r>
          </a:p>
          <a:p>
            <a:pPr lvl="2"/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preparation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B8066-CA47-4D05-A8FD-70171A455018}" type="datetime1">
              <a:rPr lang="ja-JP" altLang="en-US" smtClean="0"/>
              <a:pPr>
                <a:defRPr/>
              </a:pPr>
              <a:t>2019/3/25</a:t>
            </a:fld>
            <a:endParaRPr lang="en-US" altLang="ja-JP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CEAAE-7F6D-4B06-9CA0-89FFCC5963BE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One notebook(CA notebook)</a:t>
            </a:r>
          </a:p>
          <a:p>
            <a:pPr lvl="1"/>
            <a:r>
              <a:rPr lang="en-US" sz="2000" dirty="0" smtClean="0"/>
              <a:t>With Windows OS and connect with UCC and the test device</a:t>
            </a:r>
          </a:p>
          <a:p>
            <a:r>
              <a:rPr lang="en-US" sz="2400" dirty="0" smtClean="0"/>
              <a:t>One test </a:t>
            </a:r>
            <a:r>
              <a:rPr lang="en-US" sz="2400" dirty="0" smtClean="0"/>
              <a:t>device</a:t>
            </a:r>
            <a:r>
              <a:rPr lang="en-US" sz="2400" dirty="0" smtClean="0"/>
              <a:t>(APUT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Connecting to the notebook with USB cable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4</a:t>
            </a:fld>
            <a:endParaRPr lang="en-US" dirty="0">
              <a:solidFill>
                <a:srgbClr val="F39A1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1" y="2780928"/>
            <a:ext cx="2304256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 smtClean="0"/>
          </a:p>
        </p:txBody>
      </p:sp>
      <p:sp>
        <p:nvSpPr>
          <p:cNvPr id="8" name="矩形 7"/>
          <p:cNvSpPr/>
          <p:nvPr/>
        </p:nvSpPr>
        <p:spPr>
          <a:xfrm>
            <a:off x="611561" y="4221088"/>
            <a:ext cx="2304256" cy="15121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1000" dirty="0" smtClean="0"/>
          </a:p>
        </p:txBody>
      </p:sp>
      <p:cxnSp>
        <p:nvCxnSpPr>
          <p:cNvPr id="14" name="直線接點 13"/>
          <p:cNvCxnSpPr>
            <a:stCxn id="38" idx="2"/>
            <a:endCxn id="39" idx="0"/>
          </p:cNvCxnSpPr>
          <p:nvPr/>
        </p:nvCxnSpPr>
        <p:spPr>
          <a:xfrm>
            <a:off x="1763689" y="3933056"/>
            <a:ext cx="0" cy="28803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4" name="群組 63"/>
          <p:cNvGrpSpPr/>
          <p:nvPr/>
        </p:nvGrpSpPr>
        <p:grpSpPr>
          <a:xfrm>
            <a:off x="6804248" y="4365104"/>
            <a:ext cx="2160240" cy="1296144"/>
            <a:chOff x="6804248" y="4797152"/>
            <a:chExt cx="2160240" cy="1296144"/>
          </a:xfrm>
        </p:grpSpPr>
        <p:sp>
          <p:nvSpPr>
            <p:cNvPr id="5" name="矩形 4"/>
            <p:cNvSpPr/>
            <p:nvPr/>
          </p:nvSpPr>
          <p:spPr>
            <a:xfrm>
              <a:off x="6804248" y="4797152"/>
              <a:ext cx="2160240" cy="12961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6948264" y="5013176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6948264" y="5532040"/>
              <a:ext cx="43204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6948264" y="5820072"/>
              <a:ext cx="432048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948264" y="5244008"/>
              <a:ext cx="43204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380312" y="4926360"/>
              <a:ext cx="9925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Control network</a:t>
              </a:r>
              <a:endParaRPr lang="en-US" sz="9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380312" y="5445224"/>
              <a:ext cx="7296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USB cable</a:t>
              </a:r>
              <a:endParaRPr lang="en-US" sz="9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380312" y="5733256"/>
              <a:ext cx="1063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Wireless network</a:t>
              </a:r>
              <a:endParaRPr lang="en-US" sz="9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7380312" y="5157192"/>
              <a:ext cx="8643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Data network</a:t>
              </a:r>
              <a:endParaRPr lang="en-US" sz="900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1475656" y="2060848"/>
            <a:ext cx="1656183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 network switch</a:t>
            </a:r>
          </a:p>
          <a:p>
            <a:pPr algn="ctr"/>
            <a:r>
              <a:rPr lang="en-US" sz="1200" dirty="0" smtClean="0"/>
              <a:t>(192.168.x.x)</a:t>
            </a:r>
            <a:endParaRPr 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1475656" y="1412776"/>
            <a:ext cx="165618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network switch</a:t>
            </a:r>
          </a:p>
          <a:p>
            <a:pPr algn="ctr"/>
            <a:r>
              <a:rPr lang="en-US" sz="1200" dirty="0" smtClean="0"/>
              <a:t>(192.165.x.x)</a:t>
            </a:r>
            <a:endParaRPr lang="en-US" sz="1200" dirty="0"/>
          </a:p>
        </p:txBody>
      </p:sp>
      <p:cxnSp>
        <p:nvCxnSpPr>
          <p:cNvPr id="30" name="肘形接點 31"/>
          <p:cNvCxnSpPr>
            <a:stCxn id="51" idx="0"/>
            <a:endCxn id="26" idx="2"/>
          </p:cNvCxnSpPr>
          <p:nvPr/>
        </p:nvCxnSpPr>
        <p:spPr>
          <a:xfrm rot="16200000" flipV="1">
            <a:off x="2321750" y="2474894"/>
            <a:ext cx="288032" cy="324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27" idx="1"/>
            <a:endCxn id="37" idx="1"/>
          </p:cNvCxnSpPr>
          <p:nvPr/>
        </p:nvCxnSpPr>
        <p:spPr>
          <a:xfrm rot="10800000" flipV="1">
            <a:off x="611562" y="1592796"/>
            <a:ext cx="864095" cy="1656184"/>
          </a:xfrm>
          <a:prstGeom prst="bentConnector3">
            <a:avLst>
              <a:gd name="adj1" fmla="val 126455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11561" y="3140968"/>
            <a:ext cx="57606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eth1</a:t>
            </a:r>
            <a:endParaRPr lang="en-US" sz="900" dirty="0"/>
          </a:p>
        </p:txBody>
      </p:sp>
      <p:sp>
        <p:nvSpPr>
          <p:cNvPr id="38" name="矩形 37"/>
          <p:cNvSpPr/>
          <p:nvPr/>
        </p:nvSpPr>
        <p:spPr>
          <a:xfrm>
            <a:off x="1475657" y="3717032"/>
            <a:ext cx="57606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rndis</a:t>
            </a:r>
            <a:endParaRPr lang="en-US" sz="900" dirty="0"/>
          </a:p>
        </p:txBody>
      </p:sp>
      <p:sp>
        <p:nvSpPr>
          <p:cNvPr id="39" name="矩形 38"/>
          <p:cNvSpPr/>
          <p:nvPr/>
        </p:nvSpPr>
        <p:spPr>
          <a:xfrm>
            <a:off x="1475657" y="4221088"/>
            <a:ext cx="57606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rndis</a:t>
            </a:r>
            <a:endParaRPr lang="en-US" sz="900" dirty="0"/>
          </a:p>
        </p:txBody>
      </p:sp>
      <p:sp>
        <p:nvSpPr>
          <p:cNvPr id="40" name="矩形 39"/>
          <p:cNvSpPr/>
          <p:nvPr/>
        </p:nvSpPr>
        <p:spPr>
          <a:xfrm>
            <a:off x="1475657" y="5517232"/>
            <a:ext cx="57606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ap0</a:t>
            </a:r>
            <a:endParaRPr lang="en-US" sz="900" dirty="0"/>
          </a:p>
        </p:txBody>
      </p:sp>
      <p:sp>
        <p:nvSpPr>
          <p:cNvPr id="41" name="矩形 40"/>
          <p:cNvSpPr/>
          <p:nvPr/>
        </p:nvSpPr>
        <p:spPr>
          <a:xfrm>
            <a:off x="1475657" y="4869160"/>
            <a:ext cx="57606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bridge</a:t>
            </a:r>
            <a:endParaRPr lang="en-US" sz="900" dirty="0"/>
          </a:p>
        </p:txBody>
      </p:sp>
      <p:sp>
        <p:nvSpPr>
          <p:cNvPr id="42" name="矩形 41"/>
          <p:cNvSpPr/>
          <p:nvPr/>
        </p:nvSpPr>
        <p:spPr>
          <a:xfrm>
            <a:off x="1475657" y="3140968"/>
            <a:ext cx="57606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bridge</a:t>
            </a:r>
            <a:endParaRPr 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728193" y="4694947"/>
            <a:ext cx="118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</a:rPr>
              <a:t>192.165.100.99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1561" y="4221088"/>
            <a:ext cx="50405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APUT</a:t>
            </a:r>
            <a:endParaRPr lang="en-US" sz="1100" dirty="0"/>
          </a:p>
        </p:txBody>
      </p:sp>
      <p:sp>
        <p:nvSpPr>
          <p:cNvPr id="50" name="矩形 49"/>
          <p:cNvSpPr/>
          <p:nvPr/>
        </p:nvSpPr>
        <p:spPr>
          <a:xfrm>
            <a:off x="611561" y="2780928"/>
            <a:ext cx="36004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CA</a:t>
            </a:r>
            <a:endParaRPr lang="en-US" sz="1100" dirty="0"/>
          </a:p>
        </p:txBody>
      </p:sp>
      <p:sp>
        <p:nvSpPr>
          <p:cNvPr id="51" name="矩形 50"/>
          <p:cNvSpPr/>
          <p:nvPr/>
        </p:nvSpPr>
        <p:spPr>
          <a:xfrm>
            <a:off x="2339752" y="2780928"/>
            <a:ext cx="57606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eth0</a:t>
            </a:r>
            <a:endParaRPr lang="en-US" sz="900" dirty="0"/>
          </a:p>
        </p:txBody>
      </p:sp>
      <p:cxnSp>
        <p:nvCxnSpPr>
          <p:cNvPr id="52" name="直線接點 51"/>
          <p:cNvCxnSpPr>
            <a:stCxn id="37" idx="3"/>
            <a:endCxn id="42" idx="1"/>
          </p:cNvCxnSpPr>
          <p:nvPr/>
        </p:nvCxnSpPr>
        <p:spPr>
          <a:xfrm>
            <a:off x="1187625" y="3248980"/>
            <a:ext cx="28803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232248" y="2894747"/>
            <a:ext cx="118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192.168.250.99</a:t>
            </a:r>
            <a:endParaRPr lang="en-US" sz="10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403648" y="2966755"/>
            <a:ext cx="118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</a:rPr>
              <a:t>192.165.100.162</a:t>
            </a:r>
            <a:endParaRPr lang="en-US" sz="1000" dirty="0">
              <a:solidFill>
                <a:srgbClr val="00B050"/>
              </a:solidFill>
            </a:endParaRPr>
          </a:p>
        </p:txBody>
      </p:sp>
      <p:cxnSp>
        <p:nvCxnSpPr>
          <p:cNvPr id="55" name="直線接點 54"/>
          <p:cNvCxnSpPr>
            <a:stCxn id="42" idx="2"/>
            <a:endCxn id="38" idx="0"/>
          </p:cNvCxnSpPr>
          <p:nvPr/>
        </p:nvCxnSpPr>
        <p:spPr>
          <a:xfrm>
            <a:off x="1763689" y="3356992"/>
            <a:ext cx="0" cy="36004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39" idx="2"/>
            <a:endCxn id="41" idx="0"/>
          </p:cNvCxnSpPr>
          <p:nvPr/>
        </p:nvCxnSpPr>
        <p:spPr>
          <a:xfrm>
            <a:off x="1763689" y="4437112"/>
            <a:ext cx="0" cy="43204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41" idx="2"/>
            <a:endCxn id="40" idx="0"/>
          </p:cNvCxnSpPr>
          <p:nvPr/>
        </p:nvCxnSpPr>
        <p:spPr>
          <a:xfrm>
            <a:off x="1763689" y="5085184"/>
            <a:ext cx="0" cy="43204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792089" y="3974867"/>
            <a:ext cx="118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usb</a:t>
            </a:r>
            <a:r>
              <a:rPr lang="en-US" sz="1000" dirty="0" smtClean="0"/>
              <a:t> cable</a:t>
            </a:r>
            <a:endParaRPr lang="en-US" sz="1000" dirty="0"/>
          </a:p>
        </p:txBody>
      </p:sp>
      <p:sp>
        <p:nvSpPr>
          <p:cNvPr id="63" name="標題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/>
          <a:lstStyle/>
          <a:p>
            <a:r>
              <a:rPr lang="en-US" dirty="0" smtClean="0"/>
              <a:t>Network route configuration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3851921" y="2780928"/>
            <a:ext cx="230425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 smtClean="0"/>
          </a:p>
        </p:txBody>
      </p:sp>
      <p:sp>
        <p:nvSpPr>
          <p:cNvPr id="45" name="矩形 44"/>
          <p:cNvSpPr/>
          <p:nvPr/>
        </p:nvSpPr>
        <p:spPr>
          <a:xfrm>
            <a:off x="3851921" y="2780928"/>
            <a:ext cx="50405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UCC</a:t>
            </a:r>
            <a:endParaRPr lang="en-US" sz="1100" dirty="0"/>
          </a:p>
        </p:txBody>
      </p:sp>
      <p:cxnSp>
        <p:nvCxnSpPr>
          <p:cNvPr id="46" name="肘形接點 31"/>
          <p:cNvCxnSpPr>
            <a:stCxn id="43" idx="1"/>
            <a:endCxn id="26" idx="3"/>
          </p:cNvCxnSpPr>
          <p:nvPr/>
        </p:nvCxnSpPr>
        <p:spPr>
          <a:xfrm rot="10800000">
            <a:off x="3131839" y="2276872"/>
            <a:ext cx="720082" cy="8640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27" idx="3"/>
            <a:endCxn id="43" idx="3"/>
          </p:cNvCxnSpPr>
          <p:nvPr/>
        </p:nvCxnSpPr>
        <p:spPr>
          <a:xfrm>
            <a:off x="3131840" y="1592796"/>
            <a:ext cx="3024337" cy="1548172"/>
          </a:xfrm>
          <a:prstGeom prst="bentConnector3">
            <a:avLst>
              <a:gd name="adj1" fmla="val 107559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851921" y="4149080"/>
            <a:ext cx="23042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 smtClean="0"/>
          </a:p>
        </p:txBody>
      </p:sp>
      <p:sp>
        <p:nvSpPr>
          <p:cNvPr id="72" name="矩形 71"/>
          <p:cNvSpPr/>
          <p:nvPr/>
        </p:nvSpPr>
        <p:spPr>
          <a:xfrm>
            <a:off x="3851920" y="4149080"/>
            <a:ext cx="1080119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Testbed</a:t>
            </a:r>
            <a:r>
              <a:rPr lang="en-US" altLang="zh-TW" sz="1100" dirty="0" smtClean="0"/>
              <a:t> APs</a:t>
            </a:r>
            <a:endParaRPr lang="en-US" sz="1100" dirty="0"/>
          </a:p>
        </p:txBody>
      </p:sp>
      <p:sp>
        <p:nvSpPr>
          <p:cNvPr id="73" name="矩形 72"/>
          <p:cNvSpPr/>
          <p:nvPr/>
        </p:nvSpPr>
        <p:spPr>
          <a:xfrm>
            <a:off x="3851921" y="5085184"/>
            <a:ext cx="230425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 smtClean="0"/>
          </a:p>
        </p:txBody>
      </p:sp>
      <p:sp>
        <p:nvSpPr>
          <p:cNvPr id="74" name="矩形 73"/>
          <p:cNvSpPr/>
          <p:nvPr/>
        </p:nvSpPr>
        <p:spPr>
          <a:xfrm>
            <a:off x="3851920" y="5085184"/>
            <a:ext cx="1008111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Testbed</a:t>
            </a:r>
            <a:r>
              <a:rPr lang="en-US" altLang="zh-TW" sz="1100" dirty="0" smtClean="0"/>
              <a:t> STAs</a:t>
            </a:r>
            <a:endParaRPr lang="en-US" sz="1100" dirty="0"/>
          </a:p>
        </p:txBody>
      </p:sp>
      <p:cxnSp>
        <p:nvCxnSpPr>
          <p:cNvPr id="75" name="肘形接點 74"/>
          <p:cNvCxnSpPr>
            <a:stCxn id="27" idx="3"/>
            <a:endCxn id="71" idx="3"/>
          </p:cNvCxnSpPr>
          <p:nvPr/>
        </p:nvCxnSpPr>
        <p:spPr>
          <a:xfrm>
            <a:off x="3131840" y="1592796"/>
            <a:ext cx="3024337" cy="2844316"/>
          </a:xfrm>
          <a:prstGeom prst="bentConnector3">
            <a:avLst>
              <a:gd name="adj1" fmla="val 107559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肘形接點 31"/>
          <p:cNvCxnSpPr>
            <a:stCxn id="71" idx="1"/>
            <a:endCxn id="26" idx="3"/>
          </p:cNvCxnSpPr>
          <p:nvPr/>
        </p:nvCxnSpPr>
        <p:spPr>
          <a:xfrm rot="10800000">
            <a:off x="3131839" y="2276872"/>
            <a:ext cx="720082" cy="21602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肘形接點 31"/>
          <p:cNvCxnSpPr>
            <a:stCxn id="73" idx="1"/>
            <a:endCxn id="26" idx="3"/>
          </p:cNvCxnSpPr>
          <p:nvPr/>
        </p:nvCxnSpPr>
        <p:spPr>
          <a:xfrm rot="10800000">
            <a:off x="3131839" y="2276872"/>
            <a:ext cx="720082" cy="31323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肘形接點 150"/>
          <p:cNvCxnSpPr>
            <a:stCxn id="40" idx="2"/>
            <a:endCxn id="73" idx="2"/>
          </p:cNvCxnSpPr>
          <p:nvPr/>
        </p:nvCxnSpPr>
        <p:spPr>
          <a:xfrm rot="16200000" flipH="1">
            <a:off x="3383869" y="4113076"/>
            <a:ext cx="12700" cy="3240360"/>
          </a:xfrm>
          <a:prstGeom prst="bentConnector3">
            <a:avLst>
              <a:gd name="adj1" fmla="val 1800000"/>
            </a:avLst>
          </a:prstGeom>
          <a:ln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steps (1/4)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5</a:t>
            </a:fld>
            <a:endParaRPr lang="en-US" dirty="0">
              <a:solidFill>
                <a:srgbClr val="F39A1E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124744"/>
            <a:ext cx="8229600" cy="503158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400" dirty="0" smtClean="0"/>
              <a:t>Prepare one </a:t>
            </a:r>
            <a:r>
              <a:rPr lang="en-US" sz="1400" dirty="0" err="1" smtClean="0"/>
              <a:t>yocto</a:t>
            </a:r>
            <a:r>
              <a:rPr lang="en-US" sz="1400" dirty="0" smtClean="0"/>
              <a:t> board as DUT (APUT) , and one notebook as control agent notebook (CA). Connect APUT to CA notebook with USB cable.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Fixed Wi-Fi </a:t>
            </a:r>
            <a:r>
              <a:rPr lang="en-US" sz="1400" dirty="0" err="1" smtClean="0"/>
              <a:t>mac</a:t>
            </a:r>
            <a:r>
              <a:rPr lang="en-US" sz="1400" dirty="0" smtClean="0"/>
              <a:t> address on APUT and also update the Mac address in init file</a:t>
            </a:r>
          </a:p>
          <a:p>
            <a:pPr>
              <a:buFont typeface="+mj-lt"/>
              <a:buAutoNum type="arabicPeriod"/>
            </a:pPr>
            <a:endParaRPr lang="en-US" sz="1400" dirty="0" smtClean="0"/>
          </a:p>
          <a:p>
            <a:pPr>
              <a:buFont typeface="+mj-lt"/>
              <a:buAutoNum type="arabicPeriod"/>
            </a:pPr>
            <a:endParaRPr lang="en-US" sz="1400" dirty="0" smtClean="0"/>
          </a:p>
          <a:p>
            <a:pPr>
              <a:buFont typeface="+mj-lt"/>
              <a:buAutoNum type="arabicPeriod"/>
            </a:pPr>
            <a:endParaRPr lang="en-US" sz="1400" dirty="0" smtClean="0"/>
          </a:p>
          <a:p>
            <a:pPr>
              <a:buFont typeface="+mj-lt"/>
              <a:buAutoNum type="arabicPeriod"/>
            </a:pPr>
            <a:endParaRPr lang="en-US" sz="1400" dirty="0" smtClean="0"/>
          </a:p>
          <a:p>
            <a:pPr>
              <a:buFont typeface="+mj-lt"/>
              <a:buAutoNum type="arabicPeriod"/>
            </a:pPr>
            <a:r>
              <a:rPr lang="en-US" sz="1400" dirty="0" smtClean="0"/>
              <a:t>Use Ethernet cables to connect CA notebook to control network switch </a:t>
            </a:r>
            <a:r>
              <a:rPr lang="en-US" altLang="zh-TW" sz="1400" dirty="0" smtClean="0"/>
              <a:t>(192.168.x.x)</a:t>
            </a:r>
            <a:r>
              <a:rPr lang="en-US" sz="1400" dirty="0" smtClean="0"/>
              <a:t> &amp; data network switch </a:t>
            </a:r>
            <a:r>
              <a:rPr lang="en-US" altLang="zh-TW" sz="1400" dirty="0" smtClean="0"/>
              <a:t>(192.165.x.x) separately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Confirm the DUT has rndis0 interface and use </a:t>
            </a:r>
            <a:r>
              <a:rPr lang="en-US" sz="1400" dirty="0" err="1" smtClean="0"/>
              <a:t>cmd</a:t>
            </a:r>
            <a:r>
              <a:rPr lang="en-US" sz="1400" dirty="0" smtClean="0"/>
              <a:t> to up the rndis0 </a:t>
            </a:r>
            <a:r>
              <a:rPr lang="en-US" sz="1400" dirty="0" err="1" smtClean="0"/>
              <a:t>intercace</a:t>
            </a:r>
            <a:r>
              <a:rPr lang="en-US" sz="1400" dirty="0" smtClean="0"/>
              <a:t> just like the following</a:t>
            </a:r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640535"/>
            <a:ext cx="5514975" cy="3533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46869"/>
            <a:ext cx="4000500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steps (2/4)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6</a:t>
            </a:fld>
            <a:endParaRPr lang="en-US" dirty="0">
              <a:solidFill>
                <a:srgbClr val="F39A1E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124744"/>
            <a:ext cx="8229600" cy="5031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5.    Confirm the CA netbook will has 3 Ethernet interface (Eth0 ~Eth2) </a:t>
            </a:r>
            <a:endParaRPr lang="en-US" altLang="zh-TW" sz="1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252662"/>
            <a:ext cx="7791450" cy="235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steps (2/4)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7</a:t>
            </a:fld>
            <a:endParaRPr lang="en-US" dirty="0">
              <a:solidFill>
                <a:srgbClr val="F39A1E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124744"/>
            <a:ext cx="8229600" cy="503158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6"/>
            </a:pPr>
            <a:r>
              <a:rPr lang="en-US" sz="1400" dirty="0" smtClean="0"/>
              <a:t>Create a bridge between data network and USB network on CA notebook and set a available IP &amp; net mask for this bridge network, 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  <a:r>
              <a:rPr lang="en-US" altLang="zh-TW" sz="1400" dirty="0" smtClean="0"/>
              <a:t>IP: 192.165.100.162, </a:t>
            </a:r>
            <a:r>
              <a:rPr lang="en-US" altLang="zh-TW" sz="1400" dirty="0" err="1" smtClean="0"/>
              <a:t>netmask</a:t>
            </a:r>
            <a:r>
              <a:rPr lang="en-US" altLang="zh-TW" sz="1400" dirty="0" smtClean="0"/>
              <a:t>: 255.255.0.0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2" y="1824145"/>
            <a:ext cx="7486650" cy="241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65" y="4388592"/>
            <a:ext cx="7743825" cy="2724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417" y="5007824"/>
            <a:ext cx="38290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steps (3/4)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8</a:t>
            </a:fld>
            <a:endParaRPr lang="en-US" dirty="0">
              <a:solidFill>
                <a:srgbClr val="F39A1E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124744"/>
            <a:ext cx="8229600" cy="503158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7"/>
            </a:pPr>
            <a:r>
              <a:rPr lang="en-US" sz="1400" dirty="0" smtClean="0"/>
              <a:t>Setup control network, 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  <a:r>
              <a:rPr lang="en-US" altLang="zh-TW" sz="1400" dirty="0" smtClean="0"/>
              <a:t>IP: 192.168.250.99, </a:t>
            </a:r>
            <a:r>
              <a:rPr lang="en-US" altLang="zh-TW" sz="1400" dirty="0" err="1" smtClean="0"/>
              <a:t>netmask</a:t>
            </a:r>
            <a:r>
              <a:rPr lang="en-US" altLang="zh-TW" sz="1400" dirty="0" smtClean="0"/>
              <a:t>: 255.255.255.0</a:t>
            </a:r>
            <a:endParaRPr lang="en-US" sz="1400" dirty="0" smtClean="0"/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Set IP address of control network (192.168.x.x) on CA notebook for Eth0. </a:t>
            </a:r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Update init file</a:t>
            </a:r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Update </a:t>
            </a:r>
            <a:r>
              <a:rPr lang="en-US" sz="1000" i="1" dirty="0" smtClean="0"/>
              <a:t>PARA</a:t>
            </a:r>
            <a:r>
              <a:rPr lang="en-US" altLang="zh-TW" sz="1000" i="1" dirty="0" smtClean="0"/>
              <a:t>_SETUP.bat</a:t>
            </a:r>
            <a:r>
              <a:rPr lang="en-US" altLang="zh-TW" sz="1000" dirty="0" smtClean="0"/>
              <a:t> in AP sigma tool to modify CA_PORT to 9000</a:t>
            </a:r>
            <a:endParaRPr lang="en-US" sz="1400" dirty="0" smtClean="0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201" y="4941168"/>
            <a:ext cx="3951003" cy="3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文字方塊 8"/>
          <p:cNvSpPr txBox="1"/>
          <p:nvPr/>
        </p:nvSpPr>
        <p:spPr>
          <a:xfrm>
            <a:off x="5292080" y="4664169"/>
            <a:ext cx="3688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## PC Endpoint (WFA Traffic generator console)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200" y="1550429"/>
            <a:ext cx="4391025" cy="2933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5655524"/>
            <a:ext cx="3848100" cy="1123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5010185"/>
            <a:ext cx="3688638" cy="33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6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7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8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9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10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11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2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3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8.xml><?xml version="1.0" encoding="utf-8"?>
<a:theme xmlns:a="http://schemas.openxmlformats.org/drawingml/2006/main" name="12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4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5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2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4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5_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197B58E17B44CA3228AF1B747B2DD" ma:contentTypeVersion="2" ma:contentTypeDescription="Create a new document." ma:contentTypeScope="" ma:versionID="27fd5bee757e9009d2876e29b88a1f4f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7b2659cdc06552897402ca31c6ff9b0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CEncryptBy" minOccurs="0"/>
                <xsd:element ref="ns1:SCEnDecryp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SCEncryptBy" ma:index="8" nillable="true" ma:displayName="Encrypt By" ma:list="UserInfo" ma:internalName="SCEncrypt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CEnDecrypt" ma:index="9" nillable="true" ma:displayName="En/Decrypt" ma:default="Not Encrypted" ma:format="RadioButtons" ma:internalName="SCEnDecrypt">
      <xsd:simpleType>
        <xsd:restriction base="dms:Choice">
          <xsd:enumeration value="Not Encrypted"/>
          <xsd:enumeration value="Encrypted"/>
          <xsd:enumeration value="Queu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CEnDecrypt xmlns="http://schemas.microsoft.com/sharepoint/v3">Not Encrypted</SCEnDecrypt>
    <SCEncryptBy xmlns="http://schemas.microsoft.com/sharepoint/v3">
      <UserInfo>
        <DisplayName/>
        <AccountId xsi:nil="true"/>
        <AccountType/>
      </UserInfo>
    </SCEncryptBy>
  </documentManagement>
</p:properties>
</file>

<file path=customXml/itemProps1.xml><?xml version="1.0" encoding="utf-8"?>
<ds:datastoreItem xmlns:ds="http://schemas.openxmlformats.org/officeDocument/2006/customXml" ds:itemID="{34113AC9-07AA-4AC6-84E3-D020CCB14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F2EE214-8D3B-4A7C-BF2C-23C157A55D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718602-ABD6-456F-9A13-032C2FC24F2A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MediaTek-Standard</Template>
  <TotalTime>38849</TotalTime>
  <Words>399</Words>
  <Application>Microsoft Office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12</vt:i4>
      </vt:variant>
    </vt:vector>
  </HeadingPairs>
  <TitlesOfParts>
    <vt:vector size="41" baseType="lpstr">
      <vt:lpstr>標楷體</vt:lpstr>
      <vt:lpstr>Lucida Grande</vt:lpstr>
      <vt:lpstr>ＭＳ Ｐゴシック</vt:lpstr>
      <vt:lpstr>新細明體</vt:lpstr>
      <vt:lpstr>SimHei</vt:lpstr>
      <vt:lpstr>宋体</vt:lpstr>
      <vt:lpstr>Arial</vt:lpstr>
      <vt:lpstr>Calibri</vt:lpstr>
      <vt:lpstr>Wingdings</vt:lpstr>
      <vt:lpstr>MediaTek-Internal_Use</vt:lpstr>
      <vt:lpstr>Custom Design</vt:lpstr>
      <vt:lpstr>MediaTek</vt:lpstr>
      <vt:lpstr>1_MediaTek</vt:lpstr>
      <vt:lpstr>3_MediaTek-Internal_Use</vt:lpstr>
      <vt:lpstr>1_MediaTek-Internal_Use</vt:lpstr>
      <vt:lpstr>2_MediaTek-Internal_Use</vt:lpstr>
      <vt:lpstr>4_MediaTek-Internal_Use</vt:lpstr>
      <vt:lpstr>5_MediaTek-Internal_Use</vt:lpstr>
      <vt:lpstr>6_MediaTek-Internal_Use</vt:lpstr>
      <vt:lpstr>7_MediaTek-Internal_Use</vt:lpstr>
      <vt:lpstr>8_MediaTek-Internal_Use</vt:lpstr>
      <vt:lpstr>9_MediaTek-Internal_Use</vt:lpstr>
      <vt:lpstr>10_MediaTek-Internal_Use</vt:lpstr>
      <vt:lpstr>11_MediaTek-Internal_Use</vt:lpstr>
      <vt:lpstr>2_MediaTek</vt:lpstr>
      <vt:lpstr>3_MediaTek</vt:lpstr>
      <vt:lpstr>12_MediaTek-Internal_Use</vt:lpstr>
      <vt:lpstr>4_MediaTek</vt:lpstr>
      <vt:lpstr>5_MediaTek</vt:lpstr>
      <vt:lpstr>AP sigma environment setup SOP</vt:lpstr>
      <vt:lpstr>Outline</vt:lpstr>
      <vt:lpstr>Introduction</vt:lpstr>
      <vt:lpstr>Device preparation</vt:lpstr>
      <vt:lpstr>Network route configuration</vt:lpstr>
      <vt:lpstr>Environment setup steps (1/4)</vt:lpstr>
      <vt:lpstr>Environment setup steps (2/4)</vt:lpstr>
      <vt:lpstr>Environment setup steps (2/4)</vt:lpstr>
      <vt:lpstr>Environment setup steps (3/4)</vt:lpstr>
      <vt:lpstr>Environment setup steps (4/4)</vt:lpstr>
      <vt:lpstr>Install &amp; run sigma tool</vt:lpstr>
      <vt:lpstr>PowerPoint Presentation</vt:lpstr>
    </vt:vector>
  </TitlesOfParts>
  <Company>MediaTek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Monthly Report  for MCD 1st Level Manager Meeting</dc:title>
  <dc:creator>mtk54234</dc:creator>
  <cp:lastModifiedBy>Deng Xiong (熊登)</cp:lastModifiedBy>
  <cp:revision>1915</cp:revision>
  <dcterms:created xsi:type="dcterms:W3CDTF">2014-04-08T10:24:30Z</dcterms:created>
  <dcterms:modified xsi:type="dcterms:W3CDTF">2019-03-25T07:50:55Z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0x010100F60197B58E17B44CA3228AF1B747B2DD</vt:lpwstr>
  </property>
</Properties>
</file>