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4" r:id="rId14"/>
    <p:sldId id="275" r:id="rId15"/>
    <p:sldId id="276" r:id="rId16"/>
    <p:sldId id="277" r:id="rId17"/>
    <p:sldId id="267" r:id="rId18"/>
    <p:sldId id="269" r:id="rId19"/>
    <p:sldId id="268" r:id="rId20"/>
    <p:sldId id="273" r:id="rId21"/>
    <p:sldId id="270" r:id="rId22"/>
    <p:sldId id="271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1682" autoAdjust="0"/>
    <p:restoredTop sz="94694" autoAdjust="0"/>
  </p:normalViewPr>
  <p:slideViewPr>
    <p:cSldViewPr>
      <p:cViewPr varScale="1">
        <p:scale>
          <a:sx n="55" d="100"/>
          <a:sy n="55" d="100"/>
        </p:scale>
        <p:origin x="-96" y="-4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46F2-2C26-452A-BA70-4EB557D37981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22701-FD1F-47FB-B242-7467076FD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926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46F2-2C26-452A-BA70-4EB557D37981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22701-FD1F-47FB-B242-7467076FD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46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46F2-2C26-452A-BA70-4EB557D37981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22701-FD1F-47FB-B242-7467076FD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11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46F2-2C26-452A-BA70-4EB557D37981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22701-FD1F-47FB-B242-7467076FD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26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46F2-2C26-452A-BA70-4EB557D37981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22701-FD1F-47FB-B242-7467076FD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51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46F2-2C26-452A-BA70-4EB557D37981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22701-FD1F-47FB-B242-7467076FD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87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46F2-2C26-452A-BA70-4EB557D37981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22701-FD1F-47FB-B242-7467076FD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806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46F2-2C26-452A-BA70-4EB557D37981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22701-FD1F-47FB-B242-7467076FD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076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46F2-2C26-452A-BA70-4EB557D37981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22701-FD1F-47FB-B242-7467076FD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65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46F2-2C26-452A-BA70-4EB557D37981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22701-FD1F-47FB-B242-7467076FD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26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46F2-2C26-452A-BA70-4EB557D37981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22701-FD1F-47FB-B242-7467076FD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63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746F2-2C26-452A-BA70-4EB557D37981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22701-FD1F-47FB-B242-7467076FD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45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 모의해킹 시나리오 보고서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563888" y="5517232"/>
            <a:ext cx="6400800" cy="1752600"/>
          </a:xfrm>
        </p:spPr>
        <p:txBody>
          <a:bodyPr/>
          <a:lstStyle/>
          <a:p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		</a:t>
            </a:r>
            <a:r>
              <a:rPr lang="ko-KR" altLang="ko-KR" sz="2000" b="1" dirty="0" err="1" smtClean="0"/>
              <a:t>분석자</a:t>
            </a:r>
            <a:r>
              <a:rPr lang="en-US" altLang="ko-KR" sz="2000" b="1" dirty="0" smtClean="0"/>
              <a:t> </a:t>
            </a:r>
            <a:r>
              <a:rPr lang="en-US" altLang="ko-KR" sz="2000" b="1" dirty="0"/>
              <a:t>: </a:t>
            </a:r>
            <a:r>
              <a:rPr lang="ko-KR" altLang="en-US" sz="2000" b="1" dirty="0" err="1" smtClean="0"/>
              <a:t>지윤</a:t>
            </a:r>
            <a:r>
              <a:rPr lang="ko-KR" altLang="en-US" sz="2000" b="1" dirty="0" err="1"/>
              <a:t>배</a:t>
            </a:r>
            <a:endParaRPr lang="ko-KR" altLang="ko-KR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981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500" b="1" dirty="0"/>
              <a:t>@ Slow HTTP Dos </a:t>
            </a:r>
            <a:r>
              <a:rPr lang="ko-KR" altLang="en-US" sz="1500" b="1" dirty="0" smtClean="0"/>
              <a:t>공격</a:t>
            </a:r>
            <a:endParaRPr lang="en-US" altLang="ko-KR" sz="1500" b="1" dirty="0" smtClean="0"/>
          </a:p>
          <a:p>
            <a:pPr marL="0" indent="0">
              <a:buNone/>
            </a:pPr>
            <a:endParaRPr lang="en-US" altLang="ko-KR" sz="1500" b="1" dirty="0"/>
          </a:p>
          <a:p>
            <a:pPr marL="0" indent="0">
              <a:buNone/>
            </a:pPr>
            <a:endParaRPr lang="ko-KR" altLang="en-US" sz="1500" b="1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67544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b="1" dirty="0" smtClean="0"/>
              <a:t>점검 항목 </a:t>
            </a:r>
            <a:r>
              <a:rPr lang="en-US" altLang="ko-KR" sz="1800" b="1" dirty="0" smtClean="0"/>
              <a:t>&amp; </a:t>
            </a:r>
            <a:r>
              <a:rPr lang="ko-KR" altLang="en-US" sz="1800" b="1" dirty="0" smtClean="0"/>
              <a:t>점검 도구</a:t>
            </a:r>
            <a:endParaRPr lang="ko-KR" altLang="en-US" sz="1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368216" y="6488668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9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546012" y="6021288"/>
            <a:ext cx="21771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[</a:t>
            </a:r>
            <a:r>
              <a:rPr lang="ko-KR" altLang="en-US" sz="1100" dirty="0" smtClean="0"/>
              <a:t>그림 </a:t>
            </a:r>
            <a:r>
              <a:rPr lang="en-US" altLang="ko-KR" sz="1100" dirty="0" smtClean="0"/>
              <a:t>1-3] Slow HTTP Dos </a:t>
            </a:r>
            <a:r>
              <a:rPr lang="ko-KR" altLang="en-US" sz="1100" dirty="0" smtClean="0"/>
              <a:t>공격</a:t>
            </a:r>
            <a:endParaRPr lang="ko-KR" altLang="en-US" sz="11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9" y="1988840"/>
            <a:ext cx="8794522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767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1800" b="1" dirty="0" smtClean="0"/>
              <a:t>점검 </a:t>
            </a:r>
            <a:r>
              <a:rPr lang="ko-KR" altLang="en-US" sz="1800" b="1" dirty="0"/>
              <a:t>항목 </a:t>
            </a:r>
            <a:r>
              <a:rPr lang="en-US" altLang="ko-KR" sz="1800" b="1" dirty="0"/>
              <a:t>&amp; </a:t>
            </a:r>
            <a:r>
              <a:rPr lang="ko-KR" altLang="en-US" sz="1800" b="1" dirty="0"/>
              <a:t>점검 도구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b="1" dirty="0"/>
              <a:t>@ Slow HTTP Dos </a:t>
            </a:r>
            <a:r>
              <a:rPr lang="ko-KR" altLang="en-US" sz="1800" b="1" dirty="0" smtClean="0"/>
              <a:t>공격</a:t>
            </a:r>
            <a:endParaRPr lang="en-US" altLang="ko-KR" sz="1800" b="1" dirty="0" smtClean="0"/>
          </a:p>
          <a:p>
            <a:pPr marL="0" indent="0">
              <a:buNone/>
            </a:pPr>
            <a:endParaRPr lang="en-US" altLang="ko-KR" sz="1800" b="1" dirty="0" smtClean="0"/>
          </a:p>
          <a:p>
            <a:pPr marL="0" indent="0">
              <a:buNone/>
            </a:pPr>
            <a:r>
              <a:rPr lang="ko-KR" altLang="en-US" sz="1800" b="1" dirty="0" smtClean="0"/>
              <a:t>취약점 요약</a:t>
            </a:r>
            <a:endParaRPr lang="en-US" altLang="ko-KR" sz="1800" b="1" dirty="0" smtClean="0"/>
          </a:p>
          <a:p>
            <a:pPr>
              <a:buFontTx/>
              <a:buChar char="-"/>
            </a:pPr>
            <a:r>
              <a:rPr lang="en-US" altLang="ko-KR" sz="1800" b="1" dirty="0" smtClean="0"/>
              <a:t>HTTP </a:t>
            </a:r>
            <a:r>
              <a:rPr lang="ko-KR" altLang="en-US" sz="1800" b="1" dirty="0"/>
              <a:t>의 정상적인 </a:t>
            </a:r>
            <a:r>
              <a:rPr lang="en-US" altLang="ko-KR" sz="1800" b="1" dirty="0"/>
              <a:t>GET </a:t>
            </a:r>
            <a:r>
              <a:rPr lang="ko-KR" altLang="en-US" sz="1800" b="1" dirty="0" err="1"/>
              <a:t>메세지는</a:t>
            </a:r>
            <a:r>
              <a:rPr lang="ko-KR" altLang="en-US" sz="1800" b="1" dirty="0"/>
              <a:t> 마지막에  </a:t>
            </a:r>
            <a:r>
              <a:rPr lang="en-US" altLang="ko-KR" sz="1800" b="1" dirty="0"/>
              <a:t>Od </a:t>
            </a:r>
            <a:r>
              <a:rPr lang="en-US" altLang="ko-KR" sz="1800" b="1" dirty="0" err="1"/>
              <a:t>Oa</a:t>
            </a:r>
            <a:r>
              <a:rPr lang="en-US" altLang="ko-KR" sz="1800" b="1" dirty="0"/>
              <a:t>  Od </a:t>
            </a:r>
            <a:r>
              <a:rPr lang="en-US" altLang="ko-KR" sz="1800" b="1" dirty="0" err="1"/>
              <a:t>Oa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가 한번 반복된다</a:t>
            </a:r>
            <a:r>
              <a:rPr lang="en-US" altLang="ko-KR" sz="1800" b="1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1800" b="1" dirty="0" smtClean="0"/>
              <a:t>공격자는 </a:t>
            </a:r>
            <a:r>
              <a:rPr lang="en-US" altLang="ko-KR" sz="1800" b="1" dirty="0" smtClean="0"/>
              <a:t>Od </a:t>
            </a:r>
            <a:r>
              <a:rPr lang="en-US" altLang="ko-KR" sz="1800" b="1" dirty="0" err="1" smtClean="0"/>
              <a:t>Oa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한번만 반복하도록 바꾸어 놓는다</a:t>
            </a:r>
            <a:r>
              <a:rPr lang="en-US" altLang="ko-KR" sz="1800" b="1" dirty="0" smtClean="0"/>
              <a:t>.</a:t>
            </a:r>
          </a:p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b="1" dirty="0" smtClean="0"/>
              <a:t>Wireshark </a:t>
            </a:r>
            <a:r>
              <a:rPr lang="ko-KR" altLang="en-US" sz="1800" b="1" dirty="0" smtClean="0"/>
              <a:t>프로그램이 </a:t>
            </a:r>
            <a:r>
              <a:rPr lang="ko-KR" altLang="en-US" sz="1800" b="1" dirty="0" err="1" smtClean="0"/>
              <a:t>잇으면</a:t>
            </a:r>
            <a:r>
              <a:rPr lang="ko-KR" altLang="en-US" sz="1800" b="1" dirty="0" smtClean="0"/>
              <a:t> 확인은 더욱 </a:t>
            </a:r>
            <a:r>
              <a:rPr lang="ko-KR" altLang="en-US" sz="1800" b="1" dirty="0" err="1" smtClean="0"/>
              <a:t>편한게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할수잇다</a:t>
            </a:r>
            <a:r>
              <a:rPr lang="en-US" altLang="ko-KR" sz="1800" b="1" dirty="0" smtClean="0"/>
              <a:t>.</a:t>
            </a:r>
          </a:p>
          <a:p>
            <a:pPr marL="0" indent="0">
              <a:buNone/>
            </a:pPr>
            <a:r>
              <a:rPr lang="ko-KR" altLang="en-US" sz="1800" b="1" dirty="0" smtClean="0"/>
              <a:t> </a:t>
            </a:r>
            <a:endParaRPr lang="ko-KR" altLang="en-US" sz="1800" b="1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755576" y="5715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 smtClean="0"/>
              <a:t>				</a:t>
            </a:r>
          </a:p>
          <a:p>
            <a:pPr algn="l"/>
            <a:endParaRPr lang="en-US" altLang="ko-KR" sz="1400" dirty="0"/>
          </a:p>
          <a:p>
            <a:pPr algn="l"/>
            <a:endParaRPr lang="en-US" altLang="ko-KR" sz="1400" dirty="0" smtClean="0"/>
          </a:p>
          <a:p>
            <a:pPr algn="l"/>
            <a:endParaRPr lang="en-US" altLang="ko-KR" sz="1400" dirty="0"/>
          </a:p>
          <a:p>
            <a:pPr algn="l"/>
            <a:r>
              <a:rPr lang="en-US" altLang="ko-KR" sz="1400" dirty="0" smtClean="0"/>
              <a:t>				</a:t>
            </a:r>
          </a:p>
          <a:p>
            <a:pPr algn="l"/>
            <a:r>
              <a:rPr lang="en-US" altLang="ko-KR" sz="1400" dirty="0"/>
              <a:t>	</a:t>
            </a:r>
            <a:r>
              <a:rPr lang="en-US" altLang="ko-KR" sz="1400" dirty="0" smtClean="0"/>
              <a:t>			</a:t>
            </a:r>
            <a:endParaRPr lang="en-US" altLang="ko-KR" sz="1600" dirty="0" smtClean="0"/>
          </a:p>
          <a:p>
            <a:pPr algn="l"/>
            <a:r>
              <a:rPr lang="en-US" altLang="ko-KR" sz="1600" dirty="0"/>
              <a:t>	</a:t>
            </a:r>
            <a:r>
              <a:rPr lang="en-US" altLang="ko-KR" sz="1600" dirty="0" smtClean="0"/>
              <a:t>			10 </a:t>
            </a:r>
            <a:r>
              <a:rPr lang="ko-KR" altLang="en-US" sz="1600" dirty="0" smtClean="0"/>
              <a:t>페이지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1013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1800" b="1" dirty="0" err="1" smtClean="0"/>
              <a:t>영향성</a:t>
            </a:r>
            <a:r>
              <a:rPr lang="ko-KR" altLang="en-US" sz="1800" b="1" dirty="0" smtClean="0"/>
              <a:t> 평가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b="1" dirty="0"/>
              <a:t>@ </a:t>
            </a:r>
            <a:r>
              <a:rPr lang="en-US" altLang="ko-KR" sz="1800" b="1" dirty="0" smtClean="0"/>
              <a:t>ARP </a:t>
            </a:r>
            <a:r>
              <a:rPr lang="ko-KR" altLang="en-US" sz="1800" b="1" dirty="0" err="1" smtClean="0"/>
              <a:t>스푸핑</a:t>
            </a:r>
            <a:r>
              <a:rPr lang="ko-KR" altLang="en-US" sz="1800" b="1" dirty="0" smtClean="0"/>
              <a:t> 공격 </a:t>
            </a:r>
            <a:r>
              <a:rPr lang="en-US" altLang="ko-KR" sz="1800" b="1" dirty="0" smtClean="0"/>
              <a:t>(2</a:t>
            </a:r>
            <a:r>
              <a:rPr lang="ko-KR" altLang="en-US" sz="1800" b="1" dirty="0" smtClean="0"/>
              <a:t>계층</a:t>
            </a:r>
            <a:r>
              <a:rPr lang="en-US" altLang="ko-KR" sz="1800" b="1" dirty="0" smtClean="0"/>
              <a:t>)</a:t>
            </a:r>
          </a:p>
          <a:p>
            <a:pPr marL="0" indent="0">
              <a:buNone/>
            </a:pPr>
            <a:r>
              <a:rPr lang="ko-KR" altLang="en-US" sz="1800" b="1" dirty="0" smtClean="0"/>
              <a:t>취약점 요약</a:t>
            </a:r>
            <a:endParaRPr lang="en-US" altLang="ko-KR" sz="1800" b="1" dirty="0" smtClean="0"/>
          </a:p>
          <a:p>
            <a:pPr>
              <a:buFontTx/>
              <a:buChar char="-"/>
            </a:pPr>
            <a:r>
              <a:rPr lang="en-US" altLang="ko-KR" sz="1800" b="1" dirty="0" smtClean="0"/>
              <a:t>HTTP </a:t>
            </a:r>
            <a:r>
              <a:rPr lang="ko-KR" altLang="en-US" sz="1800" b="1" dirty="0"/>
              <a:t>의 정상적인 </a:t>
            </a:r>
            <a:r>
              <a:rPr lang="en-US" altLang="ko-KR" sz="1800" b="1" dirty="0"/>
              <a:t>GET </a:t>
            </a:r>
            <a:r>
              <a:rPr lang="ko-KR" altLang="en-US" sz="1800" b="1" dirty="0" err="1"/>
              <a:t>메세지는</a:t>
            </a:r>
            <a:r>
              <a:rPr lang="ko-KR" altLang="en-US" sz="1800" b="1" dirty="0"/>
              <a:t> 마지막에  </a:t>
            </a:r>
            <a:r>
              <a:rPr lang="en-US" altLang="ko-KR" sz="1800" b="1" dirty="0"/>
              <a:t>Od </a:t>
            </a:r>
            <a:r>
              <a:rPr lang="en-US" altLang="ko-KR" sz="1800" b="1" dirty="0" err="1"/>
              <a:t>Oa</a:t>
            </a:r>
            <a:r>
              <a:rPr lang="en-US" altLang="ko-KR" sz="1800" b="1" dirty="0"/>
              <a:t>  Od </a:t>
            </a:r>
            <a:r>
              <a:rPr lang="en-US" altLang="ko-KR" sz="1800" b="1" dirty="0" err="1"/>
              <a:t>Oa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가 한번 반복된다</a:t>
            </a:r>
            <a:r>
              <a:rPr lang="en-US" altLang="ko-KR" sz="1800" b="1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1800" b="1" dirty="0" smtClean="0"/>
              <a:t>공격자는 </a:t>
            </a:r>
            <a:r>
              <a:rPr lang="en-US" altLang="ko-KR" sz="1800" b="1" dirty="0" smtClean="0"/>
              <a:t>Od </a:t>
            </a:r>
            <a:r>
              <a:rPr lang="en-US" altLang="ko-KR" sz="1800" b="1" dirty="0" err="1" smtClean="0"/>
              <a:t>Oa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한번만 반복하도록 바꾸어 놓는다</a:t>
            </a:r>
            <a:r>
              <a:rPr lang="en-US" altLang="ko-KR" sz="1800" b="1" dirty="0" smtClean="0"/>
              <a:t>.</a:t>
            </a:r>
          </a:p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b="1" dirty="0" smtClean="0"/>
              <a:t>Wireshark </a:t>
            </a:r>
            <a:r>
              <a:rPr lang="ko-KR" altLang="en-US" sz="1800" b="1" dirty="0" smtClean="0"/>
              <a:t>프로그램이 </a:t>
            </a:r>
            <a:r>
              <a:rPr lang="ko-KR" altLang="en-US" sz="1800" b="1" dirty="0" err="1" smtClean="0"/>
              <a:t>잇으면</a:t>
            </a:r>
            <a:r>
              <a:rPr lang="ko-KR" altLang="en-US" sz="1800" b="1" dirty="0" smtClean="0"/>
              <a:t> 확인은 더욱 </a:t>
            </a:r>
            <a:r>
              <a:rPr lang="ko-KR" altLang="en-US" sz="1800" b="1" dirty="0" err="1" smtClean="0"/>
              <a:t>편한게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할수잇다</a:t>
            </a:r>
            <a:r>
              <a:rPr lang="en-US" altLang="ko-KR" sz="1800" b="1" dirty="0" smtClean="0"/>
              <a:t>.</a:t>
            </a:r>
          </a:p>
          <a:p>
            <a:pPr marL="0" indent="0">
              <a:buNone/>
            </a:pPr>
            <a:r>
              <a:rPr lang="ko-KR" altLang="en-US" sz="1800" b="1" dirty="0" smtClean="0"/>
              <a:t> </a:t>
            </a:r>
            <a:endParaRPr lang="ko-KR" altLang="en-US" sz="1800" b="1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755576" y="5715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 smtClean="0"/>
              <a:t>				</a:t>
            </a:r>
          </a:p>
          <a:p>
            <a:pPr algn="l"/>
            <a:endParaRPr lang="en-US" altLang="ko-KR" sz="1400" dirty="0"/>
          </a:p>
          <a:p>
            <a:pPr algn="l"/>
            <a:endParaRPr lang="en-US" altLang="ko-KR" sz="1400" dirty="0" smtClean="0"/>
          </a:p>
          <a:p>
            <a:pPr algn="l"/>
            <a:endParaRPr lang="en-US" altLang="ko-KR" sz="1400" dirty="0"/>
          </a:p>
          <a:p>
            <a:pPr algn="l"/>
            <a:r>
              <a:rPr lang="en-US" altLang="ko-KR" sz="1400" dirty="0" smtClean="0"/>
              <a:t>				</a:t>
            </a:r>
          </a:p>
          <a:p>
            <a:pPr algn="l"/>
            <a:r>
              <a:rPr lang="en-US" altLang="ko-KR" sz="1400" dirty="0"/>
              <a:t>	</a:t>
            </a:r>
            <a:r>
              <a:rPr lang="en-US" altLang="ko-KR" sz="1400" dirty="0" smtClean="0"/>
              <a:t>			</a:t>
            </a:r>
            <a:endParaRPr lang="en-US" altLang="ko-KR" sz="1600" dirty="0" smtClean="0"/>
          </a:p>
          <a:p>
            <a:pPr algn="l"/>
            <a:r>
              <a:rPr lang="en-US" altLang="ko-KR" sz="1600" dirty="0"/>
              <a:t>	</a:t>
            </a:r>
            <a:r>
              <a:rPr lang="en-US" altLang="ko-KR" sz="1600" dirty="0" smtClean="0"/>
              <a:t>			11 </a:t>
            </a:r>
            <a:r>
              <a:rPr lang="ko-KR" altLang="en-US" sz="1600" dirty="0" smtClean="0"/>
              <a:t>페이지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7402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1800" b="1" dirty="0" err="1" smtClean="0"/>
              <a:t>영향성</a:t>
            </a:r>
            <a:r>
              <a:rPr lang="ko-KR" altLang="en-US" sz="1800" b="1" dirty="0" smtClean="0"/>
              <a:t> 평가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b="1" dirty="0"/>
              <a:t>@ </a:t>
            </a:r>
            <a:r>
              <a:rPr lang="en-US" altLang="ko-KR" sz="1800" b="1" dirty="0" smtClean="0"/>
              <a:t>ARP </a:t>
            </a:r>
            <a:r>
              <a:rPr lang="ko-KR" altLang="en-US" sz="1800" b="1" dirty="0" err="1" smtClean="0"/>
              <a:t>스푸핑</a:t>
            </a:r>
            <a:r>
              <a:rPr lang="ko-KR" altLang="en-US" sz="1800" b="1" dirty="0" smtClean="0"/>
              <a:t> 공격 </a:t>
            </a:r>
            <a:r>
              <a:rPr lang="en-US" altLang="ko-KR" sz="1800" b="1" dirty="0" smtClean="0"/>
              <a:t>(2</a:t>
            </a:r>
            <a:r>
              <a:rPr lang="ko-KR" altLang="en-US" sz="1800" b="1" dirty="0" smtClean="0"/>
              <a:t>계층</a:t>
            </a:r>
            <a:r>
              <a:rPr lang="en-US" altLang="ko-KR" sz="1800" b="1" dirty="0" smtClean="0"/>
              <a:t>)</a:t>
            </a:r>
          </a:p>
          <a:p>
            <a:pPr marL="0" indent="0">
              <a:buNone/>
            </a:pP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 dirty="0" smtClean="0"/>
              <a:t>-LAN </a:t>
            </a:r>
            <a:r>
              <a:rPr lang="ko-KR" altLang="en-US" sz="1800" b="1" dirty="0" smtClean="0"/>
              <a:t>에서 </a:t>
            </a:r>
            <a:r>
              <a:rPr lang="en-US" altLang="ko-KR" sz="1800" b="1" dirty="0" smtClean="0"/>
              <a:t>ARP </a:t>
            </a:r>
            <a:r>
              <a:rPr lang="ko-KR" altLang="en-US" sz="1800" b="1" dirty="0" smtClean="0"/>
              <a:t>를 이용하여 상대방의 데이터 </a:t>
            </a:r>
            <a:r>
              <a:rPr lang="ko-KR" altLang="en-US" sz="1800" b="1" dirty="0" err="1" smtClean="0"/>
              <a:t>패킷을</a:t>
            </a:r>
            <a:r>
              <a:rPr lang="ko-KR" altLang="en-US" sz="1800" b="1" dirty="0" smtClean="0"/>
              <a:t> 중간에서 가로채는 기법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ko-KR" altLang="en-US" sz="1800" b="1" dirty="0" smtClean="0"/>
              <a:t> </a:t>
            </a:r>
            <a:endParaRPr lang="ko-KR" altLang="en-US" sz="1800" b="1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755576" y="5715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 smtClean="0"/>
              <a:t>				</a:t>
            </a:r>
          </a:p>
          <a:p>
            <a:pPr algn="l"/>
            <a:endParaRPr lang="en-US" altLang="ko-KR" sz="1400" dirty="0"/>
          </a:p>
          <a:p>
            <a:pPr algn="l"/>
            <a:endParaRPr lang="en-US" altLang="ko-KR" sz="1400" dirty="0" smtClean="0"/>
          </a:p>
          <a:p>
            <a:pPr algn="l"/>
            <a:endParaRPr lang="en-US" altLang="ko-KR" sz="1400" dirty="0"/>
          </a:p>
          <a:p>
            <a:pPr algn="l"/>
            <a:r>
              <a:rPr lang="en-US" altLang="ko-KR" sz="1400" dirty="0" smtClean="0"/>
              <a:t>				</a:t>
            </a:r>
          </a:p>
          <a:p>
            <a:pPr algn="l"/>
            <a:r>
              <a:rPr lang="en-US" altLang="ko-KR" sz="1400" dirty="0"/>
              <a:t>	</a:t>
            </a:r>
            <a:r>
              <a:rPr lang="en-US" altLang="ko-KR" sz="1400" dirty="0" smtClean="0"/>
              <a:t>			</a:t>
            </a:r>
            <a:endParaRPr lang="en-US" altLang="ko-KR" sz="1600" dirty="0" smtClean="0"/>
          </a:p>
          <a:p>
            <a:pPr algn="l"/>
            <a:r>
              <a:rPr lang="en-US" altLang="ko-KR" sz="1600" dirty="0"/>
              <a:t>	</a:t>
            </a:r>
            <a:r>
              <a:rPr lang="en-US" altLang="ko-KR" sz="1600" dirty="0" smtClean="0"/>
              <a:t>			</a:t>
            </a:r>
            <a:r>
              <a:rPr lang="en-US" altLang="ko-KR" sz="1600" dirty="0" smtClean="0"/>
              <a:t>12 </a:t>
            </a:r>
            <a:r>
              <a:rPr lang="ko-KR" altLang="en-US" sz="1600" dirty="0" smtClean="0"/>
              <a:t>페이지</a:t>
            </a:r>
            <a:endParaRPr lang="ko-KR" alt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47963"/>
            <a:ext cx="349567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4581128"/>
            <a:ext cx="83070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위의 그림을 보면 공격자가 클라이언트가 서버에게 보내는 </a:t>
            </a:r>
            <a:r>
              <a:rPr lang="ko-KR" altLang="en-US" dirty="0" err="1" smtClean="0"/>
              <a:t>패킷을</a:t>
            </a:r>
            <a:r>
              <a:rPr lang="ko-KR" altLang="en-US" dirty="0" smtClean="0"/>
              <a:t> 먼저 </a:t>
            </a:r>
            <a:r>
              <a:rPr lang="ko-KR" altLang="en-US" dirty="0" err="1" smtClean="0"/>
              <a:t>받은뒤</a:t>
            </a:r>
            <a:endParaRPr lang="en-US" altLang="ko-KR" dirty="0" smtClean="0"/>
          </a:p>
          <a:p>
            <a:r>
              <a:rPr lang="ko-KR" altLang="en-US" dirty="0" smtClean="0"/>
              <a:t>서버에게 </a:t>
            </a:r>
            <a:r>
              <a:rPr lang="ko-KR" altLang="en-US" dirty="0" err="1" smtClean="0"/>
              <a:t>패킷을</a:t>
            </a:r>
            <a:r>
              <a:rPr lang="ko-KR" altLang="en-US" dirty="0" smtClean="0"/>
              <a:t> 보낸다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</a:t>
            </a:r>
            <a:r>
              <a:rPr lang="ko-KR" altLang="en-US" dirty="0" smtClean="0"/>
              <a:t>가 통신을 할 때 자신의 </a:t>
            </a:r>
            <a:r>
              <a:rPr lang="en-US" altLang="ko-KR" dirty="0" smtClean="0"/>
              <a:t>mac </a:t>
            </a:r>
            <a:r>
              <a:rPr lang="ko-KR" altLang="en-US" dirty="0" smtClean="0"/>
              <a:t>주소를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mac </a:t>
            </a:r>
            <a:r>
              <a:rPr lang="ko-KR" altLang="en-US" dirty="0" smtClean="0"/>
              <a:t>주소라고 속이고</a:t>
            </a:r>
            <a:endParaRPr lang="en-US" altLang="ko-KR" dirty="0" smtClean="0"/>
          </a:p>
          <a:p>
            <a:r>
              <a:rPr lang="en-US" altLang="ko-KR" dirty="0" smtClean="0"/>
              <a:t>B</a:t>
            </a:r>
            <a:r>
              <a:rPr lang="ko-KR" altLang="en-US" dirty="0" smtClean="0"/>
              <a:t>가 받을 </a:t>
            </a:r>
            <a:r>
              <a:rPr lang="ko-KR" altLang="en-US" dirty="0" err="1" smtClean="0"/>
              <a:t>패킷을</a:t>
            </a:r>
            <a:r>
              <a:rPr lang="ko-KR" altLang="en-US" dirty="0" smtClean="0"/>
              <a:t> 자신이 먼저 받고</a:t>
            </a:r>
            <a:r>
              <a:rPr lang="en-US" altLang="ko-KR" dirty="0" smtClean="0"/>
              <a:t>, b</a:t>
            </a:r>
            <a:r>
              <a:rPr lang="ko-KR" altLang="en-US" dirty="0"/>
              <a:t> </a:t>
            </a:r>
            <a:r>
              <a:rPr lang="ko-KR" altLang="en-US" dirty="0" smtClean="0"/>
              <a:t>에게 그 </a:t>
            </a:r>
            <a:r>
              <a:rPr lang="ko-KR" altLang="en-US" dirty="0" err="1" smtClean="0"/>
              <a:t>패킷을</a:t>
            </a:r>
            <a:r>
              <a:rPr lang="ko-KR" altLang="en-US" dirty="0" smtClean="0"/>
              <a:t> 보내주는 방식이다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특별한 이상 증상이 없기 때문에 </a:t>
            </a:r>
            <a:r>
              <a:rPr lang="ko-KR" altLang="en-US" dirty="0" err="1" smtClean="0"/>
              <a:t>공격당하는</a:t>
            </a:r>
            <a:r>
              <a:rPr lang="ko-KR" altLang="en-US" dirty="0" smtClean="0"/>
              <a:t> 것을 확인하기 힘들다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931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1800" b="1" dirty="0" err="1" smtClean="0"/>
              <a:t>영향성</a:t>
            </a:r>
            <a:r>
              <a:rPr lang="ko-KR" altLang="en-US" sz="1800" b="1" dirty="0" smtClean="0"/>
              <a:t> 평가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b="1" dirty="0"/>
              <a:t>@ </a:t>
            </a:r>
            <a:r>
              <a:rPr lang="en-US" altLang="ko-KR" sz="1800" b="1" dirty="0" smtClean="0"/>
              <a:t>ARP </a:t>
            </a:r>
            <a:r>
              <a:rPr lang="ko-KR" altLang="en-US" sz="1800" b="1" dirty="0" err="1" smtClean="0"/>
              <a:t>스푸핑</a:t>
            </a:r>
            <a:r>
              <a:rPr lang="ko-KR" altLang="en-US" sz="1800" b="1" dirty="0" smtClean="0"/>
              <a:t> 공격 </a:t>
            </a:r>
            <a:r>
              <a:rPr lang="en-US" altLang="ko-KR" sz="1800" b="1" dirty="0" smtClean="0"/>
              <a:t>(2</a:t>
            </a:r>
            <a:r>
              <a:rPr lang="ko-KR" altLang="en-US" sz="1800" b="1" dirty="0" smtClean="0"/>
              <a:t>계층</a:t>
            </a:r>
            <a:r>
              <a:rPr lang="en-US" altLang="ko-KR" sz="1800" b="1" dirty="0" smtClean="0"/>
              <a:t>)</a:t>
            </a:r>
          </a:p>
          <a:p>
            <a:pPr marL="0" indent="0">
              <a:buNone/>
            </a:pPr>
            <a:endParaRPr lang="en-US" altLang="ko-KR" sz="1800" b="1" dirty="0" smtClean="0"/>
          </a:p>
          <a:p>
            <a:pPr marL="0" indent="0">
              <a:buNone/>
            </a:pPr>
            <a:r>
              <a:rPr lang="ko-KR" altLang="en-US" sz="1800" b="1" dirty="0" smtClean="0"/>
              <a:t> </a:t>
            </a:r>
            <a:endParaRPr lang="ko-KR" altLang="en-US" sz="1800" b="1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755576" y="5715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 smtClean="0"/>
              <a:t>				</a:t>
            </a:r>
          </a:p>
          <a:p>
            <a:pPr algn="l"/>
            <a:endParaRPr lang="en-US" altLang="ko-KR" sz="1400" dirty="0"/>
          </a:p>
          <a:p>
            <a:pPr algn="l"/>
            <a:endParaRPr lang="en-US" altLang="ko-KR" sz="1400" dirty="0" smtClean="0"/>
          </a:p>
          <a:p>
            <a:pPr algn="l"/>
            <a:endParaRPr lang="en-US" altLang="ko-KR" sz="1400" dirty="0"/>
          </a:p>
          <a:p>
            <a:pPr algn="l"/>
            <a:r>
              <a:rPr lang="en-US" altLang="ko-KR" sz="1400" dirty="0" smtClean="0"/>
              <a:t>				</a:t>
            </a:r>
          </a:p>
          <a:p>
            <a:pPr algn="l"/>
            <a:r>
              <a:rPr lang="en-US" altLang="ko-KR" sz="1400" dirty="0"/>
              <a:t>	</a:t>
            </a:r>
            <a:r>
              <a:rPr lang="en-US" altLang="ko-KR" sz="1400" dirty="0" smtClean="0"/>
              <a:t>			</a:t>
            </a:r>
            <a:endParaRPr lang="en-US" altLang="ko-KR" sz="1600" dirty="0" smtClean="0"/>
          </a:p>
          <a:p>
            <a:pPr algn="l"/>
            <a:r>
              <a:rPr lang="en-US" altLang="ko-KR" sz="1600" dirty="0"/>
              <a:t>	</a:t>
            </a:r>
            <a:r>
              <a:rPr lang="en-US" altLang="ko-KR" sz="1600" dirty="0" smtClean="0"/>
              <a:t>			</a:t>
            </a:r>
            <a:r>
              <a:rPr lang="en-US" altLang="ko-KR" sz="1600" dirty="0" smtClean="0"/>
              <a:t>13 </a:t>
            </a:r>
            <a:r>
              <a:rPr lang="ko-KR" altLang="en-US" sz="1600" dirty="0" smtClean="0"/>
              <a:t>페이지</a:t>
            </a:r>
            <a:endParaRPr lang="ko-KR" alt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656" y="2204864"/>
            <a:ext cx="4420421" cy="120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31640" y="3537882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Ip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주소 </a:t>
            </a:r>
            <a:r>
              <a:rPr lang="en-US" altLang="ko-KR" dirty="0" smtClean="0"/>
              <a:t>: 192.168.20.200</a:t>
            </a:r>
          </a:p>
          <a:p>
            <a:r>
              <a:rPr lang="en-US" altLang="ko-KR" dirty="0" smtClean="0"/>
              <a:t>Mac </a:t>
            </a:r>
            <a:r>
              <a:rPr lang="ko-KR" altLang="en-US" dirty="0" smtClean="0"/>
              <a:t>주소 </a:t>
            </a:r>
            <a:r>
              <a:rPr lang="en-US" altLang="ko-KR" dirty="0" smtClean="0"/>
              <a:t>: AA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12320" y="3518806"/>
            <a:ext cx="2690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Ip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주소 </a:t>
            </a:r>
            <a:r>
              <a:rPr lang="en-US" altLang="ko-KR" dirty="0" smtClean="0"/>
              <a:t>: 192.168.20.201</a:t>
            </a:r>
          </a:p>
          <a:p>
            <a:r>
              <a:rPr lang="en-US" altLang="ko-KR" dirty="0" smtClean="0"/>
              <a:t>Mac </a:t>
            </a:r>
            <a:r>
              <a:rPr lang="ko-KR" altLang="en-US" dirty="0" smtClean="0"/>
              <a:t>주소 </a:t>
            </a:r>
            <a:r>
              <a:rPr lang="en-US" altLang="ko-KR" dirty="0" smtClean="0"/>
              <a:t>: BB</a:t>
            </a:r>
            <a:endParaRPr lang="ko-KR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850" y="4581128"/>
            <a:ext cx="801998" cy="816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074" y="4581128"/>
            <a:ext cx="712652" cy="816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581128"/>
            <a:ext cx="576064" cy="95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827819"/>
            <a:ext cx="849040" cy="241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66" y="4864287"/>
            <a:ext cx="860622" cy="244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16826" y="5647553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Ip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주소 </a:t>
            </a:r>
            <a:r>
              <a:rPr lang="en-US" altLang="ko-KR" dirty="0" smtClean="0"/>
              <a:t>: 192.168.20.200</a:t>
            </a:r>
          </a:p>
          <a:p>
            <a:r>
              <a:rPr lang="en-US" altLang="ko-KR" dirty="0" smtClean="0"/>
              <a:t>Mac </a:t>
            </a:r>
            <a:r>
              <a:rPr lang="ko-KR" altLang="en-US" dirty="0" smtClean="0"/>
              <a:t>주소 </a:t>
            </a:r>
            <a:r>
              <a:rPr lang="en-US" altLang="ko-KR" dirty="0" smtClean="0"/>
              <a:t>: AA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15168" y="5626714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Ip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주소 </a:t>
            </a:r>
            <a:r>
              <a:rPr lang="en-US" altLang="ko-KR" dirty="0" smtClean="0"/>
              <a:t>: 192.168.20.50</a:t>
            </a:r>
          </a:p>
          <a:p>
            <a:r>
              <a:rPr lang="en-US" altLang="ko-KR" dirty="0" smtClean="0"/>
              <a:t>Mac </a:t>
            </a:r>
            <a:r>
              <a:rPr lang="ko-KR" altLang="en-US" dirty="0" smtClean="0"/>
              <a:t>주소 </a:t>
            </a:r>
            <a:r>
              <a:rPr lang="en-US" altLang="ko-KR" dirty="0" smtClean="0"/>
              <a:t>: CC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868144" y="5647552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Ip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주소 </a:t>
            </a:r>
            <a:r>
              <a:rPr lang="en-US" altLang="ko-KR" dirty="0" smtClean="0"/>
              <a:t>: 192.168.20.201</a:t>
            </a:r>
          </a:p>
          <a:p>
            <a:r>
              <a:rPr lang="en-US" altLang="ko-KR" dirty="0" smtClean="0"/>
              <a:t>Mac </a:t>
            </a:r>
            <a:r>
              <a:rPr lang="ko-KR" altLang="en-US" dirty="0" smtClean="0"/>
              <a:t>주소 </a:t>
            </a:r>
            <a:r>
              <a:rPr lang="en-US" altLang="ko-KR" dirty="0" smtClean="0"/>
              <a:t>: BB</a:t>
            </a:r>
            <a:endParaRPr lang="ko-KR" altLang="en-US" dirty="0"/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938" y="4864287"/>
            <a:ext cx="10858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293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1800" b="1" dirty="0" err="1" smtClean="0"/>
              <a:t>영향성</a:t>
            </a:r>
            <a:r>
              <a:rPr lang="ko-KR" altLang="en-US" sz="1800" b="1" dirty="0" smtClean="0"/>
              <a:t> 평가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800" b="1" dirty="0"/>
              <a:t>@ </a:t>
            </a:r>
            <a:r>
              <a:rPr lang="en-US" altLang="ko-KR" sz="1800" b="1" dirty="0" smtClean="0"/>
              <a:t>ARP </a:t>
            </a:r>
            <a:r>
              <a:rPr lang="ko-KR" altLang="en-US" sz="1800" b="1" dirty="0" err="1" smtClean="0"/>
              <a:t>스푸핑</a:t>
            </a:r>
            <a:r>
              <a:rPr lang="ko-KR" altLang="en-US" sz="1800" b="1" dirty="0" smtClean="0"/>
              <a:t> 공격 </a:t>
            </a:r>
            <a:r>
              <a:rPr lang="en-US" altLang="ko-KR" sz="1800" b="1" dirty="0" smtClean="0"/>
              <a:t>(2</a:t>
            </a:r>
            <a:r>
              <a:rPr lang="ko-KR" altLang="en-US" sz="1800" b="1" dirty="0" smtClean="0"/>
              <a:t>계층</a:t>
            </a:r>
            <a:r>
              <a:rPr lang="en-US" altLang="ko-KR" sz="1800" b="1" dirty="0" smtClean="0"/>
              <a:t>)</a:t>
            </a:r>
          </a:p>
          <a:p>
            <a:pPr marL="0" indent="0">
              <a:buNone/>
            </a:pPr>
            <a:endParaRPr lang="en-US" altLang="ko-KR" sz="1800" b="1" dirty="0" smtClean="0"/>
          </a:p>
          <a:p>
            <a:pPr>
              <a:buFontTx/>
              <a:buChar char="-"/>
            </a:pPr>
            <a:r>
              <a:rPr lang="en-US" altLang="ko-KR" sz="1800" b="1" dirty="0" smtClean="0"/>
              <a:t>1. </a:t>
            </a:r>
            <a:r>
              <a:rPr lang="ko-KR" altLang="en-US" sz="1800" b="1" dirty="0" smtClean="0"/>
              <a:t>공격자가 </a:t>
            </a:r>
            <a:r>
              <a:rPr lang="en-US" altLang="ko-KR" sz="1800" b="1" dirty="0" smtClean="0"/>
              <a:t>A</a:t>
            </a:r>
            <a:r>
              <a:rPr lang="ko-KR" altLang="en-US" sz="1800" b="1" dirty="0" smtClean="0"/>
              <a:t>에게 자신의 </a:t>
            </a:r>
            <a:r>
              <a:rPr lang="en-US" altLang="ko-KR" sz="1800" b="1" dirty="0" smtClean="0"/>
              <a:t>MAC</a:t>
            </a:r>
            <a:r>
              <a:rPr lang="ko-KR" altLang="en-US" sz="1800" b="1" dirty="0" smtClean="0"/>
              <a:t>주소를 </a:t>
            </a:r>
            <a:r>
              <a:rPr lang="en-US" altLang="ko-KR" sz="1800" b="1" dirty="0" smtClean="0"/>
              <a:t>B</a:t>
            </a:r>
            <a:r>
              <a:rPr lang="ko-KR" altLang="en-US" sz="1800" b="1" dirty="0" smtClean="0"/>
              <a:t>의 </a:t>
            </a:r>
            <a:r>
              <a:rPr lang="ko-KR" altLang="en-US" sz="1800" b="1" dirty="0" err="1" smtClean="0"/>
              <a:t>주소인것처럼</a:t>
            </a:r>
            <a:r>
              <a:rPr lang="ko-KR" altLang="en-US" sz="1800" b="1" dirty="0" smtClean="0"/>
              <a:t> 속인다</a:t>
            </a:r>
            <a:r>
              <a:rPr lang="en-US" altLang="ko-KR" sz="1800" b="1" dirty="0" smtClean="0"/>
              <a:t>.</a:t>
            </a:r>
          </a:p>
          <a:p>
            <a:pPr>
              <a:buFontTx/>
              <a:buChar char="-"/>
            </a:pPr>
            <a:r>
              <a:rPr lang="en-US" altLang="ko-KR" sz="1800" b="1" dirty="0" smtClean="0"/>
              <a:t>2. </a:t>
            </a:r>
            <a:r>
              <a:rPr lang="ko-KR" altLang="en-US" sz="1800" b="1" dirty="0" smtClean="0"/>
              <a:t>공격자가 </a:t>
            </a:r>
            <a:r>
              <a:rPr lang="en-US" altLang="ko-KR" sz="1800" b="1" dirty="0" smtClean="0"/>
              <a:t>B</a:t>
            </a:r>
            <a:r>
              <a:rPr lang="ko-KR" altLang="en-US" sz="1800" b="1" dirty="0" smtClean="0"/>
              <a:t>에게 자신의 </a:t>
            </a:r>
            <a:r>
              <a:rPr lang="en-US" altLang="ko-KR" sz="1800" b="1" dirty="0" smtClean="0"/>
              <a:t>MAC</a:t>
            </a:r>
            <a:r>
              <a:rPr lang="ko-KR" altLang="en-US" sz="1800" b="1" dirty="0" smtClean="0"/>
              <a:t>주소를 </a:t>
            </a:r>
            <a:r>
              <a:rPr lang="en-US" altLang="ko-KR" sz="1800" b="1" dirty="0" smtClean="0"/>
              <a:t>A</a:t>
            </a:r>
            <a:r>
              <a:rPr lang="ko-KR" altLang="en-US" sz="1800" b="1" dirty="0" smtClean="0"/>
              <a:t>의 </a:t>
            </a:r>
            <a:r>
              <a:rPr lang="en-US" altLang="ko-KR" sz="1800" b="1" dirty="0" smtClean="0"/>
              <a:t>MAC </a:t>
            </a:r>
            <a:r>
              <a:rPr lang="ko-KR" altLang="en-US" sz="1800" b="1" dirty="0" err="1" smtClean="0"/>
              <a:t>주소인것처럼</a:t>
            </a:r>
            <a:r>
              <a:rPr lang="ko-KR" altLang="en-US" sz="1800" b="1" dirty="0" smtClean="0"/>
              <a:t> 속인다</a:t>
            </a:r>
            <a:r>
              <a:rPr lang="en-US" altLang="ko-KR" sz="1800" b="1" dirty="0" smtClean="0"/>
              <a:t>.</a:t>
            </a:r>
          </a:p>
          <a:p>
            <a:pPr>
              <a:buFontTx/>
              <a:buChar char="-"/>
            </a:pPr>
            <a:r>
              <a:rPr lang="en-US" altLang="ko-KR" sz="1800" b="1" dirty="0" smtClean="0"/>
              <a:t>3. </a:t>
            </a:r>
            <a:r>
              <a:rPr lang="en-US" altLang="ko-KR" sz="1800" b="1" dirty="0" smtClean="0"/>
              <a:t>A</a:t>
            </a:r>
            <a:r>
              <a:rPr lang="ko-KR" altLang="en-US" sz="1800" b="1" dirty="0" smtClean="0"/>
              <a:t>는 </a:t>
            </a:r>
            <a:r>
              <a:rPr lang="en-US" altLang="ko-KR" sz="1800" b="1" dirty="0" smtClean="0"/>
              <a:t>B</a:t>
            </a:r>
            <a:r>
              <a:rPr lang="ko-KR" altLang="en-US" sz="1800" b="1" dirty="0" smtClean="0"/>
              <a:t>의 </a:t>
            </a:r>
            <a:r>
              <a:rPr lang="en-US" altLang="ko-KR" sz="1800" b="1" dirty="0" smtClean="0"/>
              <a:t>MAC </a:t>
            </a:r>
            <a:r>
              <a:rPr lang="ko-KR" altLang="en-US" sz="1800" b="1" dirty="0" smtClean="0"/>
              <a:t>주소가 </a:t>
            </a:r>
            <a:r>
              <a:rPr lang="en-US" altLang="ko-KR" sz="1800" b="1" dirty="0" smtClean="0"/>
              <a:t>CC(</a:t>
            </a:r>
            <a:r>
              <a:rPr lang="ko-KR" altLang="en-US" sz="1800" b="1" dirty="0" smtClean="0"/>
              <a:t>공격</a:t>
            </a:r>
            <a:r>
              <a:rPr lang="ko-KR" altLang="en-US" sz="1800" b="1" dirty="0"/>
              <a:t>자</a:t>
            </a:r>
            <a:r>
              <a:rPr lang="en-US" altLang="ko-KR" sz="1800" b="1" dirty="0" smtClean="0"/>
              <a:t>)</a:t>
            </a:r>
            <a:r>
              <a:rPr lang="ko-KR" altLang="en-US" sz="1800" b="1" dirty="0" smtClean="0"/>
              <a:t>라 </a:t>
            </a:r>
            <a:r>
              <a:rPr lang="ko-KR" altLang="en-US" sz="1800" b="1" dirty="0" err="1" smtClean="0"/>
              <a:t>알고잇고</a:t>
            </a:r>
            <a:r>
              <a:rPr lang="en-US" altLang="ko-KR" sz="1800" b="1" dirty="0" smtClean="0"/>
              <a:t>, B</a:t>
            </a:r>
            <a:r>
              <a:rPr lang="ko-KR" altLang="en-US" sz="1800" b="1" dirty="0" smtClean="0"/>
              <a:t>도 </a:t>
            </a:r>
            <a:r>
              <a:rPr lang="en-US" altLang="ko-KR" sz="1800" b="1" dirty="0" smtClean="0"/>
              <a:t>A</a:t>
            </a:r>
            <a:r>
              <a:rPr lang="ko-KR" altLang="en-US" sz="1800" b="1" dirty="0" smtClean="0"/>
              <a:t>의 </a:t>
            </a:r>
            <a:r>
              <a:rPr lang="en-US" altLang="ko-KR" sz="1800" b="1" dirty="0" smtClean="0"/>
              <a:t>MAC </a:t>
            </a:r>
            <a:r>
              <a:rPr lang="ko-KR" altLang="en-US" sz="1800" b="1" dirty="0" smtClean="0"/>
              <a:t>주소가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 dirty="0"/>
              <a:t> </a:t>
            </a:r>
            <a:r>
              <a:rPr lang="en-US" altLang="ko-KR" sz="1800" b="1" dirty="0" smtClean="0"/>
              <a:t>	CC(</a:t>
            </a:r>
            <a:r>
              <a:rPr lang="ko-KR" altLang="en-US" sz="1800" b="1" dirty="0" smtClean="0"/>
              <a:t>공격자</a:t>
            </a:r>
            <a:r>
              <a:rPr lang="en-US" altLang="ko-KR" sz="1800" b="1" dirty="0" smtClean="0"/>
              <a:t>)</a:t>
            </a:r>
            <a:r>
              <a:rPr lang="ko-KR" altLang="en-US" sz="1800" b="1" dirty="0" smtClean="0"/>
              <a:t>라 </a:t>
            </a:r>
            <a:r>
              <a:rPr lang="ko-KR" altLang="en-US" sz="1800" b="1" dirty="0" err="1" smtClean="0"/>
              <a:t>알고잇다</a:t>
            </a:r>
            <a:r>
              <a:rPr lang="en-US" altLang="ko-KR" sz="1800" b="1" dirty="0" smtClean="0"/>
              <a:t>.</a:t>
            </a:r>
          </a:p>
          <a:p>
            <a:pPr>
              <a:buFontTx/>
              <a:buChar char="-"/>
            </a:pPr>
            <a:r>
              <a:rPr lang="en-US" altLang="ko-KR" sz="1800" b="1" dirty="0" smtClean="0"/>
              <a:t>4. </a:t>
            </a:r>
            <a:r>
              <a:rPr lang="ko-KR" altLang="en-US" sz="1800" b="1" dirty="0" smtClean="0"/>
              <a:t>공격자는 </a:t>
            </a:r>
            <a:r>
              <a:rPr lang="en-US" altLang="ko-KR" sz="1800" b="1" dirty="0" smtClean="0"/>
              <a:t>A</a:t>
            </a:r>
            <a:r>
              <a:rPr lang="ko-KR" altLang="en-US" sz="1800" b="1" dirty="0" smtClean="0"/>
              <a:t>에게 받은 메시지를 </a:t>
            </a:r>
            <a:r>
              <a:rPr lang="en-US" altLang="ko-KR" sz="1800" b="1" dirty="0" smtClean="0"/>
              <a:t>B</a:t>
            </a:r>
            <a:r>
              <a:rPr lang="ko-KR" altLang="en-US" sz="1800" b="1" dirty="0" smtClean="0"/>
              <a:t>에게 보내고</a:t>
            </a:r>
            <a:r>
              <a:rPr lang="en-US" altLang="ko-KR" sz="1800" b="1" dirty="0" smtClean="0"/>
              <a:t>, B</a:t>
            </a:r>
            <a:r>
              <a:rPr lang="ko-KR" altLang="en-US" sz="1800" b="1" dirty="0" smtClean="0"/>
              <a:t>에게 받은 메시지를 </a:t>
            </a: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b="1" dirty="0" smtClean="0"/>
              <a:t>	A</a:t>
            </a:r>
            <a:r>
              <a:rPr lang="ko-KR" altLang="en-US" sz="1800" b="1" dirty="0" smtClean="0"/>
              <a:t>에게 정상적으로 보내준다</a:t>
            </a:r>
            <a:r>
              <a:rPr lang="en-US" altLang="ko-KR" sz="1800" b="1" dirty="0" smtClean="0"/>
              <a:t>.</a:t>
            </a:r>
          </a:p>
          <a:p>
            <a:pPr marL="0" indent="0">
              <a:buNone/>
            </a:pPr>
            <a:r>
              <a:rPr lang="en-US" altLang="ko-KR" sz="1800" b="1" dirty="0" smtClean="0"/>
              <a:t>   (</a:t>
            </a:r>
            <a:r>
              <a:rPr lang="ko-KR" altLang="en-US" sz="1800" b="1" dirty="0" smtClean="0"/>
              <a:t>이렇게 되면 정상적인 통신이 되며</a:t>
            </a:r>
            <a:r>
              <a:rPr lang="en-US" altLang="ko-KR" sz="1800" b="1" dirty="0" smtClean="0"/>
              <a:t>, </a:t>
            </a:r>
            <a:r>
              <a:rPr lang="ko-KR" altLang="en-US" sz="1800" b="1" dirty="0" smtClean="0"/>
              <a:t>공격자는 메시지를 모두 읽을 수 잇다</a:t>
            </a:r>
            <a:r>
              <a:rPr lang="en-US" altLang="ko-KR" sz="1800" b="1" dirty="0" smtClean="0"/>
              <a:t>.)</a:t>
            </a:r>
          </a:p>
          <a:p>
            <a:pPr marL="0" indent="0">
              <a:buNone/>
            </a:pP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 u="sng" dirty="0" smtClean="0">
                <a:solidFill>
                  <a:srgbClr val="FF0000"/>
                </a:solidFill>
              </a:rPr>
              <a:t>ARP </a:t>
            </a:r>
            <a:r>
              <a:rPr lang="ko-KR" altLang="en-US" sz="1800" b="1" u="sng" dirty="0" err="1" smtClean="0">
                <a:solidFill>
                  <a:srgbClr val="FF0000"/>
                </a:solidFill>
              </a:rPr>
              <a:t>스푸핑을</a:t>
            </a:r>
            <a:r>
              <a:rPr lang="ko-KR" altLang="en-US" sz="1800" b="1" u="sng" dirty="0" smtClean="0">
                <a:solidFill>
                  <a:srgbClr val="FF0000"/>
                </a:solidFill>
              </a:rPr>
              <a:t> 막는 방법</a:t>
            </a:r>
            <a:endParaRPr lang="en-US" altLang="ko-KR" sz="1800" b="1" u="sng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altLang="ko-KR" sz="1800" b="1" dirty="0" smtClean="0"/>
              <a:t>ARP </a:t>
            </a:r>
            <a:r>
              <a:rPr lang="ko-KR" altLang="en-US" sz="1800" b="1" dirty="0" err="1" smtClean="0"/>
              <a:t>스푸핑은</a:t>
            </a:r>
            <a:r>
              <a:rPr lang="ko-KR" altLang="en-US" sz="1800" b="1" dirty="0" smtClean="0"/>
              <a:t> 각 시스템에 기록된 </a:t>
            </a:r>
            <a:r>
              <a:rPr lang="en-US" altLang="ko-KR" sz="1800" b="1" dirty="0" smtClean="0"/>
              <a:t>MAC </a:t>
            </a:r>
            <a:r>
              <a:rPr lang="ko-KR" altLang="en-US" sz="1800" b="1" dirty="0" smtClean="0"/>
              <a:t>주소가 동적으로 유지되는 점을 이용한 공격이다</a:t>
            </a:r>
            <a:r>
              <a:rPr lang="en-US" altLang="ko-KR" sz="1800" b="1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1800" b="1" dirty="0" smtClean="0"/>
              <a:t>따라서 </a:t>
            </a:r>
            <a:r>
              <a:rPr lang="en-US" altLang="ko-KR" sz="1800" b="1" dirty="0" smtClean="0"/>
              <a:t>MAC </a:t>
            </a:r>
            <a:r>
              <a:rPr lang="ko-KR" altLang="en-US" sz="1800" b="1" dirty="0" smtClean="0"/>
              <a:t>주소가 정적으로 사용된다면 이러한 공격이 불가능해진다</a:t>
            </a:r>
            <a:r>
              <a:rPr lang="en-US" altLang="ko-KR" sz="1800" b="1" dirty="0" smtClean="0"/>
              <a:t>.</a:t>
            </a:r>
            <a:endParaRPr lang="ko-KR" altLang="en-US" sz="1800" b="1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755576" y="5715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 smtClean="0"/>
              <a:t>				</a:t>
            </a:r>
          </a:p>
          <a:p>
            <a:pPr algn="l"/>
            <a:endParaRPr lang="en-US" altLang="ko-KR" sz="1400" dirty="0"/>
          </a:p>
          <a:p>
            <a:pPr algn="l"/>
            <a:endParaRPr lang="en-US" altLang="ko-KR" sz="1400" dirty="0" smtClean="0"/>
          </a:p>
          <a:p>
            <a:pPr algn="l"/>
            <a:endParaRPr lang="en-US" altLang="ko-KR" sz="1400" dirty="0"/>
          </a:p>
          <a:p>
            <a:pPr algn="l"/>
            <a:r>
              <a:rPr lang="en-US" altLang="ko-KR" sz="1400" dirty="0" smtClean="0"/>
              <a:t>				</a:t>
            </a:r>
          </a:p>
          <a:p>
            <a:pPr algn="l"/>
            <a:r>
              <a:rPr lang="en-US" altLang="ko-KR" sz="1400" dirty="0"/>
              <a:t>	</a:t>
            </a:r>
            <a:r>
              <a:rPr lang="en-US" altLang="ko-KR" sz="1400" dirty="0" smtClean="0"/>
              <a:t>			</a:t>
            </a:r>
            <a:endParaRPr lang="en-US" altLang="ko-KR" sz="1600" dirty="0" smtClean="0"/>
          </a:p>
          <a:p>
            <a:pPr algn="l"/>
            <a:r>
              <a:rPr lang="en-US" altLang="ko-KR" sz="1600" dirty="0"/>
              <a:t>	</a:t>
            </a:r>
            <a:r>
              <a:rPr lang="en-US" altLang="ko-KR" sz="1600" dirty="0" smtClean="0"/>
              <a:t>			</a:t>
            </a:r>
            <a:r>
              <a:rPr lang="en-US" altLang="ko-KR" sz="1600" dirty="0" smtClean="0"/>
              <a:t>14 </a:t>
            </a:r>
            <a:r>
              <a:rPr lang="ko-KR" altLang="en-US" sz="1600" dirty="0" smtClean="0"/>
              <a:t>페이지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3243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1800" b="1" dirty="0" smtClean="0"/>
              <a:t>관련자료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800" b="1" dirty="0" smtClean="0"/>
              <a:t> </a:t>
            </a:r>
            <a:endParaRPr lang="ko-KR" altLang="en-US" sz="1800" b="1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755576" y="5715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 smtClean="0"/>
              <a:t>				</a:t>
            </a:r>
          </a:p>
          <a:p>
            <a:pPr algn="l"/>
            <a:endParaRPr lang="en-US" altLang="ko-KR" sz="1400" dirty="0"/>
          </a:p>
          <a:p>
            <a:pPr algn="l"/>
            <a:endParaRPr lang="en-US" altLang="ko-KR" sz="1400" dirty="0" smtClean="0"/>
          </a:p>
          <a:p>
            <a:pPr algn="l"/>
            <a:endParaRPr lang="en-US" altLang="ko-KR" sz="1400" dirty="0"/>
          </a:p>
          <a:p>
            <a:pPr algn="l"/>
            <a:r>
              <a:rPr lang="en-US" altLang="ko-KR" sz="1400" dirty="0" smtClean="0"/>
              <a:t>				</a:t>
            </a:r>
          </a:p>
          <a:p>
            <a:pPr algn="l"/>
            <a:r>
              <a:rPr lang="en-US" altLang="ko-KR" sz="1400" dirty="0"/>
              <a:t>	</a:t>
            </a:r>
            <a:r>
              <a:rPr lang="en-US" altLang="ko-KR" sz="1400" dirty="0" smtClean="0"/>
              <a:t>			</a:t>
            </a:r>
            <a:endParaRPr lang="en-US" altLang="ko-KR" sz="1600" dirty="0" smtClean="0"/>
          </a:p>
          <a:p>
            <a:pPr algn="l"/>
            <a:r>
              <a:rPr lang="en-US" altLang="ko-KR" sz="1600" dirty="0"/>
              <a:t>	</a:t>
            </a:r>
            <a:r>
              <a:rPr lang="en-US" altLang="ko-KR" sz="1600" dirty="0" smtClean="0"/>
              <a:t>			</a:t>
            </a:r>
            <a:r>
              <a:rPr lang="en-US" altLang="ko-KR" sz="1600" dirty="0" smtClean="0"/>
              <a:t>15 </a:t>
            </a:r>
            <a:r>
              <a:rPr lang="ko-KR" altLang="en-US" sz="1600" dirty="0" smtClean="0"/>
              <a:t>페이지</a:t>
            </a:r>
            <a:endParaRPr lang="ko-KR" alt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62" y="1340768"/>
            <a:ext cx="8816422" cy="4945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243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1800" b="1" dirty="0" smtClean="0"/>
              <a:t>취약점 발견 및 </a:t>
            </a:r>
            <a:r>
              <a:rPr lang="ko-KR" altLang="en-US" sz="1800" b="1" dirty="0" err="1" smtClean="0"/>
              <a:t>영향성</a:t>
            </a:r>
            <a:r>
              <a:rPr lang="ko-KR" altLang="en-US" sz="1800" b="1" dirty="0" smtClean="0"/>
              <a:t> 평가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b="1" dirty="0"/>
              <a:t>@ </a:t>
            </a:r>
            <a:r>
              <a:rPr lang="en-US" altLang="ko-KR" sz="1800" b="1" dirty="0" smtClean="0"/>
              <a:t>ICMP </a:t>
            </a:r>
            <a:r>
              <a:rPr lang="ko-KR" altLang="en-US" sz="1800" b="1" dirty="0" err="1" smtClean="0"/>
              <a:t>플러딩</a:t>
            </a:r>
            <a:r>
              <a:rPr lang="ko-KR" altLang="en-US" sz="1800" b="1" dirty="0" smtClean="0"/>
              <a:t> 공격 </a:t>
            </a:r>
            <a:r>
              <a:rPr lang="en-US" altLang="ko-KR" sz="1800" b="1" dirty="0" smtClean="0"/>
              <a:t>(2</a:t>
            </a:r>
            <a:r>
              <a:rPr lang="ko-KR" altLang="en-US" sz="1800" b="1" dirty="0" smtClean="0"/>
              <a:t>계층</a:t>
            </a:r>
            <a:r>
              <a:rPr lang="en-US" altLang="ko-KR" sz="1800" b="1" dirty="0" smtClean="0"/>
              <a:t>)</a:t>
            </a:r>
          </a:p>
          <a:p>
            <a:pPr marL="0" indent="0">
              <a:buNone/>
            </a:pPr>
            <a:endParaRPr lang="en-US" altLang="ko-KR" sz="1800" b="1" dirty="0" smtClean="0"/>
          </a:p>
          <a:p>
            <a:pPr marL="0" indent="0">
              <a:buNone/>
            </a:pPr>
            <a:r>
              <a:rPr lang="ko-KR" altLang="en-US" sz="1800" b="1" dirty="0" smtClean="0"/>
              <a:t>취약점 </a:t>
            </a:r>
            <a:r>
              <a:rPr lang="ko-KR" altLang="en-US" sz="1800" b="1" dirty="0" smtClean="0"/>
              <a:t>요약</a:t>
            </a:r>
            <a:endParaRPr lang="en-US" altLang="ko-KR" sz="1800" b="1" dirty="0" smtClean="0"/>
          </a:p>
          <a:p>
            <a:pPr marL="0" indent="0">
              <a:buNone/>
            </a:pP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계속 상대방에게 </a:t>
            </a:r>
            <a:r>
              <a:rPr lang="en-US" altLang="ko-KR" sz="1800" b="1" dirty="0" err="1" smtClean="0"/>
              <a:t>syn</a:t>
            </a:r>
            <a:r>
              <a:rPr lang="en-US" altLang="ko-KR" sz="1800" b="1" dirty="0" smtClean="0"/>
              <a:t> -&gt; </a:t>
            </a:r>
            <a:r>
              <a:rPr lang="en-US" altLang="ko-KR" sz="1800" b="1" dirty="0" err="1" smtClean="0"/>
              <a:t>ack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를 주고</a:t>
            </a:r>
            <a:r>
              <a:rPr lang="en-US" altLang="ko-KR" sz="1800" b="1" dirty="0" smtClean="0"/>
              <a:t>, </a:t>
            </a:r>
            <a:r>
              <a:rPr lang="ko-KR" altLang="en-US" sz="1800" b="1" dirty="0" smtClean="0"/>
              <a:t>다시 </a:t>
            </a: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b="1" dirty="0" smtClean="0"/>
              <a:t>Wireshark </a:t>
            </a:r>
            <a:r>
              <a:rPr lang="ko-KR" altLang="en-US" sz="1800" b="1" dirty="0" smtClean="0"/>
              <a:t>프로그램이 </a:t>
            </a:r>
            <a:r>
              <a:rPr lang="ko-KR" altLang="en-US" sz="1800" b="1" dirty="0" err="1" smtClean="0"/>
              <a:t>잇으면</a:t>
            </a:r>
            <a:r>
              <a:rPr lang="ko-KR" altLang="en-US" sz="1800" b="1" dirty="0" smtClean="0"/>
              <a:t> 확인은 더욱 </a:t>
            </a:r>
            <a:r>
              <a:rPr lang="ko-KR" altLang="en-US" sz="1800" b="1" dirty="0" err="1" smtClean="0"/>
              <a:t>편한게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할수잇다</a:t>
            </a:r>
            <a:r>
              <a:rPr lang="en-US" altLang="ko-KR" sz="1800" b="1" dirty="0" smtClean="0"/>
              <a:t>.</a:t>
            </a:r>
          </a:p>
          <a:p>
            <a:pPr marL="0" indent="0">
              <a:buNone/>
            </a:pP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land </a:t>
            </a:r>
            <a:r>
              <a:rPr lang="ko-KR" altLang="en-US" sz="1800" b="1" dirty="0" smtClean="0"/>
              <a:t>어택</a:t>
            </a:r>
            <a:r>
              <a:rPr lang="en-US" altLang="ko-KR" sz="1800" b="1" dirty="0" smtClean="0"/>
              <a:t>(--</a:t>
            </a:r>
            <a:r>
              <a:rPr lang="en-US" altLang="ko-KR" sz="1800" b="1" dirty="0" err="1" smtClean="0"/>
              <a:t>hping</a:t>
            </a:r>
            <a:r>
              <a:rPr lang="en-US" altLang="ko-KR" sz="1800" b="1" dirty="0" smtClean="0"/>
              <a:t>)</a:t>
            </a:r>
            <a:r>
              <a:rPr lang="ko-KR" altLang="en-US" sz="1800" b="1" dirty="0" smtClean="0"/>
              <a:t>을 통한</a:t>
            </a:r>
            <a:r>
              <a:rPr lang="en-US" altLang="ko-KR" sz="1800" b="1" dirty="0"/>
              <a:t> </a:t>
            </a:r>
            <a:r>
              <a:rPr lang="ko-KR" altLang="en-US" sz="1800" b="1" dirty="0" err="1" smtClean="0"/>
              <a:t>플러딩</a:t>
            </a:r>
            <a:r>
              <a:rPr lang="ko-KR" altLang="en-US" sz="1800" b="1" dirty="0" smtClean="0"/>
              <a:t> 요청</a:t>
            </a:r>
            <a:endParaRPr lang="en-US" altLang="ko-KR" sz="1800" b="1" dirty="0" smtClean="0"/>
          </a:p>
          <a:p>
            <a:pPr marL="0" indent="0">
              <a:buNone/>
            </a:pPr>
            <a:endParaRPr lang="ko-KR" altLang="en-US" sz="1800" b="1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755576" y="5715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 smtClean="0"/>
              <a:t>				</a:t>
            </a:r>
          </a:p>
          <a:p>
            <a:pPr algn="l"/>
            <a:endParaRPr lang="en-US" altLang="ko-KR" sz="1400" dirty="0"/>
          </a:p>
          <a:p>
            <a:pPr algn="l"/>
            <a:endParaRPr lang="en-US" altLang="ko-KR" sz="1400" dirty="0" smtClean="0"/>
          </a:p>
          <a:p>
            <a:pPr algn="l"/>
            <a:endParaRPr lang="en-US" altLang="ko-KR" sz="1400" dirty="0"/>
          </a:p>
          <a:p>
            <a:pPr algn="l"/>
            <a:r>
              <a:rPr lang="en-US" altLang="ko-KR" sz="1400" dirty="0" smtClean="0"/>
              <a:t>				</a:t>
            </a:r>
          </a:p>
          <a:p>
            <a:pPr algn="l"/>
            <a:r>
              <a:rPr lang="en-US" altLang="ko-KR" sz="1400" dirty="0"/>
              <a:t>	</a:t>
            </a:r>
            <a:r>
              <a:rPr lang="en-US" altLang="ko-KR" sz="1400" dirty="0" smtClean="0"/>
              <a:t>			</a:t>
            </a:r>
            <a:endParaRPr lang="en-US" altLang="ko-KR" sz="1600" dirty="0" smtClean="0"/>
          </a:p>
          <a:p>
            <a:pPr algn="l"/>
            <a:r>
              <a:rPr lang="en-US" altLang="ko-KR" sz="1600" dirty="0"/>
              <a:t>	</a:t>
            </a:r>
            <a:r>
              <a:rPr lang="en-US" altLang="ko-KR" sz="1600" dirty="0" smtClean="0"/>
              <a:t>			</a:t>
            </a:r>
            <a:r>
              <a:rPr lang="en-US" altLang="ko-KR" sz="1600" dirty="0" smtClean="0"/>
              <a:t>16 </a:t>
            </a:r>
            <a:r>
              <a:rPr lang="ko-KR" altLang="en-US" sz="1600" dirty="0" smtClean="0"/>
              <a:t>페이지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6280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1800" b="1" dirty="0" smtClean="0"/>
              <a:t>취약점 발견 및 분석 서술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b="1" dirty="0"/>
              <a:t>@ </a:t>
            </a:r>
            <a:r>
              <a:rPr lang="en-US" altLang="ko-KR" sz="1800" b="1" dirty="0" smtClean="0"/>
              <a:t>ICMP </a:t>
            </a:r>
            <a:r>
              <a:rPr lang="ko-KR" altLang="en-US" sz="1800" b="1" dirty="0" err="1" smtClean="0"/>
              <a:t>플러딩</a:t>
            </a:r>
            <a:r>
              <a:rPr lang="ko-KR" altLang="en-US" sz="1800" b="1" dirty="0" smtClean="0"/>
              <a:t> 공격 </a:t>
            </a:r>
            <a:r>
              <a:rPr lang="en-US" altLang="ko-KR" sz="1800" b="1" dirty="0" smtClean="0"/>
              <a:t>(2</a:t>
            </a:r>
            <a:r>
              <a:rPr lang="ko-KR" altLang="en-US" sz="1800" b="1" dirty="0" smtClean="0"/>
              <a:t>계층</a:t>
            </a:r>
            <a:r>
              <a:rPr lang="en-US" altLang="ko-KR" sz="1800" b="1" dirty="0" smtClean="0"/>
              <a:t>)</a:t>
            </a:r>
          </a:p>
          <a:p>
            <a:pPr marL="0" indent="0">
              <a:buNone/>
            </a:pPr>
            <a:endParaRPr lang="ko-KR" altLang="en-US" sz="1800" b="1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755576" y="5715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 smtClean="0"/>
              <a:t>				</a:t>
            </a:r>
          </a:p>
          <a:p>
            <a:pPr algn="l"/>
            <a:endParaRPr lang="en-US" altLang="ko-KR" sz="1400" dirty="0"/>
          </a:p>
          <a:p>
            <a:pPr algn="l"/>
            <a:endParaRPr lang="en-US" altLang="ko-KR" sz="1400" dirty="0" smtClean="0"/>
          </a:p>
          <a:p>
            <a:pPr algn="l"/>
            <a:endParaRPr lang="en-US" altLang="ko-KR" sz="1400" dirty="0"/>
          </a:p>
          <a:p>
            <a:pPr algn="l"/>
            <a:r>
              <a:rPr lang="en-US" altLang="ko-KR" sz="1400" dirty="0" smtClean="0"/>
              <a:t>				</a:t>
            </a:r>
          </a:p>
          <a:p>
            <a:pPr algn="l"/>
            <a:r>
              <a:rPr lang="en-US" altLang="ko-KR" sz="1400" dirty="0"/>
              <a:t>	</a:t>
            </a:r>
            <a:r>
              <a:rPr lang="en-US" altLang="ko-KR" sz="1400" dirty="0" smtClean="0"/>
              <a:t>			</a:t>
            </a:r>
            <a:endParaRPr lang="en-US" altLang="ko-KR" sz="1600" dirty="0" smtClean="0"/>
          </a:p>
          <a:p>
            <a:pPr algn="l"/>
            <a:r>
              <a:rPr lang="en-US" altLang="ko-KR" sz="1600" dirty="0"/>
              <a:t>	</a:t>
            </a:r>
            <a:r>
              <a:rPr lang="en-US" altLang="ko-KR" sz="1600" dirty="0" smtClean="0"/>
              <a:t>			</a:t>
            </a:r>
            <a:r>
              <a:rPr lang="en-US" altLang="ko-KR" sz="1600" dirty="0" smtClean="0"/>
              <a:t>17 </a:t>
            </a:r>
            <a:r>
              <a:rPr lang="ko-KR" altLang="en-US" sz="1600" dirty="0" smtClean="0"/>
              <a:t>페이지</a:t>
            </a:r>
            <a:endParaRPr lang="ko-KR" alt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5"/>
            <a:ext cx="8200215" cy="4081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201779" y="6286500"/>
            <a:ext cx="29658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[</a:t>
            </a:r>
            <a:r>
              <a:rPr lang="ko-KR" altLang="en-US" sz="1100" dirty="0" smtClean="0"/>
              <a:t>그림 </a:t>
            </a:r>
            <a:r>
              <a:rPr lang="en-US" altLang="ko-KR" sz="1100" dirty="0" smtClean="0"/>
              <a:t>2-1] </a:t>
            </a:r>
            <a:r>
              <a:rPr lang="en-US" altLang="ko-KR" sz="1100" dirty="0" err="1" smtClean="0"/>
              <a:t>nmap</a:t>
            </a:r>
            <a:r>
              <a:rPr lang="ko-KR" altLang="en-US" sz="1100" dirty="0" smtClean="0"/>
              <a:t>을 활용한 </a:t>
            </a:r>
            <a:r>
              <a:rPr lang="en-US" altLang="ko-KR" sz="1100" dirty="0" smtClean="0"/>
              <a:t>Web server Scan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2878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1800" b="1" dirty="0" smtClean="0"/>
              <a:t>점검 </a:t>
            </a:r>
            <a:r>
              <a:rPr lang="ko-KR" altLang="en-US" sz="1800" b="1" dirty="0"/>
              <a:t>항목 </a:t>
            </a:r>
            <a:r>
              <a:rPr lang="en-US" altLang="ko-KR" sz="1800" b="1" dirty="0"/>
              <a:t>&amp; </a:t>
            </a:r>
            <a:r>
              <a:rPr lang="ko-KR" altLang="en-US" sz="1800" b="1" dirty="0"/>
              <a:t>점검 도구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b="1" dirty="0"/>
              <a:t>@ TCP </a:t>
            </a:r>
            <a:r>
              <a:rPr lang="en-US" altLang="ko-KR" sz="1800" b="1" dirty="0" err="1"/>
              <a:t>Syn</a:t>
            </a:r>
            <a:r>
              <a:rPr lang="en-US" altLang="ko-KR" sz="1800" b="1" dirty="0"/>
              <a:t> </a:t>
            </a:r>
            <a:r>
              <a:rPr lang="ko-KR" altLang="en-US" sz="1800" b="1" dirty="0" err="1" smtClean="0"/>
              <a:t>플러딩</a:t>
            </a:r>
            <a:r>
              <a:rPr lang="ko-KR" altLang="en-US" sz="1800" b="1" dirty="0" smtClean="0"/>
              <a:t> 공격</a:t>
            </a:r>
            <a:endParaRPr lang="en-US" altLang="ko-KR" sz="1800" b="1" dirty="0"/>
          </a:p>
          <a:p>
            <a:pPr marL="0" indent="0">
              <a:buNone/>
            </a:pP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 dirty="0" smtClean="0"/>
              <a:t>TCP</a:t>
            </a:r>
            <a:r>
              <a:rPr lang="ko-KR" altLang="en-US" sz="1800" b="1" dirty="0" smtClean="0"/>
              <a:t>의 취약점을 이용한 공격의 형태로 </a:t>
            </a:r>
            <a:r>
              <a:rPr lang="en-US" altLang="ko-KR" sz="1800" b="1" dirty="0" smtClean="0"/>
              <a:t>3 Way handshaking </a:t>
            </a:r>
            <a:r>
              <a:rPr lang="ko-KR" altLang="en-US" sz="1800" b="1" dirty="0" smtClean="0"/>
              <a:t>이라는 정해진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ko-KR" altLang="en-US" sz="1800" b="1" dirty="0" smtClean="0"/>
              <a:t>규칙으로 통신을 수행합니다</a:t>
            </a:r>
            <a:r>
              <a:rPr lang="en-US" altLang="ko-KR" sz="1800" b="1" dirty="0" smtClean="0"/>
              <a:t>.</a:t>
            </a:r>
          </a:p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r>
              <a:rPr lang="ko-KR" altLang="en-US" sz="1800" b="1" dirty="0" smtClean="0"/>
              <a:t>하지만</a:t>
            </a:r>
            <a:r>
              <a:rPr lang="en-US" altLang="ko-KR" sz="1800" b="1" dirty="0" smtClean="0"/>
              <a:t>, </a:t>
            </a:r>
            <a:r>
              <a:rPr lang="ko-KR" altLang="en-US" sz="1800" b="1" dirty="0" smtClean="0"/>
              <a:t>공격자는 서버에 접속을 요청하는 </a:t>
            </a:r>
            <a:r>
              <a:rPr lang="en-US" altLang="ko-KR" sz="1800" b="1" dirty="0" err="1" smtClean="0"/>
              <a:t>syn</a:t>
            </a:r>
            <a:r>
              <a:rPr lang="ko-KR" altLang="en-US" sz="1800" b="1" dirty="0" smtClean="0"/>
              <a:t>만 수행하고 서버로 </a:t>
            </a:r>
            <a:r>
              <a:rPr lang="ko-KR" altLang="en-US" sz="1800" b="1" dirty="0" err="1" smtClean="0"/>
              <a:t>부타</a:t>
            </a:r>
            <a:r>
              <a:rPr lang="ko-KR" altLang="en-US" sz="1800" b="1" dirty="0" smtClean="0"/>
              <a:t> 응답을 받은 후</a:t>
            </a:r>
            <a:r>
              <a:rPr lang="en-US" altLang="ko-KR" sz="1800" b="1" dirty="0" smtClean="0"/>
              <a:t>, </a:t>
            </a:r>
            <a:r>
              <a:rPr lang="en-US" altLang="ko-KR" sz="1800" b="1" dirty="0" err="1" smtClean="0"/>
              <a:t>syn+ack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응답을 </a:t>
            </a:r>
            <a:r>
              <a:rPr lang="ko-KR" altLang="en-US" sz="1800" b="1" dirty="0" err="1" smtClean="0"/>
              <a:t>보내지않습니다</a:t>
            </a:r>
            <a:r>
              <a:rPr lang="en-US" altLang="ko-KR" sz="1800" b="1" dirty="0" smtClean="0"/>
              <a:t>. </a:t>
            </a:r>
          </a:p>
          <a:p>
            <a:pPr marL="0" indent="0">
              <a:buNone/>
            </a:pPr>
            <a:r>
              <a:rPr lang="ko-KR" altLang="en-US" sz="1800" b="1" dirty="0" smtClean="0"/>
              <a:t>이렇게 되면 서버는 응답이 올 것을 기대하고 반쯤 열린 </a:t>
            </a:r>
            <a:r>
              <a:rPr lang="en-US" altLang="ko-KR" sz="1800" b="1" dirty="0" smtClean="0"/>
              <a:t>‘Half open’</a:t>
            </a:r>
            <a:r>
              <a:rPr lang="ko-KR" altLang="en-US" sz="1800" b="1" dirty="0" smtClean="0"/>
              <a:t>상태가 되어 대기 상태에 </a:t>
            </a:r>
            <a:r>
              <a:rPr lang="ko-KR" altLang="en-US" sz="1800" b="1" dirty="0" err="1" smtClean="0"/>
              <a:t>머무른후</a:t>
            </a:r>
            <a:r>
              <a:rPr lang="ko-KR" altLang="en-US" sz="1800" b="1" dirty="0" smtClean="0"/>
              <a:t> 일정기간 후에 다음 요청이 </a:t>
            </a:r>
            <a:r>
              <a:rPr lang="ko-KR" altLang="en-US" sz="1800" b="1" dirty="0" err="1" smtClean="0"/>
              <a:t>오지않으면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ko-KR" altLang="en-US" sz="1800" b="1" dirty="0" smtClean="0"/>
              <a:t>해당 연결을 초기화하기 전까지 이 연결을 메모리공간에 </a:t>
            </a:r>
            <a:r>
              <a:rPr lang="ko-KR" altLang="en-US" sz="1800" b="1" dirty="0" err="1" smtClean="0"/>
              <a:t>쌓게하는</a:t>
            </a:r>
            <a:r>
              <a:rPr lang="ko-KR" altLang="en-US" sz="1800" b="1" dirty="0" smtClean="0"/>
              <a:t> 공격</a:t>
            </a:r>
            <a:endParaRPr lang="en-US" altLang="ko-KR" sz="1800" b="1" dirty="0" smtClean="0"/>
          </a:p>
          <a:p>
            <a:pPr marL="0" indent="0">
              <a:buNone/>
            </a:pP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 dirty="0" smtClean="0"/>
              <a:t>Dos </a:t>
            </a:r>
            <a:r>
              <a:rPr lang="ko-KR" altLang="en-US" sz="1800" b="1" dirty="0" smtClean="0"/>
              <a:t>공격과는 다른 공격이다</a:t>
            </a:r>
            <a:r>
              <a:rPr lang="en-US" altLang="ko-KR" sz="1800" b="1" dirty="0" smtClean="0"/>
              <a:t>.</a:t>
            </a:r>
            <a:endParaRPr lang="ko-KR" altLang="en-US" sz="1800" b="1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755576" y="5715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 smtClean="0"/>
              <a:t>				</a:t>
            </a:r>
          </a:p>
          <a:p>
            <a:pPr algn="l"/>
            <a:endParaRPr lang="en-US" altLang="ko-KR" sz="1400" dirty="0"/>
          </a:p>
          <a:p>
            <a:pPr algn="l"/>
            <a:endParaRPr lang="en-US" altLang="ko-KR" sz="1400" dirty="0" smtClean="0"/>
          </a:p>
          <a:p>
            <a:pPr algn="l"/>
            <a:endParaRPr lang="en-US" altLang="ko-KR" sz="1400" dirty="0"/>
          </a:p>
          <a:p>
            <a:pPr algn="l"/>
            <a:r>
              <a:rPr lang="en-US" altLang="ko-KR" sz="1400" dirty="0" smtClean="0"/>
              <a:t>				</a:t>
            </a:r>
          </a:p>
          <a:p>
            <a:pPr algn="l"/>
            <a:r>
              <a:rPr lang="en-US" altLang="ko-KR" sz="1400" dirty="0"/>
              <a:t>	</a:t>
            </a:r>
            <a:r>
              <a:rPr lang="en-US" altLang="ko-KR" sz="1400" dirty="0" smtClean="0"/>
              <a:t>			</a:t>
            </a:r>
            <a:endParaRPr lang="en-US" altLang="ko-KR" sz="1600" dirty="0" smtClean="0"/>
          </a:p>
          <a:p>
            <a:pPr algn="l"/>
            <a:r>
              <a:rPr lang="en-US" altLang="ko-KR" sz="1600" dirty="0"/>
              <a:t>	</a:t>
            </a:r>
            <a:r>
              <a:rPr lang="en-US" altLang="ko-KR" sz="1600" dirty="0" smtClean="0"/>
              <a:t>			</a:t>
            </a:r>
            <a:r>
              <a:rPr lang="en-US" altLang="ko-KR" sz="1600" dirty="0" smtClean="0"/>
              <a:t>18 </a:t>
            </a:r>
            <a:r>
              <a:rPr lang="ko-KR" altLang="en-US" sz="1600" dirty="0" smtClean="0"/>
              <a:t>페이지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2878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55576" y="196510"/>
            <a:ext cx="4578497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en-US" altLang="ko-K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	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Franklin Gothic Demi" panose="020B0703020102020204" pitchFamily="34" charset="0"/>
                <a:ea typeface="맑은 고딕" pitchFamily="50" charset="-127"/>
                <a:cs typeface="Times New Roman" pitchFamily="18" charset="0"/>
              </a:rPr>
              <a:t>Contents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/>
            </a:r>
            <a:b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</a:br>
            <a:r>
              <a:rPr kumimoji="1" lang="en-US" altLang="ko-KR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br>
              <a:rPr kumimoji="1" lang="en-US" altLang="ko-KR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</a:br>
            <a:r>
              <a:rPr kumimoji="1" lang="en-US" altLang="ko-KR" sz="14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/>
            </a:r>
            <a:br>
              <a:rPr kumimoji="1" lang="en-US" altLang="ko-KR" sz="14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</a:b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1. 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개요</a:t>
            </a:r>
            <a:endParaRPr kumimoji="1" lang="ko-KR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1.1 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모의해킹 정의     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b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</a:br>
            <a:r>
              <a:rPr kumimoji="1" lang="en-US" altLang="ko-KR" sz="14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</a:t>
            </a: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1.2 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수행 일정 및 인원 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/>
            </a:r>
            <a:b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</a:br>
            <a:r>
              <a:rPr kumimoji="1" lang="en-US" altLang="ko-KR" sz="14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</a:t>
            </a: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1.3 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수행 대상 및 장소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/>
            </a:r>
            <a:b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</a:br>
            <a:r>
              <a:rPr kumimoji="1" lang="en-US" altLang="ko-KR" sz="14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</a:t>
            </a: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1.4 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수행 단계</a:t>
            </a:r>
            <a:endParaRPr kumimoji="1" lang="ko-KR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1.5 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수행 시나리오</a:t>
            </a:r>
            <a:endParaRPr kumimoji="1" lang="ko-KR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1.6 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점검 항목</a:t>
            </a:r>
            <a:endParaRPr kumimoji="1" lang="ko-KR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1.7 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점검 도구 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endParaRPr kumimoji="1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endParaRPr kumimoji="1" lang="ko-KR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2. 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결과 요약</a:t>
            </a:r>
            <a:endParaRPr kumimoji="1" lang="ko-KR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2.1 </a:t>
            </a:r>
            <a:r>
              <a:rPr kumimoji="1" lang="ko-KR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영향성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평가</a:t>
            </a:r>
            <a:endParaRPr kumimoji="1" lang="ko-KR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2.2 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취약점 요약</a:t>
            </a:r>
            <a:endParaRPr kumimoji="1" lang="ko-KR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2.3 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총평</a:t>
            </a:r>
            <a:endParaRPr kumimoji="1" lang="ko-KR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/>
            </a:r>
            <a:b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</a:b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3. 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취약점 상세 설명</a:t>
            </a:r>
            <a:endParaRPr kumimoji="1" lang="ko-KR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3.1 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환경 분석 </a:t>
            </a:r>
            <a:endParaRPr kumimoji="1" lang="ko-KR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3.2 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취약점 발견 및 분석 서술</a:t>
            </a:r>
            <a:endParaRPr kumimoji="1" lang="ko-KR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/>
            </a:r>
            <a:b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</a:b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4. 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대응 방안</a:t>
            </a:r>
            <a:endParaRPr kumimoji="1" lang="ko-KR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4.1 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환경 분석</a:t>
            </a:r>
            <a:endParaRPr kumimoji="1" lang="ko-KR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4.2 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취약점 대응 방안 제시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/>
            </a:r>
            <a:b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</a:br>
            <a:r>
              <a:rPr kumimoji="1" lang="en-US" altLang="ko-KR" sz="14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/>
            </a:r>
            <a:br>
              <a:rPr kumimoji="1" lang="en-US" altLang="ko-KR" sz="14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</a:b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			</a:t>
            </a:r>
            <a:br>
              <a:rPr kumimoji="1" lang="en-US" altLang="ko-KR" sz="14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</a:br>
            <a:r>
              <a:rPr kumimoji="1" lang="en-US" altLang="ko-KR" sz="14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</a:t>
            </a: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		</a:t>
            </a:r>
            <a:br>
              <a:rPr kumimoji="1" lang="en-US" altLang="ko-KR" sz="14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</a:br>
            <a:r>
              <a:rPr kumimoji="1" lang="en-US" altLang="ko-KR" sz="14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/>
            </a:r>
            <a:br>
              <a:rPr kumimoji="1" lang="en-US" altLang="ko-KR" sz="14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</a:b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			</a:t>
            </a:r>
            <a:br>
              <a:rPr kumimoji="1" lang="en-US" altLang="ko-KR" sz="14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</a:b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			1 </a:t>
            </a:r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페이지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014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1800" b="1" dirty="0" smtClean="0"/>
              <a:t>점검 </a:t>
            </a:r>
            <a:r>
              <a:rPr lang="ko-KR" altLang="en-US" sz="1800" b="1" dirty="0"/>
              <a:t>항목 </a:t>
            </a:r>
            <a:r>
              <a:rPr lang="en-US" altLang="ko-KR" sz="1800" b="1" dirty="0"/>
              <a:t>&amp; </a:t>
            </a:r>
            <a:r>
              <a:rPr lang="ko-KR" altLang="en-US" sz="1800" b="1" dirty="0"/>
              <a:t>점검 도구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b="1" dirty="0"/>
              <a:t>@ TCP </a:t>
            </a:r>
            <a:r>
              <a:rPr lang="en-US" altLang="ko-KR" sz="1800" b="1" dirty="0" err="1"/>
              <a:t>Syn</a:t>
            </a:r>
            <a:r>
              <a:rPr lang="en-US" altLang="ko-KR" sz="1800" b="1" dirty="0"/>
              <a:t> </a:t>
            </a:r>
            <a:r>
              <a:rPr lang="ko-KR" altLang="en-US" sz="1800" b="1" dirty="0" err="1" smtClean="0"/>
              <a:t>플러딩</a:t>
            </a:r>
            <a:r>
              <a:rPr lang="ko-KR" altLang="en-US" sz="1800" b="1" dirty="0" smtClean="0"/>
              <a:t> </a:t>
            </a:r>
            <a:endParaRPr lang="en-US" altLang="ko-KR" sz="1800" b="1" dirty="0"/>
          </a:p>
          <a:p>
            <a:pPr marL="0" indent="0">
              <a:buNone/>
            </a:pPr>
            <a:endParaRPr lang="en-US" altLang="ko-KR" sz="1800" b="1" dirty="0" smtClean="0"/>
          </a:p>
          <a:p>
            <a:pPr marL="0" indent="0">
              <a:buNone/>
            </a:pPr>
            <a:endParaRPr lang="en-US" altLang="ko-KR" sz="1800" b="1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755576" y="5715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 smtClean="0"/>
              <a:t>				</a:t>
            </a:r>
          </a:p>
          <a:p>
            <a:pPr algn="l"/>
            <a:endParaRPr lang="en-US" altLang="ko-KR" sz="1400" dirty="0"/>
          </a:p>
          <a:p>
            <a:pPr algn="l"/>
            <a:endParaRPr lang="en-US" altLang="ko-KR" sz="1400" dirty="0" smtClean="0"/>
          </a:p>
          <a:p>
            <a:pPr algn="l"/>
            <a:endParaRPr lang="en-US" altLang="ko-KR" sz="1400" dirty="0"/>
          </a:p>
          <a:p>
            <a:pPr algn="l"/>
            <a:r>
              <a:rPr lang="en-US" altLang="ko-KR" sz="1400" dirty="0" smtClean="0"/>
              <a:t>				</a:t>
            </a:r>
          </a:p>
          <a:p>
            <a:pPr algn="l"/>
            <a:r>
              <a:rPr lang="en-US" altLang="ko-KR" sz="1400" dirty="0"/>
              <a:t>	</a:t>
            </a:r>
            <a:r>
              <a:rPr lang="en-US" altLang="ko-KR" sz="1400" dirty="0" smtClean="0"/>
              <a:t>			</a:t>
            </a:r>
            <a:endParaRPr lang="en-US" altLang="ko-KR" sz="1600" dirty="0" smtClean="0"/>
          </a:p>
          <a:p>
            <a:pPr algn="l"/>
            <a:r>
              <a:rPr lang="en-US" altLang="ko-KR" sz="1600" dirty="0"/>
              <a:t>	</a:t>
            </a:r>
            <a:r>
              <a:rPr lang="en-US" altLang="ko-KR" sz="1600" dirty="0" smtClean="0"/>
              <a:t>			</a:t>
            </a:r>
            <a:r>
              <a:rPr lang="en-US" altLang="ko-KR" sz="1600" dirty="0" smtClean="0"/>
              <a:t>19 </a:t>
            </a:r>
            <a:r>
              <a:rPr lang="ko-KR" altLang="en-US" sz="1600" dirty="0" smtClean="0"/>
              <a:t>페이지</a:t>
            </a:r>
            <a:endParaRPr lang="ko-KR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76872"/>
            <a:ext cx="8805664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96136" y="6453336"/>
            <a:ext cx="28985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[</a:t>
            </a:r>
            <a:r>
              <a:rPr lang="ko-KR" altLang="en-US" sz="1100" dirty="0" smtClean="0"/>
              <a:t>그림 </a:t>
            </a:r>
            <a:r>
              <a:rPr lang="en-US" altLang="ko-KR" sz="1100" dirty="0" smtClean="0"/>
              <a:t>2-2] </a:t>
            </a:r>
            <a:r>
              <a:rPr lang="en-US" altLang="ko-KR" sz="1100" dirty="0" err="1" smtClean="0"/>
              <a:t>wireshark</a:t>
            </a:r>
            <a:r>
              <a:rPr lang="en-US" altLang="ko-KR" sz="1100" dirty="0" smtClean="0"/>
              <a:t> </a:t>
            </a:r>
            <a:r>
              <a:rPr lang="en-US" altLang="ko-KR" sz="1100" b="1" dirty="0"/>
              <a:t>3 Way handshaking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6149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1800" b="1" dirty="0" smtClean="0"/>
              <a:t>점검 </a:t>
            </a:r>
            <a:r>
              <a:rPr lang="ko-KR" altLang="en-US" sz="1800" b="1" dirty="0"/>
              <a:t>항목 </a:t>
            </a:r>
            <a:r>
              <a:rPr lang="en-US" altLang="ko-KR" sz="1800" b="1" dirty="0"/>
              <a:t>&amp; </a:t>
            </a:r>
            <a:r>
              <a:rPr lang="ko-KR" altLang="en-US" sz="1800" b="1" dirty="0"/>
              <a:t>점검 도구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b="1" dirty="0"/>
              <a:t>@ </a:t>
            </a:r>
            <a:r>
              <a:rPr lang="en-US" altLang="ko-KR" sz="1800" b="1" dirty="0" smtClean="0"/>
              <a:t>UDP </a:t>
            </a:r>
            <a:r>
              <a:rPr lang="ko-KR" altLang="en-US" sz="1800" b="1" dirty="0" err="1" smtClean="0"/>
              <a:t>플러딩</a:t>
            </a:r>
            <a:r>
              <a:rPr lang="ko-KR" altLang="en-US" sz="1800" b="1" dirty="0" smtClean="0"/>
              <a:t> 공격</a:t>
            </a:r>
            <a:endParaRPr lang="en-US" altLang="ko-KR" sz="1800" b="1" dirty="0"/>
          </a:p>
          <a:p>
            <a:pPr marL="0" indent="0">
              <a:buNone/>
            </a:pPr>
            <a:endParaRPr lang="en-US" altLang="ko-KR" sz="1800" b="1" dirty="0" smtClean="0"/>
          </a:p>
          <a:p>
            <a:pPr marL="0" indent="0">
              <a:buNone/>
            </a:pPr>
            <a:r>
              <a:rPr lang="ko-KR" altLang="en-US" sz="1800" b="1" dirty="0" err="1" smtClean="0"/>
              <a:t>비연결형</a:t>
            </a:r>
            <a:r>
              <a:rPr lang="ko-KR" altLang="en-US" sz="1800" b="1" dirty="0" smtClean="0"/>
              <a:t> 컴퓨터 네트워크 프로토콜인 </a:t>
            </a:r>
            <a:r>
              <a:rPr lang="en-US" altLang="ko-KR" sz="1800" b="1" dirty="0" smtClean="0"/>
              <a:t>User Datagram Protocol </a:t>
            </a:r>
            <a:r>
              <a:rPr lang="ko-KR" altLang="en-US" sz="1800" b="1" dirty="0" smtClean="0"/>
              <a:t>을 이용한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 dirty="0" smtClean="0"/>
              <a:t> Dos </a:t>
            </a:r>
            <a:r>
              <a:rPr lang="ko-KR" altLang="en-US" sz="1800" b="1" dirty="0" smtClean="0"/>
              <a:t>공격의 일종으로 </a:t>
            </a:r>
            <a:r>
              <a:rPr lang="en-US" altLang="ko-KR" sz="1800" b="1" dirty="0" err="1" smtClean="0"/>
              <a:t>syn</a:t>
            </a:r>
            <a:r>
              <a:rPr lang="en-US" altLang="ko-KR" sz="1800" b="1" dirty="0" smtClean="0"/>
              <a:t> flooding </a:t>
            </a:r>
            <a:r>
              <a:rPr lang="ko-KR" altLang="en-US" sz="1800" b="1" dirty="0" smtClean="0"/>
              <a:t>과 유사하지만 비교적 </a:t>
            </a:r>
            <a:r>
              <a:rPr lang="ko-KR" altLang="en-US" sz="1800" b="1" dirty="0" err="1" smtClean="0"/>
              <a:t>쉬운공격방법이다</a:t>
            </a:r>
            <a:r>
              <a:rPr lang="en-US" altLang="ko-KR" sz="1800" b="1" dirty="0" smtClean="0"/>
              <a:t>.</a:t>
            </a:r>
          </a:p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r>
              <a:rPr lang="ko-KR" altLang="en-US" sz="1800" b="1" dirty="0" smtClean="0"/>
              <a:t>대량의 </a:t>
            </a:r>
            <a:r>
              <a:rPr lang="en-US" altLang="ko-KR" sz="1800" b="1" dirty="0" err="1" smtClean="0"/>
              <a:t>udp</a:t>
            </a:r>
            <a:r>
              <a:rPr lang="en-US" altLang="ko-KR" sz="1800" b="1" dirty="0" smtClean="0"/>
              <a:t> </a:t>
            </a:r>
            <a:r>
              <a:rPr lang="ko-KR" altLang="en-US" sz="1800" b="1" dirty="0" err="1" smtClean="0"/>
              <a:t>패킷을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만들어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보내 상대방이 정상적인 서비스를 하지 못하도록 시스템을 공격합니다</a:t>
            </a:r>
            <a:r>
              <a:rPr lang="en-US" altLang="ko-KR" sz="1800" b="1" dirty="0" smtClean="0"/>
              <a:t>.</a:t>
            </a:r>
          </a:p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b="1" dirty="0" err="1" smtClean="0"/>
              <a:t>Udp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Flooding</a:t>
            </a:r>
            <a:r>
              <a:rPr lang="ko-KR" altLang="en-US" sz="1800" b="1" dirty="0" smtClean="0"/>
              <a:t>을 막기 위한 방화벽 정책을 새우면 조금 좋다</a:t>
            </a:r>
            <a:r>
              <a:rPr lang="en-US" altLang="ko-KR" sz="1800" b="1" dirty="0" smtClean="0"/>
              <a:t>.</a:t>
            </a:r>
            <a:endParaRPr lang="en-US" altLang="ko-KR" sz="1800" b="1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755576" y="5715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 smtClean="0"/>
              <a:t>				</a:t>
            </a:r>
          </a:p>
          <a:p>
            <a:pPr algn="l"/>
            <a:endParaRPr lang="en-US" altLang="ko-KR" sz="1400" dirty="0"/>
          </a:p>
          <a:p>
            <a:pPr algn="l"/>
            <a:endParaRPr lang="en-US" altLang="ko-KR" sz="1400" dirty="0" smtClean="0"/>
          </a:p>
          <a:p>
            <a:pPr algn="l"/>
            <a:endParaRPr lang="en-US" altLang="ko-KR" sz="1400" dirty="0"/>
          </a:p>
          <a:p>
            <a:pPr algn="l"/>
            <a:r>
              <a:rPr lang="en-US" altLang="ko-KR" sz="1400" dirty="0" smtClean="0"/>
              <a:t>				</a:t>
            </a:r>
          </a:p>
          <a:p>
            <a:pPr algn="l"/>
            <a:r>
              <a:rPr lang="en-US" altLang="ko-KR" sz="1400" dirty="0"/>
              <a:t>	</a:t>
            </a:r>
            <a:r>
              <a:rPr lang="en-US" altLang="ko-KR" sz="1400" dirty="0" smtClean="0"/>
              <a:t>			</a:t>
            </a:r>
            <a:endParaRPr lang="en-US" altLang="ko-KR" sz="1600" dirty="0" smtClean="0"/>
          </a:p>
          <a:p>
            <a:pPr algn="l"/>
            <a:r>
              <a:rPr lang="en-US" altLang="ko-KR" sz="1600" dirty="0"/>
              <a:t>	</a:t>
            </a:r>
            <a:r>
              <a:rPr lang="en-US" altLang="ko-KR" sz="1600" dirty="0" smtClean="0"/>
              <a:t>			</a:t>
            </a:r>
            <a:r>
              <a:rPr lang="en-US" altLang="ko-KR" sz="1600" dirty="0" smtClean="0"/>
              <a:t>20 </a:t>
            </a:r>
            <a:r>
              <a:rPr lang="ko-KR" altLang="en-US" sz="1600" dirty="0" smtClean="0"/>
              <a:t>페이지</a:t>
            </a:r>
            <a:endParaRPr lang="ko-KR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74" y="4005064"/>
            <a:ext cx="8580102" cy="1924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96136" y="5929573"/>
            <a:ext cx="1970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[</a:t>
            </a:r>
            <a:r>
              <a:rPr lang="ko-KR" altLang="en-US" sz="1100" dirty="0" smtClean="0"/>
              <a:t>그림 </a:t>
            </a:r>
            <a:r>
              <a:rPr lang="en-US" altLang="ko-KR" sz="1100" dirty="0" smtClean="0"/>
              <a:t>2-3] udo </a:t>
            </a:r>
            <a:r>
              <a:rPr lang="ko-KR" altLang="en-US" sz="1100" dirty="0" err="1" smtClean="0"/>
              <a:t>플러딩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패킷</a:t>
            </a:r>
            <a:r>
              <a:rPr lang="en-US" altLang="ko-KR" sz="1100" b="1" dirty="0" smtClean="0"/>
              <a:t>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3830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1800" b="1" dirty="0" smtClean="0"/>
              <a:t>취약점 대응 방안 제시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b="1" dirty="0"/>
              <a:t>@ </a:t>
            </a:r>
            <a:r>
              <a:rPr lang="en-US" altLang="ko-KR" sz="1800" b="1" dirty="0" smtClean="0"/>
              <a:t>UDP </a:t>
            </a:r>
            <a:r>
              <a:rPr lang="ko-KR" altLang="en-US" sz="1800" b="1" dirty="0" err="1" smtClean="0"/>
              <a:t>플러딩</a:t>
            </a:r>
            <a:r>
              <a:rPr lang="ko-KR" altLang="en-US" sz="1800" b="1" dirty="0" smtClean="0"/>
              <a:t> 공격 방화벽 대책</a:t>
            </a:r>
            <a:endParaRPr lang="en-US" altLang="ko-KR" sz="1800" b="1" dirty="0"/>
          </a:p>
          <a:p>
            <a:pPr marL="0" indent="0">
              <a:buNone/>
            </a:pPr>
            <a:endParaRPr lang="en-US" altLang="ko-KR" sz="1800" b="1" dirty="0" smtClean="0"/>
          </a:p>
          <a:p>
            <a:pPr>
              <a:buFontTx/>
              <a:buChar char="-"/>
            </a:pPr>
            <a:r>
              <a:rPr lang="en-US" altLang="ko-KR" sz="1800" b="1" dirty="0" smtClean="0"/>
              <a:t>$IPTABLES –N UDP : </a:t>
            </a:r>
            <a:r>
              <a:rPr lang="ko-KR" altLang="en-US" sz="1800" b="1" dirty="0" smtClean="0"/>
              <a:t>이름이 </a:t>
            </a:r>
            <a:r>
              <a:rPr lang="en-US" altLang="ko-KR" sz="1800" b="1" dirty="0" smtClean="0"/>
              <a:t>UDP</a:t>
            </a:r>
            <a:r>
              <a:rPr lang="ko-KR" altLang="en-US" sz="1800" b="1" dirty="0" smtClean="0"/>
              <a:t>인 새로운 체인을 생성한다</a:t>
            </a:r>
            <a:r>
              <a:rPr lang="en-US" altLang="ko-KR" sz="1800" b="1" dirty="0" smtClean="0"/>
              <a:t>.</a:t>
            </a:r>
          </a:p>
          <a:p>
            <a:pPr>
              <a:buFontTx/>
              <a:buChar char="-"/>
            </a:pPr>
            <a:r>
              <a:rPr lang="en-US" altLang="ko-KR" sz="1800" b="1" dirty="0" smtClean="0"/>
              <a:t>$IPTABLES –A INPUT –p </a:t>
            </a:r>
            <a:r>
              <a:rPr lang="en-US" altLang="ko-KR" sz="1800" b="1" dirty="0" err="1" smtClean="0"/>
              <a:t>udp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–j UDP : UDP </a:t>
            </a:r>
            <a:r>
              <a:rPr lang="ko-KR" altLang="en-US" sz="1800" b="1" dirty="0" smtClean="0"/>
              <a:t>프로토콜 </a:t>
            </a:r>
            <a:r>
              <a:rPr lang="ko-KR" altLang="en-US" sz="1800" b="1" dirty="0" err="1" smtClean="0"/>
              <a:t>패킷을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UDP </a:t>
            </a:r>
            <a:r>
              <a:rPr lang="ko-KR" altLang="en-US" sz="1800" b="1" dirty="0" smtClean="0"/>
              <a:t>체인으로 보낸다</a:t>
            </a:r>
            <a:r>
              <a:rPr lang="en-US" altLang="ko-KR" sz="1800" b="1" dirty="0" smtClean="0"/>
              <a:t>.</a:t>
            </a:r>
          </a:p>
          <a:p>
            <a:pPr>
              <a:buFontTx/>
              <a:buChar char="-"/>
            </a:pPr>
            <a:r>
              <a:rPr lang="en-US" altLang="ko-KR" sz="1800" b="1" dirty="0" smtClean="0"/>
              <a:t>$IPTABLES –A UDP –p </a:t>
            </a:r>
            <a:r>
              <a:rPr lang="en-US" altLang="ko-KR" sz="1800" b="1" dirty="0" err="1" smtClean="0"/>
              <a:t>udp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–</a:t>
            </a:r>
            <a:r>
              <a:rPr lang="en-US" altLang="ko-KR" sz="1800" b="1" dirty="0" err="1" smtClean="0"/>
              <a:t>dport</a:t>
            </a:r>
            <a:r>
              <a:rPr lang="en-US" altLang="ko-KR" sz="1800" b="1" dirty="0" smtClean="0"/>
              <a:t> 80 –m </a:t>
            </a:r>
            <a:r>
              <a:rPr lang="en-US" altLang="ko-KR" sz="1800" b="1" dirty="0" err="1" smtClean="0"/>
              <a:t>recont</a:t>
            </a:r>
            <a:r>
              <a:rPr lang="en-US" altLang="ko-KR" sz="1800" b="1" dirty="0" smtClean="0"/>
              <a:t> –update –seconds 1 –</a:t>
            </a:r>
            <a:r>
              <a:rPr lang="en-US" altLang="ko-KR" sz="1800" b="1" dirty="0" err="1" smtClean="0"/>
              <a:t>hitcount</a:t>
            </a:r>
            <a:r>
              <a:rPr lang="en-US" altLang="ko-KR" sz="1800" b="1" dirty="0" smtClean="0"/>
              <a:t> 10 –j DROP</a:t>
            </a:r>
          </a:p>
          <a:p>
            <a:pPr marL="0" indent="0">
              <a:buNone/>
            </a:pPr>
            <a:r>
              <a:rPr lang="en-US" altLang="ko-KR" sz="1800" b="1" dirty="0" smtClean="0"/>
              <a:t>	: UDP </a:t>
            </a:r>
            <a:r>
              <a:rPr lang="ko-KR" altLang="en-US" sz="1800" b="1" dirty="0" smtClean="0"/>
              <a:t>체인에서 </a:t>
            </a: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초에 </a:t>
            </a:r>
            <a:r>
              <a:rPr lang="en-US" altLang="ko-KR" sz="1800" b="1" dirty="0" smtClean="0"/>
              <a:t>10</a:t>
            </a:r>
            <a:r>
              <a:rPr lang="ko-KR" altLang="en-US" sz="1800" b="1" dirty="0" smtClean="0"/>
              <a:t>개 이상 같은 </a:t>
            </a:r>
            <a:r>
              <a:rPr lang="en-US" altLang="ko-KR" sz="1800" b="1" dirty="0" err="1" smtClean="0"/>
              <a:t>ip</a:t>
            </a:r>
            <a:r>
              <a:rPr lang="ko-KR" altLang="en-US" sz="1800" b="1" dirty="0" smtClean="0"/>
              <a:t>로 </a:t>
            </a:r>
            <a:r>
              <a:rPr lang="en-US" altLang="ko-KR" sz="1800" b="1" dirty="0" smtClean="0"/>
              <a:t>u</a:t>
            </a:r>
            <a:r>
              <a:rPr lang="ko-KR" altLang="en-US" sz="1800" b="1" dirty="0" smtClean="0"/>
              <a:t>에</a:t>
            </a:r>
            <a:r>
              <a:rPr lang="en-US" altLang="ko-KR" sz="1800" b="1" dirty="0" smtClean="0"/>
              <a:t> </a:t>
            </a:r>
            <a:r>
              <a:rPr lang="ko-KR" altLang="en-US" sz="1800" b="1" dirty="0" err="1" smtClean="0"/>
              <a:t>패킷이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들어오면 </a:t>
            </a:r>
            <a:r>
              <a:rPr lang="en-US" altLang="ko-KR" sz="1800" b="1" dirty="0" smtClean="0"/>
              <a:t>	 drop </a:t>
            </a:r>
            <a:r>
              <a:rPr lang="ko-KR" altLang="en-US" sz="1800" b="1" dirty="0" smtClean="0"/>
              <a:t>시킨다</a:t>
            </a:r>
            <a:r>
              <a:rPr lang="en-US" altLang="ko-KR" sz="1800" b="1" dirty="0" smtClean="0"/>
              <a:t>.</a:t>
            </a:r>
          </a:p>
          <a:p>
            <a:pPr>
              <a:buFontTx/>
              <a:buChar char="-"/>
            </a:pPr>
            <a:r>
              <a:rPr lang="en-US" altLang="ko-KR" sz="1800" b="1" dirty="0" smtClean="0"/>
              <a:t>$IPTABLES –A UDP –J LOG –log-prefix “UDP FLOOD”:UDP</a:t>
            </a:r>
            <a:r>
              <a:rPr lang="ko-KR" altLang="en-US" sz="1800" b="1" dirty="0" smtClean="0"/>
              <a:t>체인을 로그에 </a:t>
            </a:r>
            <a:r>
              <a:rPr lang="en-US" altLang="ko-KR" sz="1800" b="1" dirty="0" smtClean="0"/>
              <a:t>“UDP FLOOD”</a:t>
            </a:r>
            <a:r>
              <a:rPr lang="ko-KR" altLang="en-US" sz="1800" b="1" dirty="0" smtClean="0"/>
              <a:t>라고 기록한다</a:t>
            </a:r>
            <a:r>
              <a:rPr lang="en-US" altLang="ko-KR" sz="1800" b="1" dirty="0" smtClean="0"/>
              <a:t>.</a:t>
            </a:r>
          </a:p>
          <a:p>
            <a:pPr marL="0" indent="0">
              <a:buNone/>
            </a:pPr>
            <a:r>
              <a:rPr lang="en-US" altLang="ko-KR" sz="1800" b="1" dirty="0" smtClean="0"/>
              <a:t> </a:t>
            </a:r>
            <a:endParaRPr lang="en-US" altLang="ko-KR" sz="1800" b="1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755576" y="5715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 smtClean="0"/>
              <a:t>				</a:t>
            </a:r>
          </a:p>
          <a:p>
            <a:pPr algn="l"/>
            <a:endParaRPr lang="en-US" altLang="ko-KR" sz="1400" dirty="0"/>
          </a:p>
          <a:p>
            <a:pPr algn="l"/>
            <a:endParaRPr lang="en-US" altLang="ko-KR" sz="1400" dirty="0" smtClean="0"/>
          </a:p>
          <a:p>
            <a:pPr algn="l"/>
            <a:endParaRPr lang="en-US" altLang="ko-KR" sz="1400" dirty="0"/>
          </a:p>
          <a:p>
            <a:pPr algn="l"/>
            <a:r>
              <a:rPr lang="en-US" altLang="ko-KR" sz="1400" dirty="0" smtClean="0"/>
              <a:t>				</a:t>
            </a:r>
          </a:p>
          <a:p>
            <a:pPr algn="l"/>
            <a:r>
              <a:rPr lang="en-US" altLang="ko-KR" sz="1400" dirty="0"/>
              <a:t>	</a:t>
            </a:r>
            <a:r>
              <a:rPr lang="en-US" altLang="ko-KR" sz="1400" dirty="0" smtClean="0"/>
              <a:t>			</a:t>
            </a:r>
            <a:endParaRPr lang="en-US" altLang="ko-KR" sz="1600" dirty="0" smtClean="0"/>
          </a:p>
          <a:p>
            <a:pPr algn="l"/>
            <a:r>
              <a:rPr lang="en-US" altLang="ko-KR" sz="1600" dirty="0"/>
              <a:t>	</a:t>
            </a:r>
            <a:r>
              <a:rPr lang="en-US" altLang="ko-KR" sz="1600" dirty="0" smtClean="0"/>
              <a:t>			</a:t>
            </a:r>
            <a:r>
              <a:rPr lang="en-US" altLang="ko-KR" sz="1600" dirty="0" smtClean="0"/>
              <a:t>21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페이지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5043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1. </a:t>
            </a:r>
            <a:r>
              <a:rPr lang="ko-KR" altLang="en-US" sz="2800" dirty="0" smtClean="0"/>
              <a:t>개요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/>
          <a:lstStyle/>
          <a:p>
            <a:r>
              <a:rPr lang="en-US" altLang="ko-KR" sz="1800" b="1" dirty="0" smtClean="0"/>
              <a:t>1.1 </a:t>
            </a:r>
            <a:r>
              <a:rPr lang="ko-KR" altLang="en-US" sz="1800" b="1" dirty="0" smtClean="0"/>
              <a:t>모의 해킹 정의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ko-KR" altLang="en-US" sz="1800" b="1" dirty="0" smtClean="0"/>
              <a:t>본 모의해킹 진단은 </a:t>
            </a:r>
            <a:r>
              <a:rPr lang="en-US" altLang="ko-KR" sz="1800" b="1" dirty="0" err="1" smtClean="0"/>
              <a:t>arp</a:t>
            </a:r>
            <a:r>
              <a:rPr lang="en-US" altLang="ko-KR" sz="1800" b="1" dirty="0" smtClean="0"/>
              <a:t> </a:t>
            </a:r>
            <a:r>
              <a:rPr lang="ko-KR" altLang="en-US" sz="1800" b="1" dirty="0" err="1" smtClean="0"/>
              <a:t>스푸핑</a:t>
            </a:r>
            <a:r>
              <a:rPr lang="en-US" altLang="ko-KR" sz="1800" b="1" dirty="0" smtClean="0"/>
              <a:t>(2 </a:t>
            </a:r>
            <a:r>
              <a:rPr lang="ko-KR" altLang="en-US" sz="1800" b="1" dirty="0" smtClean="0"/>
              <a:t>계층</a:t>
            </a:r>
            <a:r>
              <a:rPr lang="en-US" altLang="ko-KR" sz="1800" b="1" dirty="0" smtClean="0"/>
              <a:t>), ICMP </a:t>
            </a:r>
            <a:r>
              <a:rPr lang="ko-KR" altLang="en-US" sz="1800" b="1" dirty="0" err="1" smtClean="0"/>
              <a:t>플러딩</a:t>
            </a:r>
            <a:r>
              <a:rPr lang="en-US" altLang="ko-KR" sz="1800" b="1" dirty="0" smtClean="0"/>
              <a:t>(3 </a:t>
            </a:r>
            <a:r>
              <a:rPr lang="ko-KR" altLang="en-US" sz="1800" b="1" dirty="0" smtClean="0"/>
              <a:t>계층</a:t>
            </a:r>
            <a:r>
              <a:rPr lang="en-US" altLang="ko-KR" sz="1800" b="1" dirty="0" smtClean="0"/>
              <a:t>), TCP </a:t>
            </a:r>
            <a:r>
              <a:rPr lang="en-US" altLang="ko-KR" sz="1800" b="1" dirty="0" err="1" smtClean="0"/>
              <a:t>Syn</a:t>
            </a:r>
            <a:r>
              <a:rPr lang="en-US" altLang="ko-KR" sz="1800" b="1" dirty="0" smtClean="0"/>
              <a:t> </a:t>
            </a:r>
            <a:r>
              <a:rPr lang="ko-KR" altLang="en-US" sz="1800" b="1" dirty="0" err="1" smtClean="0"/>
              <a:t>플러딩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서비스의 </a:t>
            </a:r>
            <a:r>
              <a:rPr lang="ko-KR" altLang="en-US" sz="1800" b="1" dirty="0" err="1" smtClean="0"/>
              <a:t>관려된</a:t>
            </a:r>
            <a:r>
              <a:rPr lang="ko-KR" altLang="en-US" sz="1800" b="1" dirty="0" smtClean="0"/>
              <a:t> 모든 정보 자산에 대해 취약점을 도출</a:t>
            </a:r>
            <a:r>
              <a:rPr lang="en-US" altLang="ko-KR" sz="1800" b="1" dirty="0" smtClean="0"/>
              <a:t>/</a:t>
            </a:r>
            <a:r>
              <a:rPr lang="ko-KR" altLang="en-US" sz="1800" b="1" dirty="0" smtClean="0"/>
              <a:t>분석 하여 대책을 수립하기 위함 입니다</a:t>
            </a:r>
            <a:r>
              <a:rPr lang="en-US" altLang="ko-KR" sz="1800" b="1" dirty="0" smtClean="0"/>
              <a:t>. </a:t>
            </a:r>
            <a:r>
              <a:rPr lang="ko-KR" altLang="en-US" sz="1800" b="1" dirty="0" err="1" smtClean="0"/>
              <a:t>헤커와</a:t>
            </a:r>
            <a:r>
              <a:rPr lang="ko-KR" altLang="en-US" sz="1800" b="1" dirty="0" smtClean="0"/>
              <a:t> 동일한 환경과 조건</a:t>
            </a:r>
            <a:r>
              <a:rPr lang="en-US" altLang="ko-KR" sz="1800" b="1" dirty="0" smtClean="0"/>
              <a:t>, Hacking skill </a:t>
            </a:r>
            <a:r>
              <a:rPr lang="ko-KR" altLang="en-US" sz="1800" b="1" dirty="0" smtClean="0"/>
              <a:t>을 가지고 모의적인 침투에 의해 이루어지며</a:t>
            </a:r>
            <a:r>
              <a:rPr lang="en-US" altLang="ko-KR" sz="1800" b="1" dirty="0" smtClean="0"/>
              <a:t>, </a:t>
            </a:r>
            <a:r>
              <a:rPr lang="ko-KR" altLang="en-US" sz="1800" b="1" dirty="0" smtClean="0"/>
              <a:t>발견된 취약점에 대해서는 사전적인 예방을 통한 효과를 발생시키는데 </a:t>
            </a:r>
            <a:r>
              <a:rPr lang="ko-KR" altLang="en-US" sz="1800" b="1" dirty="0" err="1" smtClean="0"/>
              <a:t>목적이잇습니다</a:t>
            </a:r>
            <a:r>
              <a:rPr lang="en-US" altLang="ko-KR" sz="1800" b="1" dirty="0" smtClean="0"/>
              <a:t>.</a:t>
            </a:r>
          </a:p>
          <a:p>
            <a:pPr marL="0" indent="0">
              <a:buNone/>
            </a:pP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 dirty="0" smtClean="0"/>
              <a:t>.   1.2 </a:t>
            </a:r>
            <a:r>
              <a:rPr lang="ko-KR" altLang="en-US" sz="1800" b="1" dirty="0" smtClean="0"/>
              <a:t>수행일정</a:t>
            </a:r>
            <a:r>
              <a:rPr lang="en-US" altLang="ko-KR" sz="1800" b="1" dirty="0" smtClean="0"/>
              <a:t>/</a:t>
            </a:r>
            <a:r>
              <a:rPr lang="ko-KR" altLang="en-US" sz="1800" b="1" dirty="0" smtClean="0"/>
              <a:t>수행인원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ko-KR" altLang="en-US" sz="1800" b="1" dirty="0" smtClean="0"/>
              <a:t>본 모의해킹은 </a:t>
            </a:r>
            <a:r>
              <a:rPr lang="en-US" altLang="ko-KR" sz="1800" b="1" dirty="0" smtClean="0"/>
              <a:t>2019 </a:t>
            </a:r>
            <a:r>
              <a:rPr lang="ko-KR" altLang="en-US" sz="1800" b="1" dirty="0" smtClean="0"/>
              <a:t>년 </a:t>
            </a:r>
            <a:r>
              <a:rPr lang="en-US" altLang="ko-KR" sz="1800" b="1" dirty="0" smtClean="0"/>
              <a:t>8</a:t>
            </a:r>
            <a:r>
              <a:rPr lang="ko-KR" altLang="en-US" sz="1800" b="1" dirty="0" smtClean="0"/>
              <a:t>월 </a:t>
            </a:r>
            <a:r>
              <a:rPr lang="en-US" altLang="ko-KR" sz="1800" b="1" dirty="0" smtClean="0"/>
              <a:t>14</a:t>
            </a:r>
            <a:r>
              <a:rPr lang="ko-KR" altLang="en-US" sz="1800" b="1" dirty="0" smtClean="0"/>
              <a:t>일에 </a:t>
            </a:r>
            <a:r>
              <a:rPr lang="ko-KR" altLang="en-US" sz="1800" b="1" dirty="0" err="1" smtClean="0"/>
              <a:t>진행이되며</a:t>
            </a:r>
            <a:r>
              <a:rPr lang="en-US" altLang="ko-KR" sz="1800" b="1" dirty="0" smtClean="0"/>
              <a:t>, </a:t>
            </a:r>
            <a:r>
              <a:rPr lang="ko-KR" altLang="en-US" sz="1800" b="1" dirty="0" smtClean="0"/>
              <a:t>총 </a:t>
            </a: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명이 투입됩니다</a:t>
            </a:r>
            <a:r>
              <a:rPr lang="en-US" altLang="ko-KR" sz="1800" b="1" dirty="0" smtClean="0"/>
              <a:t>. </a:t>
            </a:r>
          </a:p>
          <a:p>
            <a:pPr marL="0" indent="0">
              <a:buNone/>
            </a:pPr>
            <a:r>
              <a:rPr lang="en-US" altLang="ko-KR" sz="1800" b="1" dirty="0" smtClean="0"/>
              <a:t>Task </a:t>
            </a:r>
            <a:r>
              <a:rPr lang="ko-KR" altLang="en-US" sz="1800" b="1" dirty="0" smtClean="0"/>
              <a:t>별 자세한 일정은 아래 표와 같습니다</a:t>
            </a:r>
            <a:r>
              <a:rPr lang="en-US" altLang="ko-KR" sz="1800" b="1" dirty="0" smtClean="0"/>
              <a:t>.</a:t>
            </a:r>
          </a:p>
          <a:p>
            <a:pPr marL="0" indent="0">
              <a:buNone/>
            </a:pPr>
            <a:endParaRPr lang="en-US" altLang="ko-KR" sz="1800" b="1" dirty="0" smtClean="0"/>
          </a:p>
          <a:p>
            <a:pPr marL="0" indent="0">
              <a:buNone/>
            </a:pPr>
            <a:endParaRPr lang="ko-KR" altLang="en-US" sz="1800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668344"/>
              </p:ext>
            </p:extLst>
          </p:nvPr>
        </p:nvGraphicFramePr>
        <p:xfrm>
          <a:off x="1" y="5157192"/>
          <a:ext cx="9144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08</a:t>
                      </a:r>
                      <a:r>
                        <a:rPr lang="ko-KR" altLang="en-US" dirty="0" smtClean="0"/>
                        <a:t>월 </a:t>
                      </a:r>
                      <a:r>
                        <a:rPr lang="en-US" altLang="ko-KR" dirty="0" smtClean="0"/>
                        <a:t>14</a:t>
                      </a:r>
                      <a:r>
                        <a:rPr lang="ko-KR" altLang="en-US" dirty="0" smtClean="0"/>
                        <a:t>일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수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상대방의 데이터 </a:t>
                      </a:r>
                      <a:r>
                        <a:rPr lang="ko-KR" alt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패킷</a:t>
                      </a:r>
                      <a:r>
                        <a:rPr lang="ko-KR" alt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캐치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Kali-</a:t>
                      </a:r>
                      <a:r>
                        <a:rPr lang="en-US" altLang="ko-KR" dirty="0" err="1" smtClean="0"/>
                        <a:t>linux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centos (</a:t>
                      </a:r>
                      <a:r>
                        <a:rPr lang="ko-KR" altLang="en-US" baseline="0" dirty="0" smtClean="0"/>
                        <a:t>사용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제목 1"/>
          <p:cNvSpPr txBox="1">
            <a:spLocks/>
          </p:cNvSpPr>
          <p:nvPr/>
        </p:nvSpPr>
        <p:spPr>
          <a:xfrm>
            <a:off x="468973" y="51571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00" dirty="0" smtClean="0"/>
              <a:t>[</a:t>
            </a:r>
            <a:r>
              <a:rPr lang="ko-KR" altLang="en-US" sz="1100" dirty="0" smtClean="0"/>
              <a:t>표 </a:t>
            </a:r>
            <a:r>
              <a:rPr lang="en-US" altLang="ko-KR" sz="1100" dirty="0" smtClean="0"/>
              <a:t>1-1] </a:t>
            </a:r>
            <a:r>
              <a:rPr lang="ko-KR" altLang="en-US" sz="1100" dirty="0" smtClean="0"/>
              <a:t>모의해킹 진단일</a:t>
            </a:r>
            <a:endParaRPr lang="en-US" altLang="ko-KR" sz="1100" dirty="0" smtClean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755576" y="5715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 smtClean="0"/>
              <a:t>				</a:t>
            </a:r>
          </a:p>
          <a:p>
            <a:pPr algn="l"/>
            <a:endParaRPr lang="en-US" altLang="ko-KR" sz="1400" dirty="0"/>
          </a:p>
          <a:p>
            <a:pPr algn="l"/>
            <a:endParaRPr lang="en-US" altLang="ko-KR" sz="1400" dirty="0" smtClean="0"/>
          </a:p>
          <a:p>
            <a:pPr algn="l"/>
            <a:endParaRPr lang="en-US" altLang="ko-KR" sz="1400" dirty="0"/>
          </a:p>
          <a:p>
            <a:pPr algn="l"/>
            <a:r>
              <a:rPr lang="en-US" altLang="ko-KR" sz="1400" dirty="0" smtClean="0"/>
              <a:t>				</a:t>
            </a:r>
          </a:p>
          <a:p>
            <a:pPr algn="l"/>
            <a:r>
              <a:rPr lang="en-US" altLang="ko-KR" sz="1400" dirty="0"/>
              <a:t>	</a:t>
            </a:r>
            <a:r>
              <a:rPr lang="en-US" altLang="ko-KR" sz="1400" dirty="0" smtClean="0"/>
              <a:t>			</a:t>
            </a:r>
            <a:endParaRPr lang="en-US" altLang="ko-KR" sz="1600" dirty="0" smtClean="0"/>
          </a:p>
          <a:p>
            <a:pPr algn="l"/>
            <a:r>
              <a:rPr lang="en-US" altLang="ko-KR" sz="1600" dirty="0"/>
              <a:t>	</a:t>
            </a:r>
            <a:r>
              <a:rPr lang="en-US" altLang="ko-KR" sz="1600" dirty="0" smtClean="0"/>
              <a:t>			2 </a:t>
            </a:r>
            <a:r>
              <a:rPr lang="ko-KR" altLang="en-US" sz="1600" dirty="0" smtClean="0"/>
              <a:t>페이지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0509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500" b="1" dirty="0" smtClean="0"/>
              <a:t>본 모의해킹은 아래 대상을 </a:t>
            </a:r>
            <a:r>
              <a:rPr lang="ko-KR" altLang="en-US" sz="1500" b="1" dirty="0" err="1" smtClean="0"/>
              <a:t>전달받앗으며</a:t>
            </a:r>
            <a:r>
              <a:rPr lang="en-US" altLang="ko-KR" sz="1500" b="1" dirty="0" smtClean="0"/>
              <a:t>, Task </a:t>
            </a:r>
            <a:r>
              <a:rPr lang="ko-KR" altLang="en-US" sz="1500" b="1" dirty="0" smtClean="0"/>
              <a:t>별로 해당 대상에 대해 점검이 이루어집니다</a:t>
            </a:r>
            <a:r>
              <a:rPr lang="en-US" altLang="ko-KR" sz="1500" b="1" dirty="0" smtClean="0"/>
              <a:t>.</a:t>
            </a:r>
            <a:endParaRPr lang="ko-KR" altLang="en-US" sz="1500" b="1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67544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b="1" dirty="0" smtClean="0"/>
              <a:t>1. 3 </a:t>
            </a:r>
            <a:r>
              <a:rPr lang="ko-KR" altLang="en-US" sz="1800" b="1" dirty="0" smtClean="0"/>
              <a:t>수행 대상 및 장소</a:t>
            </a:r>
            <a:endParaRPr lang="ko-KR" altLang="en-US" sz="18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86373"/>
              </p:ext>
            </p:extLst>
          </p:nvPr>
        </p:nvGraphicFramePr>
        <p:xfrm>
          <a:off x="1187624" y="2420888"/>
          <a:ext cx="7509520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380"/>
                <a:gridCol w="1877380"/>
                <a:gridCol w="1877380"/>
                <a:gridCol w="1877380"/>
              </a:tblGrid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r>
                        <a:rPr lang="en-US" altLang="ko-KR" dirty="0" smtClean="0"/>
                        <a:t>(Task)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대상도메인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대상 </a:t>
                      </a:r>
                      <a:r>
                        <a:rPr lang="en-US" altLang="ko-KR" dirty="0" err="1" smtClean="0"/>
                        <a:t>ip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정보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서비스</a:t>
                      </a:r>
                      <a:endParaRPr lang="ko-KR" altLang="en-US" dirty="0"/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외부 모의해킹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192.168.20.200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Arp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err="1" smtClean="0"/>
                        <a:t>스푸핑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제목 1"/>
          <p:cNvSpPr txBox="1">
            <a:spLocks/>
          </p:cNvSpPr>
          <p:nvPr/>
        </p:nvSpPr>
        <p:spPr>
          <a:xfrm>
            <a:off x="467544" y="36450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500" b="1" dirty="0" smtClean="0"/>
              <a:t>본 모의해킹은 외부 </a:t>
            </a:r>
            <a:r>
              <a:rPr lang="ko-KR" altLang="en-US" sz="1500" b="1" dirty="0" err="1" smtClean="0"/>
              <a:t>아이피</a:t>
            </a:r>
            <a:r>
              <a:rPr lang="ko-KR" altLang="en-US" sz="1500" b="1" dirty="0" smtClean="0"/>
              <a:t> 대역에서 </a:t>
            </a:r>
            <a:r>
              <a:rPr lang="ko-KR" altLang="en-US" sz="1500" b="1" dirty="0" err="1" smtClean="0"/>
              <a:t>진행하엿으며</a:t>
            </a:r>
            <a:r>
              <a:rPr lang="en-US" altLang="ko-KR" sz="1500" b="1" dirty="0" smtClean="0"/>
              <a:t>, </a:t>
            </a:r>
          </a:p>
          <a:p>
            <a:pPr algn="l"/>
            <a:r>
              <a:rPr lang="en-US" altLang="ko-KR" sz="1500" b="1" dirty="0"/>
              <a:t>	</a:t>
            </a:r>
            <a:r>
              <a:rPr lang="ko-KR" altLang="en-US" sz="1500" b="1" dirty="0" smtClean="0"/>
              <a:t>수행자의 </a:t>
            </a:r>
            <a:r>
              <a:rPr lang="ko-KR" altLang="en-US" sz="1500" b="1" dirty="0" err="1" smtClean="0"/>
              <a:t>아이피는</a:t>
            </a:r>
            <a:r>
              <a:rPr lang="ko-KR" altLang="en-US" sz="1500" b="1" dirty="0" smtClean="0"/>
              <a:t> 담당자에게 사전에 전달합니다</a:t>
            </a:r>
            <a:r>
              <a:rPr lang="en-US" altLang="ko-KR" sz="1500" b="1" dirty="0" smtClean="0"/>
              <a:t>.</a:t>
            </a:r>
          </a:p>
          <a:p>
            <a:pPr algn="l"/>
            <a:r>
              <a:rPr lang="en-US" altLang="ko-KR" sz="1500" b="1" dirty="0" smtClean="0"/>
              <a:t>		</a:t>
            </a:r>
            <a:r>
              <a:rPr lang="ko-KR" altLang="en-US" sz="1500" b="1" dirty="0" smtClean="0"/>
              <a:t>장애가 발생 시 담당자에게 즉각 </a:t>
            </a:r>
            <a:r>
              <a:rPr lang="ko-KR" altLang="en-US" sz="1500" b="1" dirty="0" err="1" smtClean="0"/>
              <a:t>보고하게됩니다</a:t>
            </a:r>
            <a:r>
              <a:rPr lang="en-US" altLang="ko-KR" sz="1500" b="1" dirty="0" smtClean="0"/>
              <a:t>.</a:t>
            </a:r>
            <a:endParaRPr lang="ko-KR" altLang="en-US" sz="15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057195"/>
              </p:ext>
            </p:extLst>
          </p:nvPr>
        </p:nvGraphicFramePr>
        <p:xfrm>
          <a:off x="1187625" y="4788024"/>
          <a:ext cx="7509519" cy="945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173"/>
                <a:gridCol w="2503173"/>
                <a:gridCol w="2503173"/>
              </a:tblGrid>
              <a:tr h="472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r>
                        <a:rPr lang="en-US" altLang="ko-KR" dirty="0" smtClean="0"/>
                        <a:t>(Task)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수행자 </a:t>
                      </a:r>
                      <a:r>
                        <a:rPr lang="en-US" altLang="ko-KR" dirty="0" err="1" smtClean="0"/>
                        <a:t>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장소</a:t>
                      </a:r>
                      <a:endParaRPr lang="ko-KR" altLang="en-US" dirty="0"/>
                    </a:p>
                  </a:txBody>
                  <a:tcPr/>
                </a:tc>
              </a:tr>
              <a:tr h="472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외부 모의해킹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192.168.20.50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코리아 </a:t>
                      </a:r>
                      <a:r>
                        <a:rPr lang="en-US" altLang="ko-KR" dirty="0" err="1" smtClean="0"/>
                        <a:t>ip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아카데미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368216" y="6488668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 </a:t>
            </a:r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390963" y="3632448"/>
            <a:ext cx="1951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[</a:t>
            </a:r>
            <a:r>
              <a:rPr lang="ko-KR" altLang="en-US" sz="1100" dirty="0" smtClean="0"/>
              <a:t>표 </a:t>
            </a:r>
            <a:r>
              <a:rPr lang="en-US" altLang="ko-KR" sz="1100" dirty="0" smtClean="0"/>
              <a:t>1-2] </a:t>
            </a:r>
            <a:r>
              <a:rPr lang="ko-KR" altLang="en-US" sz="1100" dirty="0" smtClean="0"/>
              <a:t>모의해킹 수행 범위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5390963" y="5796582"/>
            <a:ext cx="2092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[</a:t>
            </a:r>
            <a:r>
              <a:rPr lang="ko-KR" altLang="en-US" sz="1100" dirty="0" smtClean="0"/>
              <a:t>표 </a:t>
            </a:r>
            <a:r>
              <a:rPr lang="en-US" altLang="ko-KR" sz="1100" dirty="0" smtClean="0"/>
              <a:t>1-3] </a:t>
            </a:r>
            <a:r>
              <a:rPr lang="ko-KR" altLang="en-US" sz="1100" dirty="0" smtClean="0"/>
              <a:t>모의해킹 수행자 정보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9969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500" b="1" dirty="0" smtClean="0"/>
              <a:t>본 모의해킹은 아래 대상을 </a:t>
            </a:r>
            <a:r>
              <a:rPr lang="ko-KR" altLang="en-US" sz="1500" b="1" dirty="0" err="1" smtClean="0"/>
              <a:t>전달받앗으며</a:t>
            </a:r>
            <a:r>
              <a:rPr lang="en-US" altLang="ko-KR" sz="1500" b="1" dirty="0" smtClean="0"/>
              <a:t>, Task </a:t>
            </a:r>
            <a:r>
              <a:rPr lang="ko-KR" altLang="en-US" sz="1500" b="1" dirty="0" smtClean="0"/>
              <a:t>별로 해당 대상에 대해 점검이 이루어집니다</a:t>
            </a:r>
            <a:r>
              <a:rPr lang="en-US" altLang="ko-KR" sz="1500" b="1" dirty="0" smtClean="0"/>
              <a:t>.</a:t>
            </a:r>
            <a:endParaRPr lang="ko-KR" altLang="en-US" sz="1500" b="1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67544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b="1" dirty="0" smtClean="0"/>
              <a:t>1. 3 </a:t>
            </a:r>
            <a:r>
              <a:rPr lang="ko-KR" altLang="en-US" sz="1800" b="1" dirty="0" smtClean="0"/>
              <a:t>수행 대상 및 장소</a:t>
            </a:r>
            <a:endParaRPr lang="ko-KR" altLang="en-US" sz="18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369559"/>
              </p:ext>
            </p:extLst>
          </p:nvPr>
        </p:nvGraphicFramePr>
        <p:xfrm>
          <a:off x="1187624" y="2420888"/>
          <a:ext cx="7509520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380"/>
                <a:gridCol w="1877380"/>
                <a:gridCol w="1877380"/>
                <a:gridCol w="1877380"/>
              </a:tblGrid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r>
                        <a:rPr lang="en-US" altLang="ko-KR" dirty="0" smtClean="0"/>
                        <a:t>(Task)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대상도메인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대상 </a:t>
                      </a:r>
                      <a:r>
                        <a:rPr lang="en-US" altLang="ko-KR" dirty="0" err="1" smtClean="0"/>
                        <a:t>ip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정보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서비스</a:t>
                      </a:r>
                      <a:endParaRPr lang="ko-KR" altLang="en-US" dirty="0"/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외부 모의해킹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192.168.20.200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ICMP </a:t>
                      </a:r>
                      <a:r>
                        <a:rPr lang="ko-KR" altLang="en-US" baseline="0" dirty="0" err="1" smtClean="0"/>
                        <a:t>플러딩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제목 1"/>
          <p:cNvSpPr txBox="1">
            <a:spLocks/>
          </p:cNvSpPr>
          <p:nvPr/>
        </p:nvSpPr>
        <p:spPr>
          <a:xfrm>
            <a:off x="467544" y="36450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500" b="1" dirty="0" smtClean="0"/>
              <a:t>본 모의해킹은 외부 </a:t>
            </a:r>
            <a:r>
              <a:rPr lang="ko-KR" altLang="en-US" sz="1500" b="1" dirty="0" err="1" smtClean="0"/>
              <a:t>아이피</a:t>
            </a:r>
            <a:r>
              <a:rPr lang="ko-KR" altLang="en-US" sz="1500" b="1" dirty="0" smtClean="0"/>
              <a:t> 대역에서 </a:t>
            </a:r>
            <a:r>
              <a:rPr lang="ko-KR" altLang="en-US" sz="1500" b="1" dirty="0" err="1" smtClean="0"/>
              <a:t>진행하엿으며</a:t>
            </a:r>
            <a:r>
              <a:rPr lang="en-US" altLang="ko-KR" sz="1500" b="1" dirty="0" smtClean="0"/>
              <a:t>, </a:t>
            </a:r>
          </a:p>
          <a:p>
            <a:pPr algn="l"/>
            <a:r>
              <a:rPr lang="en-US" altLang="ko-KR" sz="1500" b="1" dirty="0"/>
              <a:t>	</a:t>
            </a:r>
            <a:r>
              <a:rPr lang="ko-KR" altLang="en-US" sz="1500" b="1" dirty="0" smtClean="0"/>
              <a:t>수행자의 </a:t>
            </a:r>
            <a:r>
              <a:rPr lang="ko-KR" altLang="en-US" sz="1500" b="1" dirty="0" err="1" smtClean="0"/>
              <a:t>아이피는</a:t>
            </a:r>
            <a:r>
              <a:rPr lang="ko-KR" altLang="en-US" sz="1500" b="1" dirty="0" smtClean="0"/>
              <a:t> 담당자에게 사전에 전달합니다</a:t>
            </a:r>
            <a:r>
              <a:rPr lang="en-US" altLang="ko-KR" sz="1500" b="1" dirty="0" smtClean="0"/>
              <a:t>.</a:t>
            </a:r>
          </a:p>
          <a:p>
            <a:pPr algn="l"/>
            <a:r>
              <a:rPr lang="en-US" altLang="ko-KR" sz="1500" b="1" dirty="0" smtClean="0"/>
              <a:t>		</a:t>
            </a:r>
            <a:r>
              <a:rPr lang="ko-KR" altLang="en-US" sz="1500" b="1" dirty="0" smtClean="0"/>
              <a:t>장애가 발생 시 담당자에게 즉각 </a:t>
            </a:r>
            <a:r>
              <a:rPr lang="ko-KR" altLang="en-US" sz="1500" b="1" dirty="0" err="1" smtClean="0"/>
              <a:t>보고하게됩니다</a:t>
            </a:r>
            <a:r>
              <a:rPr lang="en-US" altLang="ko-KR" sz="1500" b="1" dirty="0" smtClean="0"/>
              <a:t>.</a:t>
            </a:r>
            <a:endParaRPr lang="ko-KR" altLang="en-US" sz="15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16305"/>
              </p:ext>
            </p:extLst>
          </p:nvPr>
        </p:nvGraphicFramePr>
        <p:xfrm>
          <a:off x="1187625" y="4788024"/>
          <a:ext cx="7509519" cy="945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173"/>
                <a:gridCol w="2503173"/>
                <a:gridCol w="2503173"/>
              </a:tblGrid>
              <a:tr h="472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r>
                        <a:rPr lang="en-US" altLang="ko-KR" dirty="0" smtClean="0"/>
                        <a:t>(Task)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수행자 </a:t>
                      </a:r>
                      <a:r>
                        <a:rPr lang="en-US" altLang="ko-KR" dirty="0" err="1" smtClean="0"/>
                        <a:t>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장소</a:t>
                      </a:r>
                      <a:endParaRPr lang="ko-KR" altLang="en-US" dirty="0"/>
                    </a:p>
                  </a:txBody>
                  <a:tcPr/>
                </a:tc>
              </a:tr>
              <a:tr h="472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외부 모의해킹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192.168.20.50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코리아 </a:t>
                      </a:r>
                      <a:r>
                        <a:rPr lang="en-US" altLang="ko-KR" dirty="0" err="1" smtClean="0"/>
                        <a:t>ip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아카데미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368216" y="6488668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 </a:t>
            </a:r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390963" y="3632448"/>
            <a:ext cx="1951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[</a:t>
            </a:r>
            <a:r>
              <a:rPr lang="ko-KR" altLang="en-US" sz="1100" dirty="0" smtClean="0"/>
              <a:t>표 </a:t>
            </a:r>
            <a:r>
              <a:rPr lang="en-US" altLang="ko-KR" sz="1100" dirty="0" smtClean="0"/>
              <a:t>1-3] </a:t>
            </a:r>
            <a:r>
              <a:rPr lang="ko-KR" altLang="en-US" sz="1100" dirty="0" smtClean="0"/>
              <a:t>모의해킹 수행 범위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5390963" y="5796582"/>
            <a:ext cx="2092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[</a:t>
            </a:r>
            <a:r>
              <a:rPr lang="ko-KR" altLang="en-US" sz="1100" dirty="0" smtClean="0"/>
              <a:t>표 </a:t>
            </a:r>
            <a:r>
              <a:rPr lang="en-US" altLang="ko-KR" sz="1100" dirty="0" smtClean="0"/>
              <a:t>1-4] </a:t>
            </a:r>
            <a:r>
              <a:rPr lang="ko-KR" altLang="en-US" sz="1100" dirty="0" smtClean="0"/>
              <a:t>모의해킹 수행자 정보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9653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500" b="1" dirty="0" smtClean="0"/>
              <a:t>본 모의해킹은 아래 단계별로 정보수집부터 결과 보고서까지 과정을 통해 진행이 됩니다</a:t>
            </a:r>
            <a:r>
              <a:rPr lang="en-US" altLang="ko-KR" sz="1500" b="1" dirty="0" smtClean="0"/>
              <a:t>.</a:t>
            </a:r>
          </a:p>
          <a:p>
            <a:pPr marL="0" indent="0">
              <a:buNone/>
            </a:pPr>
            <a:endParaRPr lang="en-US" altLang="ko-KR" sz="1500" b="1" dirty="0"/>
          </a:p>
          <a:p>
            <a:pPr marL="0" indent="0">
              <a:buNone/>
            </a:pPr>
            <a:endParaRPr lang="en-US" altLang="ko-KR" sz="1500" b="1" dirty="0" smtClean="0"/>
          </a:p>
          <a:p>
            <a:pPr marL="0" indent="0">
              <a:buNone/>
            </a:pPr>
            <a:endParaRPr lang="ko-KR" altLang="en-US" sz="1500" b="1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67544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b="1" dirty="0" smtClean="0"/>
              <a:t>1. 3 </a:t>
            </a:r>
            <a:r>
              <a:rPr lang="ko-KR" altLang="en-US" sz="1800" b="1" dirty="0" smtClean="0"/>
              <a:t>수행 단계별 방법 </a:t>
            </a:r>
            <a:endParaRPr lang="ko-KR" altLang="en-US" sz="1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368216" y="6488668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5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35031" y="3579904"/>
            <a:ext cx="2109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정보수집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(Information Gathering)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051720" y="3552145"/>
            <a:ext cx="2234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취약점 수집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Vulnerablilty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Assesment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139952" y="3552145"/>
            <a:ext cx="1523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침투단계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(Gaining Access)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508104" y="3540510"/>
            <a:ext cx="1866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상세 분석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(Maintaining Access)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374321" y="3540510"/>
            <a:ext cx="1154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보고서 작성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(Report)</a:t>
            </a:r>
            <a:endParaRPr lang="ko-KR" alt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94" y="2132856"/>
            <a:ext cx="1615226" cy="1162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114" y="1933042"/>
            <a:ext cx="16573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550" y="2028504"/>
            <a:ext cx="13239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334" y="2209479"/>
            <a:ext cx="147637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321" y="2106397"/>
            <a:ext cx="12763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747686" y="4103124"/>
            <a:ext cx="17604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[</a:t>
            </a:r>
            <a:r>
              <a:rPr lang="ko-KR" altLang="en-US" sz="1100" dirty="0" smtClean="0"/>
              <a:t>그림 </a:t>
            </a:r>
            <a:r>
              <a:rPr lang="en-US" altLang="ko-KR" sz="1100" dirty="0" smtClean="0"/>
              <a:t>1-1] </a:t>
            </a:r>
            <a:r>
              <a:rPr lang="ko-KR" altLang="en-US" sz="1100" dirty="0" smtClean="0"/>
              <a:t>모의해킹 과정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3874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67544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500" b="1" dirty="0" smtClean="0"/>
              <a:t>각 단계별 수행에 대한 간략한 내용은 </a:t>
            </a:r>
            <a:r>
              <a:rPr lang="ko-KR" altLang="en-US" sz="1500" b="1" dirty="0" err="1" smtClean="0"/>
              <a:t>아래표와</a:t>
            </a:r>
            <a:r>
              <a:rPr lang="ko-KR" altLang="en-US" sz="1500" b="1" dirty="0" smtClean="0"/>
              <a:t> 같습니다</a:t>
            </a:r>
            <a:r>
              <a:rPr lang="en-US" altLang="ko-KR" sz="1500" b="1" dirty="0" smtClean="0"/>
              <a:t>.</a:t>
            </a:r>
            <a:r>
              <a:rPr lang="ko-KR" altLang="en-US" sz="1500" b="1" dirty="0" smtClean="0"/>
              <a:t> </a:t>
            </a:r>
            <a:endParaRPr lang="ko-KR" altLang="en-US" sz="15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368216" y="6488668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 </a:t>
            </a:r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582344" y="4149080"/>
            <a:ext cx="1951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[</a:t>
            </a:r>
            <a:r>
              <a:rPr lang="ko-KR" altLang="en-US" sz="1100" dirty="0"/>
              <a:t>표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1-4] </a:t>
            </a:r>
            <a:r>
              <a:rPr lang="ko-KR" altLang="en-US" sz="1100" dirty="0" smtClean="0"/>
              <a:t>모의해킹 수행 단계</a:t>
            </a:r>
            <a:endParaRPr lang="ko-KR" altLang="en-US" sz="11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762583"/>
              </p:ext>
            </p:extLst>
          </p:nvPr>
        </p:nvGraphicFramePr>
        <p:xfrm>
          <a:off x="467544" y="1412776"/>
          <a:ext cx="8496944" cy="2665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612068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수행 단계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정보수집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대상에 대한 서버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네트워크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서비스에 대한 불필요한 서비스 접근 가능성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외부에서 파악할 수 잇는 정보들을 수집하는 단계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취약점 수집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네트워크에 적합한 </a:t>
                      </a:r>
                      <a:r>
                        <a:rPr lang="en-US" altLang="ko-KR" sz="1200" dirty="0" smtClean="0"/>
                        <a:t>centos gnome</a:t>
                      </a:r>
                      <a:r>
                        <a:rPr lang="en-US" altLang="ko-KR" sz="1200" baseline="0" dirty="0" smtClean="0"/>
                        <a:t> system-monitor, </a:t>
                      </a:r>
                      <a:r>
                        <a:rPr lang="en-US" altLang="ko-KR" sz="1200" baseline="0" dirty="0" err="1" smtClean="0"/>
                        <a:t>wireshark</a:t>
                      </a:r>
                      <a:r>
                        <a:rPr lang="ko-KR" altLang="en-US" sz="1200" baseline="0" dirty="0" smtClean="0"/>
                        <a:t>를 이용하여 발생하는 취약점에 대한 정보를 수집하는 단계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침투 단계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취약점 수집단계를 통해 획득한 정보를 기반으로 수동점검</a:t>
                      </a:r>
                      <a:r>
                        <a:rPr lang="en-US" altLang="ko-KR" sz="1200" dirty="0" smtClean="0"/>
                        <a:t>(Manual)</a:t>
                      </a:r>
                      <a:r>
                        <a:rPr lang="ko-KR" altLang="en-US" sz="1200" dirty="0" smtClean="0"/>
                        <a:t>을 통해 내부 시스템을 </a:t>
                      </a:r>
                      <a:r>
                        <a:rPr lang="ko-KR" altLang="en-US" sz="1200" dirty="0" err="1" smtClean="0"/>
                        <a:t>확인하는단계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상세 분석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취약점이 </a:t>
                      </a:r>
                      <a:r>
                        <a:rPr lang="ko-KR" altLang="en-US" sz="1200" dirty="0" err="1" smtClean="0"/>
                        <a:t>도출되엇을</a:t>
                      </a:r>
                      <a:r>
                        <a:rPr lang="ko-KR" altLang="en-US" sz="1200" dirty="0" smtClean="0"/>
                        <a:t> 경우에 공격에 의해서 보안 위협이 시스템 및 비즈니스 측면에서 </a:t>
                      </a:r>
                      <a:r>
                        <a:rPr lang="ko-KR" altLang="en-US" sz="1200" dirty="0" err="1" smtClean="0"/>
                        <a:t>어느정도의</a:t>
                      </a:r>
                      <a:r>
                        <a:rPr lang="ko-KR" altLang="en-US" sz="1200" dirty="0" smtClean="0"/>
                        <a:t> 영향을 </a:t>
                      </a:r>
                      <a:r>
                        <a:rPr lang="ko-KR" altLang="en-US" sz="1200" dirty="0" err="1" smtClean="0"/>
                        <a:t>줄수</a:t>
                      </a:r>
                      <a:r>
                        <a:rPr lang="ko-KR" altLang="en-US" sz="1200" dirty="0" smtClean="0"/>
                        <a:t> 잇는지 분석하는 단계</a:t>
                      </a:r>
                      <a:endParaRPr lang="ko-KR" altLang="en-US" sz="1200" dirty="0"/>
                    </a:p>
                  </a:txBody>
                  <a:tcPr/>
                </a:tc>
              </a:tr>
              <a:tr h="465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보고서 작성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도출된 취약점에 대한 총평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영향도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상세분석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보안가이드가 포함된 보고서를 작성하는 단계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23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500" b="1" dirty="0" smtClean="0"/>
              <a:t>네트워크 해킹 </a:t>
            </a:r>
            <a:r>
              <a:rPr lang="en-US" altLang="ko-KR" sz="1500" b="1" dirty="0" smtClean="0"/>
              <a:t>(2</a:t>
            </a:r>
            <a:r>
              <a:rPr lang="ko-KR" altLang="en-US" sz="1500" b="1" dirty="0" smtClean="0"/>
              <a:t>계층 </a:t>
            </a:r>
            <a:r>
              <a:rPr lang="en-US" altLang="ko-KR" sz="1500" b="1" dirty="0" smtClean="0"/>
              <a:t>, 3</a:t>
            </a:r>
            <a:r>
              <a:rPr lang="ko-KR" altLang="en-US" sz="1500" b="1" dirty="0" smtClean="0"/>
              <a:t>계층</a:t>
            </a:r>
            <a:r>
              <a:rPr lang="en-US" altLang="ko-KR" sz="1500" b="1" dirty="0" smtClean="0"/>
              <a:t>)</a:t>
            </a:r>
            <a:endParaRPr lang="ko-KR" altLang="en-US" sz="1500" b="1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67544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b="1" dirty="0" smtClean="0"/>
              <a:t>점검 항목 </a:t>
            </a:r>
            <a:r>
              <a:rPr lang="en-US" altLang="ko-KR" sz="1800" b="1" dirty="0" smtClean="0"/>
              <a:t>&amp; </a:t>
            </a:r>
            <a:r>
              <a:rPr lang="ko-KR" altLang="en-US" sz="1800" b="1" dirty="0" smtClean="0"/>
              <a:t>점검 도구</a:t>
            </a:r>
            <a:endParaRPr lang="ko-KR" altLang="en-US" sz="18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179617"/>
              </p:ext>
            </p:extLst>
          </p:nvPr>
        </p:nvGraphicFramePr>
        <p:xfrm>
          <a:off x="1187624" y="2420888"/>
          <a:ext cx="7509520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380"/>
                <a:gridCol w="1877380"/>
                <a:gridCol w="1877380"/>
                <a:gridCol w="1877380"/>
              </a:tblGrid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r>
                        <a:rPr lang="en-US" altLang="ko-KR" dirty="0" smtClean="0"/>
                        <a:t>(Task)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공격코드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대상 </a:t>
                      </a:r>
                      <a:r>
                        <a:rPr lang="en-US" altLang="ko-KR" dirty="0" err="1" smtClean="0"/>
                        <a:t>ip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정보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서비스</a:t>
                      </a:r>
                      <a:endParaRPr lang="ko-KR" altLang="en-US" dirty="0"/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계층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192.168.20.201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Arp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err="1" smtClean="0"/>
                        <a:t>스푸핑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368216" y="6488668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7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390963" y="3632448"/>
            <a:ext cx="1951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[</a:t>
            </a:r>
            <a:r>
              <a:rPr lang="ko-KR" altLang="en-US" sz="1100" dirty="0" smtClean="0"/>
              <a:t>표 </a:t>
            </a:r>
            <a:r>
              <a:rPr lang="en-US" altLang="ko-KR" sz="1100" dirty="0" smtClean="0"/>
              <a:t>1-2] </a:t>
            </a:r>
            <a:r>
              <a:rPr lang="ko-KR" altLang="en-US" sz="1100" dirty="0" smtClean="0"/>
              <a:t>모의해킹 수행 범위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5390963" y="5796582"/>
            <a:ext cx="2092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[</a:t>
            </a:r>
            <a:r>
              <a:rPr lang="ko-KR" altLang="en-US" sz="1100" dirty="0" smtClean="0"/>
              <a:t>표 </a:t>
            </a:r>
            <a:r>
              <a:rPr lang="en-US" altLang="ko-KR" sz="1100" dirty="0" smtClean="0"/>
              <a:t>1-3] </a:t>
            </a:r>
            <a:r>
              <a:rPr lang="ko-KR" altLang="en-US" sz="1100" dirty="0" smtClean="0"/>
              <a:t>모의해킹 수행자 정보</a:t>
            </a:r>
            <a:endParaRPr lang="ko-KR" altLang="en-US" sz="11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727533"/>
              </p:ext>
            </p:extLst>
          </p:nvPr>
        </p:nvGraphicFramePr>
        <p:xfrm>
          <a:off x="1219148" y="4437112"/>
          <a:ext cx="7509520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380"/>
                <a:gridCol w="1877380"/>
                <a:gridCol w="1877380"/>
                <a:gridCol w="1877380"/>
              </a:tblGrid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r>
                        <a:rPr lang="en-US" altLang="ko-KR" dirty="0" smtClean="0"/>
                        <a:t>(Task)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공격코드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대상 </a:t>
                      </a:r>
                      <a:r>
                        <a:rPr lang="en-US" altLang="ko-KR" dirty="0" err="1" smtClean="0"/>
                        <a:t>ip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정보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서비스</a:t>
                      </a:r>
                      <a:endParaRPr lang="ko-KR" altLang="en-US" dirty="0"/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계층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192.168.20.201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ICMP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err="1" smtClean="0"/>
                        <a:t>플러딩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64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500" b="1" dirty="0"/>
              <a:t>@ Slow HTTP Dos </a:t>
            </a:r>
            <a:r>
              <a:rPr lang="ko-KR" altLang="en-US" sz="1500" b="1" dirty="0" smtClean="0"/>
              <a:t>공격</a:t>
            </a:r>
            <a:endParaRPr lang="en-US" altLang="ko-KR" sz="1500" b="1" dirty="0" smtClean="0"/>
          </a:p>
          <a:p>
            <a:pPr marL="0" indent="0">
              <a:buNone/>
            </a:pPr>
            <a:endParaRPr lang="en-US" altLang="ko-KR" sz="1500" b="1" dirty="0"/>
          </a:p>
          <a:p>
            <a:pPr marL="0" indent="0">
              <a:buNone/>
            </a:pPr>
            <a:endParaRPr lang="ko-KR" altLang="en-US" sz="1500" b="1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67544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b="1" dirty="0" smtClean="0"/>
              <a:t>점검 항목 </a:t>
            </a:r>
            <a:r>
              <a:rPr lang="en-US" altLang="ko-KR" sz="1800" b="1" dirty="0" smtClean="0"/>
              <a:t>&amp; </a:t>
            </a:r>
            <a:r>
              <a:rPr lang="ko-KR" altLang="en-US" sz="1800" b="1" dirty="0" smtClean="0"/>
              <a:t>점검 도구</a:t>
            </a:r>
            <a:endParaRPr lang="ko-KR" altLang="en-US" sz="1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368216" y="6488668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8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084168" y="6438137"/>
            <a:ext cx="21771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[</a:t>
            </a:r>
            <a:r>
              <a:rPr lang="ko-KR" altLang="en-US" sz="1100" dirty="0" smtClean="0"/>
              <a:t>그림 </a:t>
            </a:r>
            <a:r>
              <a:rPr lang="en-US" altLang="ko-KR" sz="1100" dirty="0" smtClean="0"/>
              <a:t>1-2] Slow HTTP Dos </a:t>
            </a:r>
            <a:r>
              <a:rPr lang="ko-KR" altLang="en-US" sz="1100" dirty="0" smtClean="0"/>
              <a:t>공격</a:t>
            </a:r>
            <a:endParaRPr lang="ko-KR" altLang="en-US" sz="11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32293"/>
            <a:ext cx="8568951" cy="4405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002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1100</Words>
  <Application>Microsoft Office PowerPoint</Application>
  <PresentationFormat>화면 슬라이드 쇼(4:3)</PresentationFormat>
  <Paragraphs>327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 모의해킹 시나리오 보고서</vt:lpstr>
      <vt:lpstr>    Contents     1. 개요   1.1 모의해킹 정의          1.2 수행 일정 및 인원     1.3 수행 대상 및 장소   1.4 수행 단계   1.5 수행 시나리오   1.6 점검 항목   1.7 점검 도구       2. 결과 요약   2.1 영향성 평가   2.2 취약점 요약   2.3 총평   3. 취약점 상세 설명   3.1 환경 분석    3.2 취약점 발견 및 분석 서술   4. 대응 방안   4.1 환경 분석   4.2 취약점 대응 방안 제시                      1 페이지</vt:lpstr>
      <vt:lpstr>1. 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점검 항목 &amp; 점검 도구</vt:lpstr>
      <vt:lpstr>영향성 평가</vt:lpstr>
      <vt:lpstr>영향성 평가</vt:lpstr>
      <vt:lpstr>영향성 평가</vt:lpstr>
      <vt:lpstr>영향성 평가</vt:lpstr>
      <vt:lpstr>관련자료</vt:lpstr>
      <vt:lpstr>취약점 발견 및 영향성 평가</vt:lpstr>
      <vt:lpstr>취약점 발견 및 분석 서술</vt:lpstr>
      <vt:lpstr>점검 항목 &amp; 점검 도구</vt:lpstr>
      <vt:lpstr>점검 항목 &amp; 점검 도구</vt:lpstr>
      <vt:lpstr>점검 항목 &amp; 점검 도구</vt:lpstr>
      <vt:lpstr>취약점 대응 방안 제시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모의해킹 시나리오 보고서</dc:title>
  <dc:creator>Administrator</dc:creator>
  <cp:lastModifiedBy>Administrator</cp:lastModifiedBy>
  <cp:revision>20</cp:revision>
  <dcterms:created xsi:type="dcterms:W3CDTF">2019-08-14T11:48:48Z</dcterms:created>
  <dcterms:modified xsi:type="dcterms:W3CDTF">2019-08-19T11:33:22Z</dcterms:modified>
</cp:coreProperties>
</file>