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5"/>
  </p:notesMasterIdLst>
  <p:handoutMasterIdLst>
    <p:handoutMasterId r:id="rId56"/>
  </p:handoutMasterIdLst>
  <p:sldIdLst>
    <p:sldId id="943" r:id="rId2"/>
    <p:sldId id="1322" r:id="rId3"/>
    <p:sldId id="1241" r:id="rId4"/>
    <p:sldId id="1242" r:id="rId5"/>
    <p:sldId id="1300" r:id="rId6"/>
    <p:sldId id="1243" r:id="rId7"/>
    <p:sldId id="1306" r:id="rId8"/>
    <p:sldId id="1309" r:id="rId9"/>
    <p:sldId id="1308" r:id="rId10"/>
    <p:sldId id="1310" r:id="rId11"/>
    <p:sldId id="1312" r:id="rId12"/>
    <p:sldId id="1311" r:id="rId13"/>
    <p:sldId id="1314" r:id="rId14"/>
    <p:sldId id="1315" r:id="rId15"/>
    <p:sldId id="1316" r:id="rId16"/>
    <p:sldId id="1302" r:id="rId17"/>
    <p:sldId id="1244" r:id="rId18"/>
    <p:sldId id="1245" r:id="rId19"/>
    <p:sldId id="1247" r:id="rId20"/>
    <p:sldId id="1246" r:id="rId21"/>
    <p:sldId id="1262" r:id="rId22"/>
    <p:sldId id="1263" r:id="rId23"/>
    <p:sldId id="1264" r:id="rId24"/>
    <p:sldId id="1248" r:id="rId25"/>
    <p:sldId id="1317" r:id="rId26"/>
    <p:sldId id="1301" r:id="rId27"/>
    <p:sldId id="1249" r:id="rId28"/>
    <p:sldId id="1250" r:id="rId29"/>
    <p:sldId id="1332" r:id="rId30"/>
    <p:sldId id="1253" r:id="rId31"/>
    <p:sldId id="1258" r:id="rId32"/>
    <p:sldId id="1259" r:id="rId33"/>
    <p:sldId id="1277" r:id="rId34"/>
    <p:sldId id="1320" r:id="rId35"/>
    <p:sldId id="1321" r:id="rId36"/>
    <p:sldId id="1278" r:id="rId37"/>
    <p:sldId id="1285" r:id="rId38"/>
    <p:sldId id="1286" r:id="rId39"/>
    <p:sldId id="1290" r:id="rId40"/>
    <p:sldId id="1323" r:id="rId41"/>
    <p:sldId id="1291" r:id="rId42"/>
    <p:sldId id="1318" r:id="rId43"/>
    <p:sldId id="1319" r:id="rId44"/>
    <p:sldId id="1324" r:id="rId45"/>
    <p:sldId id="1325" r:id="rId46"/>
    <p:sldId id="1327" r:id="rId47"/>
    <p:sldId id="1328" r:id="rId48"/>
    <p:sldId id="1329" r:id="rId49"/>
    <p:sldId id="1292" r:id="rId50"/>
    <p:sldId id="1295" r:id="rId51"/>
    <p:sldId id="1294" r:id="rId52"/>
    <p:sldId id="1261" r:id="rId53"/>
    <p:sldId id="1266" r:id="rId54"/>
  </p:sldIdLst>
  <p:sldSz cx="11522075" cy="6480175"/>
  <p:notesSz cx="6794500" cy="9918700"/>
  <p:custDataLst>
    <p:tags r:id="rId57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3719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485">
          <p15:clr>
            <a:srgbClr val="A4A3A4"/>
          </p15:clr>
        </p15:guide>
        <p15:guide id="5" pos="7058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6940" userDrawn="1">
          <p15:clr>
            <a:srgbClr val="A4A3A4"/>
          </p15:clr>
        </p15:guide>
        <p15:guide id="9" pos="635" userDrawn="1">
          <p15:clr>
            <a:srgbClr val="A4A3A4"/>
          </p15:clr>
        </p15:guide>
        <p15:guide id="10" pos="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  <p15:guide id="3" orient="horz" pos="3124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 지웅" initials="전지" lastIdx="1" clrIdx="0">
    <p:extLst>
      <p:ext uri="{19B8F6BF-5375-455C-9EA6-DF929625EA0E}">
        <p15:presenceInfo xmlns:p15="http://schemas.microsoft.com/office/powerpoint/2012/main" userId="a1e99d2fe12b57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AA"/>
    <a:srgbClr val="00529C"/>
    <a:srgbClr val="80ABE0"/>
    <a:srgbClr val="F2CA58"/>
    <a:srgbClr val="399AB5"/>
    <a:srgbClr val="F4D170"/>
    <a:srgbClr val="5D829E"/>
    <a:srgbClr val="EFF3F6"/>
    <a:srgbClr val="EFF3FF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3568" autoAdjust="0"/>
  </p:normalViewPr>
  <p:slideViewPr>
    <p:cSldViewPr>
      <p:cViewPr varScale="1">
        <p:scale>
          <a:sx n="101" d="100"/>
          <a:sy n="101" d="100"/>
        </p:scale>
        <p:origin x="1542" y="114"/>
      </p:cViewPr>
      <p:guideLst>
        <p:guide orient="horz" pos="414"/>
        <p:guide orient="horz" pos="3719"/>
        <p:guide orient="horz" pos="690"/>
        <p:guide pos="485"/>
        <p:guide pos="7058"/>
        <p:guide pos="282"/>
        <p:guide pos="6940"/>
        <p:guide pos="635"/>
        <p:guide pos="771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574" y="60"/>
      </p:cViewPr>
      <p:guideLst>
        <p:guide orient="horz" pos="3110"/>
        <p:guide pos="2142"/>
        <p:guide orient="horz" pos="312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171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21171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2950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12181"/>
            <a:ext cx="5436235" cy="446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171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21171"/>
            <a:ext cx="2943438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esp8266-web-server-spiffs-nodemcu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/gauge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/gauge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/barchar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evnetplanet.sensorcharts&amp;referrer=utm_source%3Dsensorcharts&amp;utm_medium=banner&amp;utm_campaign=sensorchart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/piechart?hl=ko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esp32-esp8266-plot-chart-web-server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/gau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ustom_select.asp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ustom_select.asp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62095/redirect-on-select-option-in-select-box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esp8266-web-server-spiffs-nodemcu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esp8266-web-server-spiffs-nodemcu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https://randomnerdtutorials.com/esp8266-web-server-spiffs-nodemcu/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599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04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25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Google chart (</a:t>
            </a:r>
            <a:r>
              <a:rPr lang="ko-KR" altLang="en-US" dirty="0"/>
              <a:t>구글 차트 </a:t>
            </a:r>
            <a:r>
              <a:rPr lang="en-US" altLang="ko-KR" dirty="0"/>
              <a:t>UI </a:t>
            </a:r>
            <a:r>
              <a:rPr lang="ko-KR" altLang="en-US" dirty="0"/>
              <a:t>모음</a:t>
            </a:r>
            <a:r>
              <a:rPr lang="en-US" altLang="ko-KR" dirty="0"/>
              <a:t>) </a:t>
            </a:r>
            <a:r>
              <a:rPr lang="en-US" altLang="ko-KR" dirty="0">
                <a:hlinkClick r:id="rId3"/>
              </a:rPr>
              <a:t>https://developers.google.com/chart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69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Google Gauge (</a:t>
            </a:r>
            <a:r>
              <a:rPr lang="ko-KR" altLang="en-US" dirty="0"/>
              <a:t>게이지 </a:t>
            </a:r>
            <a:r>
              <a:rPr lang="en-US" altLang="ko-KR" dirty="0"/>
              <a:t>UI)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https://developers.google.com/chart/interactive/docs/gallery/gauge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417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Google Gauge (</a:t>
            </a:r>
            <a:r>
              <a:rPr lang="ko-KR" altLang="en-US" dirty="0"/>
              <a:t>게이지 </a:t>
            </a:r>
            <a:r>
              <a:rPr lang="en-US" altLang="ko-KR" dirty="0"/>
              <a:t>UI)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https://developers.google.com/chart/interactive/docs/gallery/gauge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5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07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https://developers.google.com/chart/interactive/docs/gallery/barchart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891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https://play.google.com/store/apps/details?id=com.devnetplanet.sensorcharts&amp;referrer=utm_source%3Dsensorcharts&amp;utm_medium=banner&amp;utm_campaign=sensorcharts</a:t>
            </a:r>
            <a:r>
              <a:rPr lang="en-US" altLang="ko-KR" dirty="0"/>
              <a:t> </a:t>
            </a:r>
            <a:r>
              <a:rPr lang="ko-KR" altLang="en-US" dirty="0"/>
              <a:t>아이디어 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51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https://developers.google.com/chart/interactive/docs/gallery/piechart?hl=ko</a:t>
            </a:r>
            <a:r>
              <a:rPr lang="en-US" altLang="ko-KR" dirty="0"/>
              <a:t> </a:t>
            </a:r>
            <a:r>
              <a:rPr lang="ko-KR" altLang="en-US" dirty="0" err="1"/>
              <a:t>파이차트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593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 Nerd Tutorials </a:t>
            </a:r>
            <a:r>
              <a:rPr lang="ko-KR" altLang="en-US" dirty="0"/>
              <a:t>실시간 그래프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https://randomnerdtutorials.com/esp32-esp8266-plot-chart-web-server/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28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Google Gauge </a:t>
            </a:r>
            <a:r>
              <a:rPr lang="en-US" altLang="ko-KR" dirty="0">
                <a:hlinkClick r:id="rId3"/>
              </a:rPr>
              <a:t>https://developers.google.com/chart/interactive/docs/gallery/gauge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183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https://www.w3schools.com/howto/howto_custom_select.asp</a:t>
            </a:r>
            <a:r>
              <a:rPr lang="en-US" altLang="ko-KR" dirty="0"/>
              <a:t> </a:t>
            </a:r>
            <a:r>
              <a:rPr lang="en-US" altLang="ko-KR" dirty="0" err="1"/>
              <a:t>selectbox</a:t>
            </a:r>
            <a:r>
              <a:rPr lang="ko-KR" altLang="en-US" dirty="0"/>
              <a:t> 커스텀 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973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https://www.w3schools.com/howto/howto_custom_select.asp</a:t>
            </a:r>
            <a:r>
              <a:rPr lang="en-US" altLang="ko-KR" dirty="0"/>
              <a:t> </a:t>
            </a:r>
            <a:r>
              <a:rPr lang="en-US" altLang="ko-KR" dirty="0" err="1"/>
              <a:t>selectbox</a:t>
            </a:r>
            <a:r>
              <a:rPr lang="ko-KR" altLang="en-US" dirty="0"/>
              <a:t> 커스텀 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5056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https://stackoverflow.com/questions/7562095/redirect-on-select-option-in-select-box</a:t>
            </a:r>
            <a:r>
              <a:rPr lang="en-US" altLang="ko-KR" dirty="0"/>
              <a:t> </a:t>
            </a:r>
            <a:r>
              <a:rPr lang="ko-KR" altLang="en-US" dirty="0"/>
              <a:t>페이지 이동 방법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974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참조한 </a:t>
            </a:r>
            <a:r>
              <a:rPr lang="en-US" altLang="ko-KR" dirty="0"/>
              <a:t>UI </a:t>
            </a:r>
            <a:r>
              <a:rPr lang="en-US" altLang="ko-KR" dirty="0">
                <a:hlinkClick r:id="rId3"/>
              </a:rPr>
              <a:t>https://randomnerdtutorials.com/esp8266-web-server-spiffs-nodemcu/</a:t>
            </a:r>
            <a:r>
              <a:rPr lang="en-US" altLang="ko-KR" dirty="0"/>
              <a:t> UI </a:t>
            </a:r>
            <a:r>
              <a:rPr lang="ko-KR" altLang="en-US" dirty="0"/>
              <a:t>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6025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참조한 </a:t>
            </a:r>
            <a:r>
              <a:rPr lang="en-US" altLang="ko-KR" dirty="0"/>
              <a:t>UI </a:t>
            </a:r>
            <a:r>
              <a:rPr lang="en-US" altLang="ko-KR" dirty="0">
                <a:hlinkClick r:id="rId3"/>
              </a:rPr>
              <a:t>https://randomnerdtutorials.com/esp8266-web-server-spiffs-nodemcu/</a:t>
            </a:r>
            <a:r>
              <a:rPr lang="en-US" altLang="ko-KR" dirty="0"/>
              <a:t> UI </a:t>
            </a:r>
            <a:r>
              <a:rPr lang="ko-KR" altLang="en-US" dirty="0"/>
              <a:t>참조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84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73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인하대 </a:t>
            </a:r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강의자료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82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96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85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47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3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86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/>
            </a:lvl1pPr>
            <a:lvl2pPr>
              <a:lnSpc>
                <a:spcPct val="100000"/>
              </a:lnSpc>
              <a:buClr>
                <a:srgbClr val="506EA5"/>
              </a:buClr>
              <a:defRPr/>
            </a:lvl2pPr>
            <a:lvl3pPr>
              <a:lnSpc>
                <a:spcPct val="100000"/>
              </a:lnSpc>
              <a:buClr>
                <a:srgbClr val="506EA5"/>
              </a:buClr>
              <a:defRPr/>
            </a:lvl3pPr>
            <a:lvl4pPr>
              <a:lnSpc>
                <a:spcPct val="100000"/>
              </a:lnSpc>
              <a:buClr>
                <a:srgbClr val="506EA5"/>
              </a:buClr>
              <a:defRPr/>
            </a:lvl4pPr>
            <a:lvl5pPr>
              <a:lnSpc>
                <a:spcPct val="100000"/>
              </a:lnSpc>
              <a:buClr>
                <a:srgbClr val="506EA5"/>
              </a:buClr>
              <a:defRPr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38400" y="560216"/>
            <a:ext cx="10568527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 [본문] 장 - (절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0"/>
          <p:cNvSpPr>
            <a:spLocks noGrp="1"/>
          </p:cNvSpPr>
          <p:nvPr>
            <p:ph sz="quarter" idx="10" hasCustomPrompt="1"/>
          </p:nvPr>
        </p:nvSpPr>
        <p:spPr>
          <a:xfrm>
            <a:off x="181421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847942"/>
          </a:xfr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38400" y="561146"/>
            <a:ext cx="10568526" cy="442429"/>
          </a:xfr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 marL="0" marR="0" indent="0" defTabSz="91380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66400" y="578149"/>
            <a:ext cx="10704880" cy="1745730"/>
          </a:xfrm>
          <a:prstGeom prst="rect">
            <a:avLst/>
          </a:prstGeom>
        </p:spPr>
        <p:txBody>
          <a:bodyPr/>
          <a:lstStyle>
            <a:lvl1pPr>
              <a:buClr>
                <a:srgbClr val="506EA5"/>
              </a:buClr>
              <a:defRPr/>
            </a:lvl1pPr>
            <a:lvl2pPr>
              <a:buClr>
                <a:srgbClr val="506EA5"/>
              </a:buClr>
              <a:defRPr sz="1600"/>
            </a:lvl2pPr>
            <a:lvl3pPr>
              <a:buClr>
                <a:srgbClr val="506EA5"/>
              </a:buClr>
              <a:defRPr sz="1400"/>
            </a:lvl3pPr>
            <a:lvl4pPr>
              <a:buClr>
                <a:srgbClr val="506EA5"/>
              </a:buClr>
              <a:defRPr sz="1200"/>
            </a:lvl4pPr>
            <a:lvl5pPr>
              <a:buClr>
                <a:srgbClr val="506EA5"/>
              </a:buClr>
              <a:defRPr sz="1000"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. [빈화면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1522075" cy="6480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20902" y="96032"/>
            <a:ext cx="11272924" cy="629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81418" y="85023"/>
            <a:ext cx="11025039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76004" y="1511691"/>
            <a:ext cx="10370068" cy="42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0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3" r:id="rId4"/>
  </p:sldLayoutIdLst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36918B"/>
          </a:solidFill>
          <a:effectLst/>
          <a:uLnTx/>
          <a:uFillTx/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5ABEC3"/>
        </a:buClr>
        <a:buFont typeface="돋움" pitchFamily="50" charset="-127"/>
        <a:buChar char="▐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Wingdings 3" pitchFamily="18" charset="2"/>
        <a:buChar char="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•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00000" indent="-1980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돋움" pitchFamily="50" charset="-127"/>
        <a:buChar char="-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049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»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-BMP085-Librar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8266/arduino-esp8266fs-plugin/relea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-esp32-filesystem-uploader-arduino-ide/" TargetMode="External"/><Relationship Id="rId2" Type="http://schemas.openxmlformats.org/officeDocument/2006/relationships/hyperlink" Target="https://randomnerdtutorials.com/esp8266-web-server-spiffs-nodemcu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laws/BH1750" TargetMode="External"/><Relationship Id="rId5" Type="http://schemas.openxmlformats.org/officeDocument/2006/relationships/hyperlink" Target="http://www.esp8266learning.com/wemos-mini-bmp180-sensor-example.php" TargetMode="External"/><Relationship Id="rId4" Type="http://schemas.openxmlformats.org/officeDocument/2006/relationships/hyperlink" Target="https://randomnerdtutorials.com/esp8266-web-server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/gauge" TargetMode="External"/><Relationship Id="rId2" Type="http://schemas.openxmlformats.org/officeDocument/2006/relationships/hyperlink" Target="https://developers.google.com/char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andomnerdtutorials.com/esp32-esp8266-plot-chart-web-server/" TargetMode="External"/><Relationship Id="rId5" Type="http://schemas.openxmlformats.org/officeDocument/2006/relationships/hyperlink" Target="https://developers.google.com/chart/interactive/docs/gallery/barchart" TargetMode="External"/><Relationship Id="rId4" Type="http://schemas.openxmlformats.org/officeDocument/2006/relationships/hyperlink" Target="https://developers.google.com/chart/interactive/docs/gallery/piecha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laws/BH175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5076" y="1871935"/>
            <a:ext cx="578235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/>
              <a:t>Visualize </a:t>
            </a:r>
            <a:r>
              <a:rPr lang="en-US" altLang="ko-KR" sz="3200" b="1" dirty="0" err="1" smtClean="0"/>
              <a:t>Weatherinfo</a:t>
            </a:r>
            <a:r>
              <a:rPr lang="en-US" altLang="ko-KR" sz="3200" b="1" dirty="0" smtClean="0"/>
              <a:t> Arduino</a:t>
            </a:r>
            <a:endParaRPr lang="en-US" altLang="ko-KR" sz="32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err="1"/>
              <a:t>리아텍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전지웅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662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707826"/>
          </a:xfrm>
        </p:spPr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: BMP180 </a:t>
            </a:r>
            <a:r>
              <a:rPr lang="ko-KR" altLang="en-US" dirty="0"/>
              <a:t>라이브러리 추가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https://github.com/adafruit/Adafruit-BMP085-Library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zip 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r>
              <a:rPr lang="en-US" altLang="ko-KR" dirty="0"/>
              <a:t>BH1750</a:t>
            </a:r>
            <a:r>
              <a:rPr lang="ko-KR" altLang="en-US" dirty="0"/>
              <a:t>과 동일하게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: </a:t>
            </a:r>
            <a:r>
              <a:rPr lang="en-US" altLang="ko-KR" dirty="0" err="1"/>
              <a:t>NodeMCU_WebServer.ino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BH1750</a:t>
            </a:r>
            <a:r>
              <a:rPr lang="ko-KR" altLang="en-US" dirty="0"/>
              <a:t>과 </a:t>
            </a:r>
            <a:r>
              <a:rPr lang="en-US" altLang="ko-KR" dirty="0"/>
              <a:t>BMP180</a:t>
            </a:r>
            <a:r>
              <a:rPr lang="ko-KR" altLang="en-US" dirty="0"/>
              <a:t> 라이브러리 참조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3" y="1451013"/>
            <a:ext cx="5120195" cy="3157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4493" y="3528119"/>
            <a:ext cx="46085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4493" y="4214683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5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: </a:t>
            </a:r>
            <a:r>
              <a:rPr lang="en-US" altLang="ko-KR" dirty="0" err="1"/>
              <a:t>NodeMCU_WebServer.ino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142709" cy="5110210"/>
          </a:xfrm>
        </p:spPr>
        <p:txBody>
          <a:bodyPr/>
          <a:lstStyle/>
          <a:p>
            <a:r>
              <a:rPr lang="en-US" altLang="ko-KR" dirty="0"/>
              <a:t>BH1750</a:t>
            </a:r>
            <a:r>
              <a:rPr lang="ko-KR" altLang="en-US" dirty="0"/>
              <a:t>과 </a:t>
            </a:r>
            <a:r>
              <a:rPr lang="en-US" altLang="ko-KR" dirty="0"/>
              <a:t>BMP180</a:t>
            </a:r>
            <a:r>
              <a:rPr lang="ko-KR" altLang="en-US" dirty="0"/>
              <a:t>의 정보를 받아올 객체를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ko-KR" altLang="en-US" dirty="0" err="1"/>
              <a:t>객체로부터</a:t>
            </a:r>
            <a:r>
              <a:rPr lang="ko-KR" altLang="en-US" dirty="0"/>
              <a:t> 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조도를 받아올 수 있도록 함수를 작성한다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12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165" y="759919"/>
            <a:ext cx="3600400" cy="51005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39075" y="759919"/>
            <a:ext cx="2232248" cy="403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13165" y="2592015"/>
            <a:ext cx="3469235" cy="326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7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 err="1"/>
              <a:t>NodeMCU</a:t>
            </a:r>
            <a:r>
              <a:rPr lang="ko-KR" altLang="en-US" dirty="0"/>
              <a:t>로 데이터를 수집할 수 있도록 환경을 마련했다</a:t>
            </a:r>
            <a:r>
              <a:rPr lang="en-US" altLang="ko-KR" dirty="0"/>
              <a:t>. </a:t>
            </a:r>
            <a:r>
              <a:rPr lang="ko-KR" altLang="en-US" dirty="0"/>
              <a:t>이제 수집한 데이터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)</a:t>
            </a:r>
            <a:r>
              <a:rPr lang="ko-KR" altLang="en-US" dirty="0"/>
              <a:t>를 웹으로 전송하자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2" y="2231975"/>
            <a:ext cx="3672408" cy="286528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042076" y="2231975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42076" y="3528119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042076" y="4896271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706372" y="1955070"/>
            <a:ext cx="2677147" cy="636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xxx.xxx.xx.xx</a:t>
            </a:r>
            <a:r>
              <a:rPr lang="en-US" altLang="ko-KR" sz="1500" dirty="0">
                <a:solidFill>
                  <a:schemeClr val="tx1"/>
                </a:solidFill>
              </a:rPr>
              <a:t>/temperature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06371" y="3209646"/>
            <a:ext cx="2677147" cy="636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xxx.xxx.xx.xx</a:t>
            </a:r>
            <a:r>
              <a:rPr lang="en-US" altLang="ko-KR" sz="1500" dirty="0">
                <a:solidFill>
                  <a:schemeClr val="tx1"/>
                </a:solidFill>
              </a:rPr>
              <a:t>/pressure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06372" y="4577798"/>
            <a:ext cx="2677147" cy="636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xxx.xxx.xx.xx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en-US" altLang="ko-KR" sz="1500" dirty="0" err="1">
                <a:solidFill>
                  <a:schemeClr val="tx1"/>
                </a:solidFill>
              </a:rPr>
              <a:t>lightlevel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301" y="1151855"/>
            <a:ext cx="18002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웹페이지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7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전송</a:t>
            </a:r>
            <a:r>
              <a:rPr lang="en-US" altLang="ko-KR" dirty="0"/>
              <a:t>: </a:t>
            </a:r>
            <a:r>
              <a:rPr lang="en-US" altLang="ko-KR" dirty="0" err="1"/>
              <a:t>NodeMCU_WebServer.ino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8"/>
            <a:ext cx="4414517" cy="5398243"/>
          </a:xfrm>
        </p:spPr>
        <p:txBody>
          <a:bodyPr/>
          <a:lstStyle/>
          <a:p>
            <a:r>
              <a:rPr lang="en-US" altLang="ko-KR" dirty="0" err="1"/>
              <a:t>Server.on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localIP</a:t>
            </a:r>
            <a:r>
              <a:rPr lang="en-US" altLang="ko-KR" dirty="0"/>
              <a:t>/temperature)</a:t>
            </a:r>
            <a:r>
              <a:rPr lang="ko-KR" altLang="en-US" dirty="0"/>
              <a:t>로 센서에서 수집한 데이터</a:t>
            </a:r>
            <a:r>
              <a:rPr lang="en-US" altLang="ko-KR" dirty="0"/>
              <a:t>(</a:t>
            </a:r>
            <a:r>
              <a:rPr lang="en-US" altLang="ko-KR" dirty="0" err="1"/>
              <a:t>readBMPTemperature</a:t>
            </a:r>
            <a:r>
              <a:rPr lang="en-US" altLang="ko-KR" dirty="0"/>
              <a:t>)</a:t>
            </a:r>
            <a:r>
              <a:rPr lang="ko-KR" altLang="en-US" dirty="0"/>
              <a:t>를 보내겠다고 선언함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72" y="1079847"/>
            <a:ext cx="6176129" cy="33843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49069" y="1810757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78449" y="2003271"/>
            <a:ext cx="2335116" cy="15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7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전송</a:t>
            </a:r>
            <a:r>
              <a:rPr lang="en-US" altLang="ko-KR" dirty="0"/>
              <a:t>: </a:t>
            </a:r>
            <a:r>
              <a:rPr lang="en-US" altLang="ko-KR" dirty="0" err="1"/>
              <a:t>localIP</a:t>
            </a:r>
            <a:r>
              <a:rPr lang="en-US" altLang="ko-KR" dirty="0"/>
              <a:t>/temperature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아래의 주소로 온도 정보가 전송됨을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7" y="1367879"/>
            <a:ext cx="7260182" cy="3384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0637" y="1727919"/>
            <a:ext cx="20882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400" y="2159967"/>
            <a:ext cx="814117" cy="163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1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지금까지 데이터를 수집 전송하는 방법을 알아봤다</a:t>
            </a:r>
            <a:r>
              <a:rPr lang="en-US" altLang="ko-KR" dirty="0"/>
              <a:t>. </a:t>
            </a:r>
            <a:r>
              <a:rPr lang="ko-KR" altLang="en-US" dirty="0"/>
              <a:t>이제 </a:t>
            </a:r>
            <a:r>
              <a:rPr lang="en-US" altLang="ko-KR" dirty="0" err="1"/>
              <a:t>NodeMCU</a:t>
            </a:r>
            <a:r>
              <a:rPr lang="ko-KR" altLang="en-US" dirty="0"/>
              <a:t>가 서버의 기능을 할 수 있도록 설계해보자</a:t>
            </a:r>
            <a:r>
              <a:rPr lang="en-US" altLang="ko-KR" dirty="0"/>
              <a:t>. </a:t>
            </a:r>
            <a:r>
              <a:rPr lang="ko-KR" altLang="en-US" dirty="0"/>
              <a:t>여기서 서버의 기능이란 웹 페이지에서 요청한 </a:t>
            </a:r>
            <a:r>
              <a:rPr lang="en-US" altLang="ko-KR" dirty="0"/>
              <a:t>html</a:t>
            </a:r>
            <a:r>
              <a:rPr lang="ko-KR" altLang="en-US" dirty="0"/>
              <a:t>이나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등의 파일을 공급하는 역할을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 descr="ESP8266 NodeMCU SPIFFS Web Server Project Overview">
            <a:extLst>
              <a:ext uri="{FF2B5EF4-FFF2-40B4-BE49-F238E27FC236}">
                <a16:creationId xmlns:a16="http://schemas.microsoft.com/office/drawing/2014/main" id="{EDE84723-9708-4151-A428-EA73532D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57" y="1789631"/>
            <a:ext cx="8136904" cy="411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872605" y="1891831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4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E13A-EA89-4C7A-AB65-F78BCAF9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기존 예제의</a:t>
            </a:r>
            <a:r>
              <a:rPr lang="en-US" altLang="ko-KR" dirty="0"/>
              <a:t> </a:t>
            </a:r>
            <a:r>
              <a:rPr lang="ko-KR" altLang="en-US" dirty="0"/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B63D-7C99-497A-915D-A3890E685F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기존 예제에서는 </a:t>
            </a:r>
            <a:r>
              <a:rPr lang="en-US" altLang="ko-KR" dirty="0"/>
              <a:t>Html </a:t>
            </a:r>
            <a:r>
              <a:rPr lang="ko-KR" altLang="en-US" dirty="0"/>
              <a:t>코드를 </a:t>
            </a:r>
            <a:r>
              <a:rPr lang="en-US" altLang="ko-KR" dirty="0" err="1"/>
              <a:t>sketc</a:t>
            </a:r>
            <a:r>
              <a:rPr lang="ko-KR" altLang="en-US" dirty="0"/>
              <a:t>에 작성했다</a:t>
            </a:r>
            <a:r>
              <a:rPr lang="en-US" altLang="ko-KR" dirty="0"/>
              <a:t>. </a:t>
            </a:r>
            <a:r>
              <a:rPr lang="ko-KR" altLang="en-US" dirty="0"/>
              <a:t>이렇게 한다면 페이지 유지 보수 시 수정이 불편해지고</a:t>
            </a:r>
            <a:r>
              <a:rPr lang="en-US" altLang="ko-KR" dirty="0"/>
              <a:t>, </a:t>
            </a:r>
            <a:r>
              <a:rPr lang="ko-KR" altLang="en-US" dirty="0"/>
              <a:t>이미지 파일 저장이 불가능하다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C08BF-12F2-4EC5-BCA8-35948319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41EA37-DE84-4F56-AA20-93D703AA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52" y="1645760"/>
            <a:ext cx="10264245" cy="43494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473005" y="4986948"/>
            <a:ext cx="3888432" cy="7388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위 코드를 별도의 </a:t>
            </a:r>
            <a:r>
              <a:rPr lang="en-US" altLang="ko-KR" sz="1500" dirty="0">
                <a:solidFill>
                  <a:schemeClr val="tx1"/>
                </a:solidFill>
              </a:rPr>
              <a:t>html </a:t>
            </a:r>
            <a:r>
              <a:rPr lang="ko-KR" altLang="en-US" sz="1500" dirty="0">
                <a:solidFill>
                  <a:schemeClr val="tx1"/>
                </a:solidFill>
              </a:rPr>
              <a:t>파일로 작성하자</a:t>
            </a:r>
            <a:r>
              <a:rPr lang="en-US" altLang="ko-KR" sz="1500" dirty="0">
                <a:solidFill>
                  <a:schemeClr val="tx1"/>
                </a:solidFill>
              </a:rPr>
              <a:t>!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6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8DE4-6CAB-4FE1-A9F3-CE45629D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SPIFFS(Serial Peripheral Interface Flash File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9311F-B0E3-48D4-865F-9C1D64108DC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435" y="647798"/>
            <a:ext cx="9111002" cy="5184201"/>
          </a:xfrm>
        </p:spPr>
        <p:txBody>
          <a:bodyPr/>
          <a:lstStyle/>
          <a:p>
            <a:r>
              <a:rPr lang="en-US" altLang="ko-KR" dirty="0"/>
              <a:t>SPIFFS</a:t>
            </a:r>
            <a:r>
              <a:rPr lang="ko-KR" altLang="en-US" dirty="0"/>
              <a:t>는 스케치에 저장하기 어려운 파일들을</a:t>
            </a:r>
            <a:r>
              <a:rPr lang="en-US" altLang="ko-KR" dirty="0"/>
              <a:t> </a:t>
            </a:r>
            <a:r>
              <a:rPr lang="ko-KR" altLang="en-US" dirty="0"/>
              <a:t>담아 쉽게 관리할 수 있는 기능을 제공한다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 err="1"/>
              <a:t>png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text </a:t>
            </a:r>
            <a:r>
              <a:rPr lang="ko-KR" altLang="en-US" dirty="0"/>
              <a:t>파일을 저장하여</a:t>
            </a:r>
            <a:r>
              <a:rPr lang="en-US" altLang="ko-KR" dirty="0"/>
              <a:t> </a:t>
            </a:r>
            <a:r>
              <a:rPr lang="ko-KR" altLang="en-US" dirty="0"/>
              <a:t>필요할 때 열람한다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2BA6A-032B-4D15-B76B-4BC49267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Install ESP8266 Filesystem Uploader in Arduino IDE">
            <a:extLst>
              <a:ext uri="{FF2B5EF4-FFF2-40B4-BE49-F238E27FC236}">
                <a16:creationId xmlns:a16="http://schemas.microsoft.com/office/drawing/2014/main" id="{D3298E46-90D4-47CB-AF0A-719B4F2D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823259"/>
            <a:ext cx="7739858" cy="43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9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9C927-D9DC-4569-9495-18DA33BD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SPIFFS(Serial Peripheral Interface Flash File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48DBB-290A-42CF-8F91-8DE9E2BD67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SPIFFS</a:t>
            </a:r>
            <a:r>
              <a:rPr lang="ko-KR" altLang="en-US" dirty="0"/>
              <a:t>를 이용하여 </a:t>
            </a:r>
            <a:r>
              <a:rPr lang="en-US" altLang="ko-KR" dirty="0"/>
              <a:t>html </a:t>
            </a:r>
            <a:r>
              <a:rPr lang="ko-KR" altLang="en-US" dirty="0"/>
              <a:t>파일을  별도의 파일로 저장</a:t>
            </a:r>
            <a:endParaRPr lang="en-US" altLang="ko-KR" dirty="0"/>
          </a:p>
          <a:p>
            <a:r>
              <a:rPr lang="ko-KR" altLang="en-US" dirty="0"/>
              <a:t>파일 관리 및 유지보수가 원활해진다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6FA04-B234-4842-88A2-703F2AC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19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9F5B4E-59A7-4461-9513-73F3B259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99" y="1791159"/>
            <a:ext cx="8822171" cy="1745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8B9005-33DF-40E4-970F-967C5562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7" y="3707667"/>
            <a:ext cx="6778352" cy="27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필요한 기구</a:t>
            </a:r>
            <a:endParaRPr lang="en-US" altLang="ko-KR" dirty="0"/>
          </a:p>
          <a:p>
            <a:r>
              <a:rPr lang="ko-KR" altLang="en-US" dirty="0"/>
              <a:t>회로도</a:t>
            </a:r>
            <a:endParaRPr lang="en-US" altLang="ko-KR" dirty="0"/>
          </a:p>
          <a:p>
            <a:r>
              <a:rPr lang="ko-KR" altLang="en-US" dirty="0"/>
              <a:t>데이터 수집</a:t>
            </a:r>
            <a:endParaRPr lang="en-US" altLang="ko-KR" dirty="0"/>
          </a:p>
          <a:p>
            <a:r>
              <a:rPr lang="ko-KR" altLang="en-US" dirty="0"/>
              <a:t>데이터 전송</a:t>
            </a:r>
            <a:endParaRPr lang="en-US" altLang="ko-KR" dirty="0"/>
          </a:p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ko-KR" altLang="en-US" dirty="0"/>
              <a:t>데이터 시각화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ACF5-21AD-417A-ACA9-D338F440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SPIFFS </a:t>
            </a:r>
            <a:r>
              <a:rPr lang="ko-KR" altLang="en-US" dirty="0"/>
              <a:t>디렉토리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77607-E685-4F54-A45A-D9955EC6E5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Ino</a:t>
            </a:r>
            <a:r>
              <a:rPr lang="en-US" altLang="ko-KR" dirty="0"/>
              <a:t> </a:t>
            </a:r>
            <a:r>
              <a:rPr lang="ko-KR" altLang="en-US" dirty="0"/>
              <a:t>파일과 같은 디렉토리에 </a:t>
            </a:r>
            <a:r>
              <a:rPr lang="en-US" altLang="ko-KR" dirty="0"/>
              <a:t>data </a:t>
            </a:r>
            <a:r>
              <a:rPr lang="ko-KR" altLang="en-US" dirty="0"/>
              <a:t>폴더를 생성하고 그 폴더에 </a:t>
            </a:r>
            <a:r>
              <a:rPr lang="en-US" altLang="ko-KR" dirty="0"/>
              <a:t>html </a:t>
            </a:r>
            <a:r>
              <a:rPr lang="ko-KR" altLang="en-US" dirty="0"/>
              <a:t>파일과 </a:t>
            </a:r>
            <a:r>
              <a:rPr lang="en-US" altLang="ko-KR" dirty="0" err="1"/>
              <a:t>css</a:t>
            </a:r>
            <a:r>
              <a:rPr lang="ko-KR" altLang="en-US" dirty="0"/>
              <a:t>파일 등을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165DF-1982-4429-B8C2-6BA09E0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20</a:t>
            </a:fld>
            <a:endParaRPr lang="en-US" dirty="0"/>
          </a:p>
        </p:txBody>
      </p:sp>
      <p:pic>
        <p:nvPicPr>
          <p:cNvPr id="7" name="Picture 2" descr="ESP8266 NodeMCU SPIFFS Web Server Files Directories">
            <a:extLst>
              <a:ext uri="{FF2B5EF4-FFF2-40B4-BE49-F238E27FC236}">
                <a16:creationId xmlns:a16="http://schemas.microsoft.com/office/drawing/2014/main" id="{68AC9F3F-AEBE-4C3A-9CD2-2E7594A2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22" y="1451014"/>
            <a:ext cx="7477705" cy="40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592C7-A64B-44D8-964E-F2AD63F7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SPIFFS </a:t>
            </a:r>
            <a:r>
              <a:rPr lang="ko-KR" altLang="en-US" dirty="0"/>
              <a:t>라이브러리 다운로드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751C5-9C2D-40F5-8953-439DE098088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https://github.com/esp8266/arduino-esp8266fs-plugin/releases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ESP8266FS-x.x.x.zip</a:t>
            </a:r>
            <a:r>
              <a:rPr lang="ko-KR" altLang="en-US" dirty="0"/>
              <a:t> 다운받기 </a:t>
            </a:r>
            <a:r>
              <a:rPr lang="en-US" altLang="ko-KR" dirty="0"/>
              <a:t>(</a:t>
            </a:r>
            <a:r>
              <a:rPr lang="ko-KR" altLang="en-US" dirty="0"/>
              <a:t>최신으로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34C09-7D6D-4861-9CA2-1CB33D63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Download ESP8266 SPIFFS Filesystem fs for Arduino IDE">
            <a:extLst>
              <a:ext uri="{FF2B5EF4-FFF2-40B4-BE49-F238E27FC236}">
                <a16:creationId xmlns:a16="http://schemas.microsoft.com/office/drawing/2014/main" id="{2B305F8E-9562-4D98-8E93-EC6ABD79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" y="1079847"/>
            <a:ext cx="77438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3024733" y="2592015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3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AF51-C1EC-486E-8633-FAE67D59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SPIFFS </a:t>
            </a:r>
            <a:r>
              <a:rPr lang="ko-KR" altLang="en-US" dirty="0"/>
              <a:t>라이브러리 다운로드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F30C8-6DBE-4FEC-927B-223DA16942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04880" cy="4102098"/>
          </a:xfrm>
        </p:spPr>
        <p:txBody>
          <a:bodyPr/>
          <a:lstStyle/>
          <a:p>
            <a:r>
              <a:rPr lang="en-US" altLang="ko-KR" dirty="0"/>
              <a:t>Arduino IDE </a:t>
            </a:r>
            <a:r>
              <a:rPr lang="ko-KR" altLang="en-US" dirty="0"/>
              <a:t>디렉토리로 가서 </a:t>
            </a:r>
            <a:r>
              <a:rPr lang="en-US" altLang="ko-KR" dirty="0"/>
              <a:t>Tools </a:t>
            </a:r>
            <a:r>
              <a:rPr lang="ko-KR" altLang="en-US" dirty="0"/>
              <a:t>폴더를 열고 그 안에 다운받은 폴더 압축해제</a:t>
            </a:r>
            <a:r>
              <a:rPr lang="en-US" altLang="ko-KR" dirty="0"/>
              <a:t> 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209400" lvl="1" indent="0">
              <a:buNone/>
            </a:pPr>
            <a:endParaRPr lang="en-US" altLang="ko-KR" dirty="0"/>
          </a:p>
          <a:p>
            <a:pPr marL="209400" lvl="1" indent="0">
              <a:buNone/>
            </a:pPr>
            <a:endParaRPr lang="en-US" altLang="ko-KR" dirty="0"/>
          </a:p>
          <a:p>
            <a:pPr marL="209400" lvl="1" indent="0">
              <a:buNone/>
            </a:pPr>
            <a:endParaRPr lang="en-US" altLang="ko-KR" dirty="0"/>
          </a:p>
          <a:p>
            <a:pPr marL="209400" lvl="1" indent="0">
              <a:buNone/>
            </a:pPr>
            <a:r>
              <a:rPr lang="ko-KR" altLang="en-US" dirty="0"/>
              <a:t>압축 완료한 파일의 디렉토리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8B823-22BD-44A5-A582-3D0A23B4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Arduino IDE Tools to Install ESP8266 SPIFFS Filesystem fs">
            <a:extLst>
              <a:ext uri="{FF2B5EF4-FFF2-40B4-BE49-F238E27FC236}">
                <a16:creationId xmlns:a16="http://schemas.microsoft.com/office/drawing/2014/main" id="{400828E1-F953-4AE1-8ADC-485E344C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" y="1135250"/>
            <a:ext cx="7310555" cy="5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068473-E99D-4DEF-84EF-23F85FCF9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5" y="2559432"/>
            <a:ext cx="8597926" cy="4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41112-56C9-49A4-8BCF-A4BC8ACA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SPIFFS </a:t>
            </a:r>
            <a:r>
              <a:rPr lang="ko-KR" altLang="en-US" dirty="0"/>
              <a:t>라이브러리 다운로드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4F684-34F9-468A-8D2D-84AEF5225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8"/>
            <a:ext cx="6646765" cy="5253851"/>
          </a:xfrm>
        </p:spPr>
        <p:txBody>
          <a:bodyPr/>
          <a:lstStyle/>
          <a:p>
            <a:r>
              <a:rPr lang="ko-KR" altLang="en-US" dirty="0"/>
              <a:t>라이브러리 압축해제를 완료하고 </a:t>
            </a:r>
            <a:r>
              <a:rPr lang="ko-KR" altLang="en-US" dirty="0" err="1"/>
              <a:t>아두이노를</a:t>
            </a:r>
            <a:r>
              <a:rPr lang="ko-KR" altLang="en-US" dirty="0"/>
              <a:t> 다시 실행 시키면 오른쪽과 같이 </a:t>
            </a:r>
            <a:r>
              <a:rPr lang="en-US" altLang="ko-KR" dirty="0"/>
              <a:t>ESP8266 Sketch Data Upload</a:t>
            </a:r>
            <a:r>
              <a:rPr lang="ko-KR" altLang="en-US" dirty="0"/>
              <a:t>가 생성됨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버튼을 누르면 </a:t>
            </a:r>
            <a:r>
              <a:rPr lang="en-US" altLang="ko-KR" dirty="0" err="1"/>
              <a:t>NodeMCU</a:t>
            </a:r>
            <a:r>
              <a:rPr lang="ko-KR" altLang="en-US" dirty="0"/>
              <a:t>로 </a:t>
            </a:r>
            <a:r>
              <a:rPr lang="en-US" altLang="ko-KR" dirty="0"/>
              <a:t>data </a:t>
            </a:r>
            <a:r>
              <a:rPr lang="ko-KR" altLang="en-US" dirty="0"/>
              <a:t>폴더에 있는 파일이 업로드 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0D91B-5D8C-4E48-8202-03FFABE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 descr="ESP8266 Sketch Data Upload Arduino IDE SPIFFS FS Filesystem">
            <a:extLst>
              <a:ext uri="{FF2B5EF4-FFF2-40B4-BE49-F238E27FC236}">
                <a16:creationId xmlns:a16="http://schemas.microsoft.com/office/drawing/2014/main" id="{DE75C592-A191-4AC0-B2DB-99ED4135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21" y="543507"/>
            <a:ext cx="366712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5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710D2-E786-4576-81D9-CA07A46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업로드 시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9984-9590-4775-A8E8-23336E33562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ESP8266 Sketch Data Upload</a:t>
            </a:r>
            <a:r>
              <a:rPr lang="ko-KR" altLang="en-US" dirty="0"/>
              <a:t>를 누르면 </a:t>
            </a:r>
            <a:r>
              <a:rPr lang="en-US" altLang="ko-KR" dirty="0" err="1"/>
              <a:t>NodeMCU</a:t>
            </a:r>
            <a:r>
              <a:rPr lang="ko-KR" altLang="en-US"/>
              <a:t>가 깜빡 거리면서 </a:t>
            </a:r>
            <a:r>
              <a:rPr lang="ko-KR" altLang="en-US" dirty="0"/>
              <a:t>오른쪽과 같은 화면이 나온다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성공적으로 업로드 되었다는 뜻이다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C12BD-09BD-40D2-8DC5-9CC7367E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767D9-2338-489B-9D88-556D779F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6" y="1596743"/>
            <a:ext cx="3816424" cy="4600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D0A61D-F8F6-4CCE-AA99-CD3956D5E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470" y="2156422"/>
            <a:ext cx="7326313" cy="36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en-US" altLang="ko-KR" dirty="0" err="1"/>
              <a:t>NodeMCU_WebServer.ino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4846565" cy="4966194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LocalIP</a:t>
            </a:r>
            <a:r>
              <a:rPr lang="en-US" altLang="ko-KR" dirty="0"/>
              <a:t>/”  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index_select.html </a:t>
            </a:r>
            <a:r>
              <a:rPr lang="ko-KR" altLang="en-US" dirty="0"/>
              <a:t>파일을 보내겠다 선언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localIP</a:t>
            </a:r>
            <a:r>
              <a:rPr lang="en-US" altLang="ko-KR" dirty="0"/>
              <a:t>/gauge”  </a:t>
            </a:r>
            <a:r>
              <a:rPr lang="en-US" altLang="ko-KR" dirty="0" err="1"/>
              <a:t>url</a:t>
            </a:r>
            <a:r>
              <a:rPr lang="ko-KR" altLang="en-US" dirty="0"/>
              <a:t>로 </a:t>
            </a:r>
            <a:r>
              <a:rPr lang="en-US" altLang="ko-KR" dirty="0"/>
              <a:t>gauge.html </a:t>
            </a:r>
            <a:r>
              <a:rPr lang="ko-KR" altLang="en-US" dirty="0"/>
              <a:t>파일을 보내겠다 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파일들은 다음 장 부터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981" y="1223863"/>
            <a:ext cx="6408062" cy="39604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9109" y="1367879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4475" y="1502821"/>
            <a:ext cx="1580938" cy="22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37101" y="2231975"/>
            <a:ext cx="932866" cy="22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49871" y="2431639"/>
            <a:ext cx="932866" cy="22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86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 err="1"/>
              <a:t>NodeMCU</a:t>
            </a:r>
            <a:r>
              <a:rPr lang="ko-KR" altLang="en-US" dirty="0"/>
              <a:t>가 서버로서 웹 페이지에 </a:t>
            </a:r>
            <a:r>
              <a:rPr lang="en-US" altLang="ko-KR" dirty="0"/>
              <a:t>html </a:t>
            </a:r>
            <a:r>
              <a:rPr lang="ko-KR" altLang="en-US" dirty="0"/>
              <a:t>파일을 공급할 수 있도록 환경을 마련했다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이제 구체적으로 웹 페이지에 여러 차트를 구현해줄 </a:t>
            </a:r>
            <a:r>
              <a:rPr lang="en-US" altLang="ko-KR" dirty="0"/>
              <a:t>html </a:t>
            </a:r>
            <a:r>
              <a:rPr lang="ko-KR" altLang="en-US" dirty="0"/>
              <a:t>파일을 작성하자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 </a:t>
            </a:r>
            <a:r>
              <a:rPr lang="en-US" altLang="ko-KR" dirty="0"/>
              <a:t>Bar Chart, </a:t>
            </a:r>
            <a:r>
              <a:rPr lang="ko-KR" altLang="en-US" dirty="0"/>
              <a:t>우 </a:t>
            </a:r>
            <a:r>
              <a:rPr lang="en-US" altLang="ko-KR" dirty="0"/>
              <a:t>Real Time Chart (</a:t>
            </a:r>
            <a:r>
              <a:rPr lang="ko-KR" altLang="en-US" dirty="0"/>
              <a:t>만들어볼 차트 중 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5" y="2323879"/>
            <a:ext cx="5039007" cy="3241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75" y="2572086"/>
            <a:ext cx="4987604" cy="27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F3D29-E187-4441-8D20-8446ABF3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Google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B8BD2-B744-4891-B67E-AE1CB69474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에서 개발한 </a:t>
            </a:r>
            <a:r>
              <a:rPr lang="en-US" altLang="ko-KR" dirty="0"/>
              <a:t>Chart</a:t>
            </a:r>
            <a:r>
              <a:rPr lang="ko-KR" altLang="en-US" dirty="0"/>
              <a:t>를 가져와 우리 입맛에 맞게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사진은 </a:t>
            </a:r>
            <a:r>
              <a:rPr lang="en-US" altLang="ko-KR" dirty="0">
                <a:hlinkClick r:id="rId3"/>
              </a:rPr>
              <a:t>https://developers.google.com/chart</a:t>
            </a:r>
            <a:r>
              <a:rPr lang="ko-KR" altLang="en-US" dirty="0"/>
              <a:t>의 메인 페이지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8F667-0815-469E-B4D2-64BF574C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27</a:t>
            </a:fld>
            <a:endParaRPr 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11DFB10B-B879-43D4-AF4C-F1851E1A0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549" y="1490903"/>
            <a:ext cx="6912768" cy="46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679F3-2A48-46A8-8F0C-E132D060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Gauge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0BE4E-3328-48BB-B77B-FDA60B5384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Gauge: </a:t>
            </a:r>
            <a:r>
              <a:rPr lang="ko-KR" altLang="en-US" dirty="0"/>
              <a:t>수집해 온 데이터를 게이지 형태로 시각화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3191B-CAC6-4D6A-8A5C-29C7A86E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227627-DBAC-4B79-8E1A-067C6D9C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8" y="1068514"/>
            <a:ext cx="6696743" cy="52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6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45A2-DB88-4E7E-A2F3-2EA470E8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gauge.html </a:t>
            </a:r>
            <a:r>
              <a:rPr lang="ko-KR" altLang="en-US" dirty="0"/>
              <a:t>파일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9AA4-C502-4408-8F98-792702C34E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4702549" cy="5598780"/>
          </a:xfrm>
        </p:spPr>
        <p:txBody>
          <a:bodyPr/>
          <a:lstStyle/>
          <a:p>
            <a:r>
              <a:rPr lang="ko-KR" altLang="en-US" dirty="0"/>
              <a:t>메모장 열기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-&gt; </a:t>
            </a:r>
            <a:r>
              <a:rPr lang="ko-KR" altLang="en-US" dirty="0"/>
              <a:t>다른 이름으로 저장</a:t>
            </a:r>
            <a:endParaRPr lang="en-US" altLang="ko-KR" dirty="0"/>
          </a:p>
          <a:p>
            <a:r>
              <a:rPr lang="ko-KR" altLang="en-US" dirty="0"/>
              <a:t>파일 형식을 </a:t>
            </a:r>
            <a:r>
              <a:rPr lang="en-US" altLang="ko-KR" dirty="0"/>
              <a:t>‘</a:t>
            </a:r>
            <a:r>
              <a:rPr lang="ko-KR" altLang="en-US" dirty="0"/>
              <a:t>모든 파일‘</a:t>
            </a:r>
            <a:r>
              <a:rPr lang="en-US" altLang="ko-KR" dirty="0"/>
              <a:t> </a:t>
            </a:r>
            <a:r>
              <a:rPr lang="ko-KR" altLang="en-US" dirty="0"/>
              <a:t>로 놓고 파일이름에 </a:t>
            </a:r>
            <a:r>
              <a:rPr lang="en-US" altLang="ko-KR" dirty="0"/>
              <a:t>gauge.html </a:t>
            </a:r>
            <a:r>
              <a:rPr lang="ko-KR" altLang="en-US" dirty="0"/>
              <a:t>입력 </a:t>
            </a:r>
            <a:endParaRPr lang="en-US" altLang="ko-KR" dirty="0"/>
          </a:p>
          <a:p>
            <a:r>
              <a:rPr lang="en-US" altLang="ko-KR" dirty="0"/>
              <a:t>~</a:t>
            </a:r>
            <a:r>
              <a:rPr lang="en-US" altLang="ko-KR" dirty="0" err="1"/>
              <a:t>NodeMCU_WebServer</a:t>
            </a:r>
            <a:r>
              <a:rPr lang="en-US" altLang="ko-KR" dirty="0"/>
              <a:t>/data </a:t>
            </a:r>
            <a:r>
              <a:rPr lang="ko-KR" altLang="en-US" dirty="0"/>
              <a:t>디렉토리에 저장</a:t>
            </a:r>
            <a:r>
              <a:rPr lang="en-US" altLang="ko-KR" dirty="0"/>
              <a:t>(data</a:t>
            </a:r>
            <a:r>
              <a:rPr lang="ko-KR" altLang="en-US" dirty="0"/>
              <a:t> 폴더안에 저장</a:t>
            </a:r>
            <a:r>
              <a:rPr lang="en-US" altLang="ko-KR" dirty="0"/>
              <a:t>)</a:t>
            </a:r>
          </a:p>
          <a:p>
            <a:r>
              <a:rPr lang="pt-BR" altLang="ko-KR" dirty="0"/>
              <a:t>C:\Users\Administrator\Documents\Arduino\NodeMCU_WebServer\data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9EFB8-B975-439C-A5E9-635058D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29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13D24-2407-4777-8F68-A93BF2AB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78" y="925545"/>
            <a:ext cx="6162675" cy="4791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9D4CF7-7108-41B7-B619-4FE8172F70F3}"/>
              </a:ext>
            </a:extLst>
          </p:cNvPr>
          <p:cNvSpPr/>
          <p:nvPr/>
        </p:nvSpPr>
        <p:spPr>
          <a:xfrm>
            <a:off x="5457134" y="4714831"/>
            <a:ext cx="6048672" cy="920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pPr marL="0" indent="0"/>
            <a:r>
              <a:rPr lang="ko-KR" altLang="en-US" dirty="0"/>
              <a:t>목표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1039253" cy="1745730"/>
          </a:xfrm>
        </p:spPr>
        <p:txBody>
          <a:bodyPr/>
          <a:lstStyle/>
          <a:p>
            <a:r>
              <a:rPr lang="en-US" altLang="ko-KR" dirty="0" err="1"/>
              <a:t>NodeMCU</a:t>
            </a:r>
            <a:r>
              <a:rPr lang="ko-KR" altLang="en-US" dirty="0"/>
              <a:t>에 센서를 연결하여 정보를 수집한다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정보를 가져와 차트나 게이지 등으로 </a:t>
            </a:r>
            <a:r>
              <a:rPr lang="ko-KR" altLang="en-US" dirty="0" err="1"/>
              <a:t>시각화하여</a:t>
            </a:r>
            <a:r>
              <a:rPr lang="ko-KR" altLang="en-US" dirty="0"/>
              <a:t> 화면에 출력한다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</a:t>
            </a:fld>
            <a:endParaRPr lang="en-US" dirty="0"/>
          </a:p>
        </p:txBody>
      </p:sp>
      <p:pic>
        <p:nvPicPr>
          <p:cNvPr id="5" name="Picture 2" descr="ESP8266 NodeMCU SPIFFS Web Server Project Overview">
            <a:extLst>
              <a:ext uri="{FF2B5EF4-FFF2-40B4-BE49-F238E27FC236}">
                <a16:creationId xmlns:a16="http://schemas.microsoft.com/office/drawing/2014/main" id="{EDE84723-9708-4151-A428-EA73532D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" y="1727919"/>
            <a:ext cx="9001000" cy="45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8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9A659-35F1-4606-ACCF-8526DB9F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gauge.html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EEFD8-D054-4E79-8586-6C0800480C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04880" cy="5398242"/>
          </a:xfrm>
        </p:spPr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에 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조도 데이터를 담을 수 있도록 변수를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게이지가 </a:t>
            </a:r>
            <a:r>
              <a:rPr lang="en-US" altLang="ko-KR" dirty="0"/>
              <a:t>Options</a:t>
            </a:r>
            <a:r>
              <a:rPr lang="ko-KR" altLang="en-US" dirty="0"/>
              <a:t>에 의해 획일화 될 수 있도록 선언한다</a:t>
            </a:r>
            <a:r>
              <a:rPr lang="en-US" altLang="ko-KR" dirty="0"/>
              <a:t>.</a:t>
            </a:r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 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F6273-B3CD-46ED-961A-16F45FF1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0" y="1727919"/>
            <a:ext cx="86201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F76EA-B36F-4E9C-843C-0CB7974D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gauge.html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83B57-F6A6-4F6E-A22F-4B9718337C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: </a:t>
            </a:r>
            <a:r>
              <a:rPr lang="ko-KR" altLang="en-US" dirty="0"/>
              <a:t>일정한 시간 간격으로 센서로부터 받아온 정보를 실시간으로 업데이트</a:t>
            </a:r>
            <a:endParaRPr lang="en-US" altLang="ko-KR" dirty="0"/>
          </a:p>
          <a:p>
            <a:r>
              <a:rPr lang="en-US" altLang="ko-KR" dirty="0" err="1"/>
              <a:t>LocalIP</a:t>
            </a:r>
            <a:r>
              <a:rPr lang="en-US" altLang="ko-KR" dirty="0"/>
              <a:t>/temperature </a:t>
            </a:r>
            <a:r>
              <a:rPr lang="ko-KR" altLang="en-US" dirty="0"/>
              <a:t>로 전달된 온도 데이터를 변수</a:t>
            </a:r>
            <a:r>
              <a:rPr lang="en-US" altLang="ko-KR" dirty="0"/>
              <a:t>(temperature)</a:t>
            </a:r>
            <a:r>
              <a:rPr lang="ko-KR" altLang="en-US" dirty="0"/>
              <a:t>에 </a:t>
            </a:r>
            <a:r>
              <a:rPr lang="en-US" altLang="ko-KR" dirty="0" err="1"/>
              <a:t>this.responseText</a:t>
            </a:r>
            <a:r>
              <a:rPr lang="ko-KR" altLang="en-US" dirty="0"/>
              <a:t>로 받아 값을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temperature</a:t>
            </a:r>
            <a:r>
              <a:rPr lang="ko-KR" altLang="en-US" dirty="0"/>
              <a:t>에 저장된 값을 미리 선언 해둔 </a:t>
            </a:r>
            <a:r>
              <a:rPr lang="en-US" altLang="ko-KR" dirty="0"/>
              <a:t>data</a:t>
            </a:r>
            <a:r>
              <a:rPr lang="ko-KR" altLang="en-US" dirty="0"/>
              <a:t>에 온도 값을 담고 </a:t>
            </a: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options</a:t>
            </a:r>
            <a:r>
              <a:rPr lang="ko-KR" altLang="en-US" dirty="0"/>
              <a:t>를 기반으로 차트를 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숫자 </a:t>
            </a:r>
            <a:r>
              <a:rPr lang="en-US" altLang="ko-KR" dirty="0"/>
              <a:t>1000</a:t>
            </a:r>
            <a:r>
              <a:rPr lang="ko-KR" altLang="en-US" dirty="0"/>
              <a:t>은 </a:t>
            </a:r>
            <a:r>
              <a:rPr lang="en-US" altLang="ko-KR" dirty="0"/>
              <a:t>1000ms </a:t>
            </a:r>
            <a:r>
              <a:rPr lang="ko-KR" altLang="en-US" dirty="0"/>
              <a:t>간격으로 변경된 값을 반영한다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741FC-EBB2-491E-A412-776E4A4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D36BF-F8A0-44D5-860C-24498B391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3" y="3133855"/>
            <a:ext cx="7669841" cy="28382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88629" y="3528119"/>
            <a:ext cx="403244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85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DB057-15A8-4418-B2EA-2C461C55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gauge.html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A6D65-497C-4150-BED3-83D0C90095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98795-4E06-4349-AF79-B0CE31F8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32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3" y="1036791"/>
            <a:ext cx="7992888" cy="43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2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Bar 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Bar Chart: </a:t>
            </a:r>
            <a:r>
              <a:rPr lang="ko-KR" altLang="en-US" dirty="0"/>
              <a:t>수집해온 데이터를 </a:t>
            </a:r>
            <a:r>
              <a:rPr lang="en-US" altLang="ko-KR" dirty="0"/>
              <a:t>Bar Chart </a:t>
            </a:r>
            <a:r>
              <a:rPr lang="ko-KR" altLang="en-US" dirty="0"/>
              <a:t>형태로 시각화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그림은 </a:t>
            </a:r>
            <a:r>
              <a:rPr lang="en-US" altLang="ko-KR" dirty="0"/>
              <a:t>Google Chart</a:t>
            </a:r>
            <a:r>
              <a:rPr lang="ko-KR" altLang="en-US" dirty="0"/>
              <a:t>에서 소개한 예시이다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6568"/>
            <a:ext cx="6976197" cy="27337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43" y="2306568"/>
            <a:ext cx="4022210" cy="29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7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bar_chart.html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Gauge.html </a:t>
            </a:r>
            <a:r>
              <a:rPr lang="ko-KR" altLang="en-US" dirty="0"/>
              <a:t>과 같이 </a:t>
            </a:r>
            <a:r>
              <a:rPr lang="en-US" altLang="ko-KR" dirty="0"/>
              <a:t>data </a:t>
            </a:r>
            <a:r>
              <a:rPr lang="ko-KR" altLang="en-US" dirty="0"/>
              <a:t>와 </a:t>
            </a:r>
            <a:r>
              <a:rPr lang="en-US" altLang="ko-KR" dirty="0"/>
              <a:t>option</a:t>
            </a:r>
            <a:r>
              <a:rPr lang="ko-KR" altLang="en-US" dirty="0"/>
              <a:t>을 선언한다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7" y="1545750"/>
            <a:ext cx="8382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7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bar_chart.html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4270501" cy="5398242"/>
          </a:xfrm>
        </p:spPr>
        <p:txBody>
          <a:bodyPr/>
          <a:lstStyle/>
          <a:p>
            <a:r>
              <a:rPr lang="en-US" altLang="ko-KR" dirty="0"/>
              <a:t>Gauge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각각의 </a:t>
            </a:r>
            <a:r>
              <a:rPr lang="en-US" altLang="ko-KR" dirty="0" err="1"/>
              <a:t>setInterval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data</a:t>
            </a:r>
            <a:r>
              <a:rPr lang="ko-KR" altLang="en-US" dirty="0"/>
              <a:t>에 받아온 데이터를 저장 하고 차트를 그리도록 설계한다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32" y="600518"/>
            <a:ext cx="6239421" cy="57359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53125" y="1655911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53125" y="3456111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3125" y="5184303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53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Bar Chart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49" y="1151855"/>
            <a:ext cx="6259003" cy="4026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43" y="1147406"/>
            <a:ext cx="5585567" cy="40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Pie 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926685" cy="5253308"/>
          </a:xfrm>
        </p:spPr>
        <p:txBody>
          <a:bodyPr/>
          <a:lstStyle/>
          <a:p>
            <a:r>
              <a:rPr lang="en-US" altLang="ko-KR" dirty="0"/>
              <a:t>Pie Chart: </a:t>
            </a:r>
            <a:r>
              <a:rPr lang="ko-KR" altLang="en-US" dirty="0"/>
              <a:t>수집한 데이터를 파이 형태로 시각화 하여 데이터 간 비중 차이를 한눈에 보기 쉽게 제작한 차트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사진은 구글 </a:t>
            </a:r>
            <a:r>
              <a:rPr lang="ko-KR" altLang="en-US" dirty="0" err="1"/>
              <a:t>플래이스토어에</a:t>
            </a:r>
            <a:r>
              <a:rPr lang="ko-KR" altLang="en-US" dirty="0"/>
              <a:t> 있는 앱으로 일정 시간 동안 측정된 압력을 수준 별로 나누어 각 압력의 수준에 따라 비중을 시각화한 차트다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73" y="578149"/>
            <a:ext cx="3168352" cy="56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Pie 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119742" cy="5470250"/>
          </a:xfrm>
        </p:spPr>
        <p:txBody>
          <a:bodyPr/>
          <a:lstStyle/>
          <a:p>
            <a:r>
              <a:rPr lang="en-US" altLang="ko-KR" dirty="0"/>
              <a:t>BH1750</a:t>
            </a:r>
            <a:r>
              <a:rPr lang="ko-KR" altLang="en-US" dirty="0"/>
              <a:t>으로부터 수집한 빛의 세기를 이용하여 </a:t>
            </a:r>
            <a:r>
              <a:rPr lang="en-US" altLang="ko-KR" dirty="0"/>
              <a:t>Bar Chart</a:t>
            </a:r>
            <a:r>
              <a:rPr lang="ko-KR" altLang="en-US" dirty="0"/>
              <a:t>를 만들어보자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구간</a:t>
            </a:r>
            <a:r>
              <a:rPr lang="en-US" altLang="ko-KR" dirty="0"/>
              <a:t>(0~100lux, 100~200lux, 200~300lux)</a:t>
            </a:r>
            <a:r>
              <a:rPr lang="ko-KR" altLang="en-US" dirty="0"/>
              <a:t>으로 나누어 일정 시간동안 세구간의 비율을 비교해볼 수 있도록 설계하자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마우스를 올려 놓으면 자세한 설명을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38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05" y="871306"/>
            <a:ext cx="5907757" cy="45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0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pie_chart.html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8"/>
            <a:ext cx="5278613" cy="5253851"/>
          </a:xfrm>
        </p:spPr>
        <p:txBody>
          <a:bodyPr/>
          <a:lstStyle/>
          <a:p>
            <a:r>
              <a:rPr lang="ko-KR" altLang="en-US" dirty="0"/>
              <a:t>빛의 세기를 </a:t>
            </a:r>
            <a:r>
              <a:rPr lang="en-US" altLang="ko-KR" dirty="0"/>
              <a:t>3</a:t>
            </a:r>
            <a:r>
              <a:rPr lang="ko-KR" altLang="en-US" dirty="0"/>
              <a:t>단계로 나누어 변수를 설정하고 센서에서 데이터 값을 받아올 때 단계별로 그 변수 값을 하나씩 증가 시킨다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Lux_grade1 +=1;</a:t>
            </a:r>
          </a:p>
          <a:p>
            <a:r>
              <a:rPr lang="ko-KR" altLang="en-US" dirty="0"/>
              <a:t>증가된 변수</a:t>
            </a:r>
            <a:r>
              <a:rPr lang="en-US" altLang="ko-KR" dirty="0"/>
              <a:t>(</a:t>
            </a:r>
            <a:r>
              <a:rPr lang="en-US" altLang="ko-KR" dirty="0" err="1"/>
              <a:t>lux_grade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data </a:t>
            </a:r>
            <a:r>
              <a:rPr lang="ko-KR" altLang="en-US" dirty="0"/>
              <a:t>객체에 저장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39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3" y="3205073"/>
            <a:ext cx="2706268" cy="63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00" y="935831"/>
            <a:ext cx="5460801" cy="46983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" y="4236490"/>
            <a:ext cx="5600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EA64B-8BD7-4A31-AB93-33679886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57C0F-D5CB-4B72-8E93-B08695437C5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1419" y="578149"/>
            <a:ext cx="6137430" cy="5253851"/>
          </a:xfrm>
        </p:spPr>
        <p:txBody>
          <a:bodyPr/>
          <a:lstStyle/>
          <a:p>
            <a:r>
              <a:rPr lang="ko-KR" altLang="en-US" dirty="0"/>
              <a:t>센서의 정보를 시각화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 </a:t>
            </a:r>
            <a:r>
              <a:rPr lang="en-US" altLang="ko-KR" dirty="0"/>
              <a:t>Bar Chart </a:t>
            </a:r>
            <a:r>
              <a:rPr lang="ko-KR" altLang="en-US" dirty="0"/>
              <a:t>우 </a:t>
            </a:r>
            <a:r>
              <a:rPr lang="en-US" altLang="ko-KR" dirty="0"/>
              <a:t>Real Time Chart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BA2709-CAD8-4D84-A1CD-44B2F4EF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9" y="1537644"/>
            <a:ext cx="5039007" cy="32417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875" y="2032388"/>
            <a:ext cx="4987604" cy="27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40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pie_chart.html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206605" cy="4894186"/>
          </a:xfrm>
        </p:spPr>
        <p:txBody>
          <a:bodyPr/>
          <a:lstStyle/>
          <a:p>
            <a:r>
              <a:rPr lang="ko-KR" altLang="en-US" dirty="0"/>
              <a:t>조도가 </a:t>
            </a:r>
            <a:r>
              <a:rPr lang="en-US" altLang="ko-KR" dirty="0"/>
              <a:t>0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미만이라면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Lux_grade1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조도가 </a:t>
            </a:r>
            <a:r>
              <a:rPr lang="en-US" altLang="ko-KR" dirty="0"/>
              <a:t>100</a:t>
            </a:r>
            <a:r>
              <a:rPr lang="ko-KR" altLang="en-US" dirty="0"/>
              <a:t>이상 </a:t>
            </a:r>
            <a:r>
              <a:rPr lang="en-US" altLang="ko-KR" dirty="0"/>
              <a:t>200 </a:t>
            </a:r>
            <a:r>
              <a:rPr lang="ko-KR" altLang="en-US" dirty="0"/>
              <a:t>미만이라면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Lux_grade2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조도가 </a:t>
            </a:r>
            <a:r>
              <a:rPr lang="en-US" altLang="ko-KR" dirty="0"/>
              <a:t>200</a:t>
            </a:r>
            <a:r>
              <a:rPr lang="ko-KR" altLang="en-US" dirty="0"/>
              <a:t>이상 </a:t>
            </a:r>
            <a:r>
              <a:rPr lang="en-US" altLang="ko-KR" dirty="0"/>
              <a:t>300 </a:t>
            </a:r>
            <a:r>
              <a:rPr lang="ko-KR" altLang="en-US" dirty="0"/>
              <a:t>미만이라면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Lux_grade3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00" y="935831"/>
            <a:ext cx="5460801" cy="46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82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pie_chart.html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21" y="721557"/>
            <a:ext cx="6521364" cy="54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87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2BC4B-78ED-42B0-9A4A-720C4C21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Real Time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39142-558E-4697-B8A4-B69CB101C7D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Real Time Chart: </a:t>
            </a:r>
            <a:r>
              <a:rPr lang="ko-KR" altLang="en-US" dirty="0"/>
              <a:t>센서로부터 들어오는 데이터를 실시간으로 받아 차트를 그려 실시간으로 데이터를 시각화 하는 차트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3B1A7-20AD-483F-8ECE-13101181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42</a:t>
            </a:fld>
            <a:endParaRPr lang="en-US" dirty="0"/>
          </a:p>
        </p:txBody>
      </p:sp>
      <p:pic>
        <p:nvPicPr>
          <p:cNvPr id="5" name="Picture 2" descr="ESP32 ESP8266 Plot Data Chart Web Server BME280 Temperautre Arduino IDE">
            <a:extLst>
              <a:ext uri="{FF2B5EF4-FFF2-40B4-BE49-F238E27FC236}">
                <a16:creationId xmlns:a16="http://schemas.microsoft.com/office/drawing/2014/main" id="{BA708A24-9370-4544-8B81-A985D722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5" y="1476683"/>
            <a:ext cx="7857066" cy="44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56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real_time_chart.html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862390" cy="4750170"/>
          </a:xfrm>
        </p:spPr>
        <p:txBody>
          <a:bodyPr/>
          <a:lstStyle/>
          <a:p>
            <a:r>
              <a:rPr lang="en-US" altLang="ko-KR" dirty="0"/>
              <a:t>Series </a:t>
            </a:r>
            <a:r>
              <a:rPr lang="ko-KR" altLang="en-US" dirty="0"/>
              <a:t>안의 </a:t>
            </a:r>
            <a:r>
              <a:rPr lang="en-US" altLang="ko-KR" dirty="0"/>
              <a:t>data</a:t>
            </a:r>
            <a:r>
              <a:rPr lang="ko-KR" altLang="en-US" dirty="0"/>
              <a:t>에 온도 정보를 담는다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xAxis</a:t>
            </a:r>
            <a:r>
              <a:rPr lang="ko-KR" altLang="en-US" dirty="0"/>
              <a:t>에는 데이터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</a:t>
            </a:r>
            <a:r>
              <a:rPr lang="ko-KR" altLang="en-US" dirty="0"/>
              <a:t>를 수집하는 당시 시간을 기록하고 </a:t>
            </a:r>
            <a:endParaRPr lang="en-US" altLang="ko-KR" dirty="0"/>
          </a:p>
          <a:p>
            <a:r>
              <a:rPr lang="en-US" altLang="ko-KR" dirty="0" err="1"/>
              <a:t>yAxis</a:t>
            </a:r>
            <a:r>
              <a:rPr lang="ko-KR" altLang="en-US" dirty="0"/>
              <a:t>에는 데이터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09" y="614222"/>
            <a:ext cx="4384775" cy="55773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73205" y="1655911"/>
            <a:ext cx="2376264" cy="694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73206" y="3888159"/>
            <a:ext cx="338437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41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real_time_chart.html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4558533" cy="5398242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x </a:t>
            </a:r>
            <a:r>
              <a:rPr lang="ko-KR" altLang="en-US" dirty="0"/>
              <a:t>에 현재의 시간을 넣고</a:t>
            </a:r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y </a:t>
            </a:r>
            <a:r>
              <a:rPr lang="ko-KR" altLang="en-US" dirty="0"/>
              <a:t>에 데이터 값을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미리 선언한 변수 </a:t>
            </a:r>
            <a:r>
              <a:rPr lang="en-US" altLang="ko-KR" dirty="0"/>
              <a:t>data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</a:t>
            </a:r>
            <a:r>
              <a:rPr lang="en-US" altLang="ko-KR" dirty="0"/>
              <a:t>1000ms </a:t>
            </a:r>
            <a:r>
              <a:rPr lang="ko-KR" altLang="en-US" dirty="0"/>
              <a:t>간격으로 반복적으로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49" y="1576047"/>
            <a:ext cx="6351303" cy="31144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97141" y="2231975"/>
            <a:ext cx="32403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97141" y="2664023"/>
            <a:ext cx="4623111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2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: real_time_chart.html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67" y="578149"/>
            <a:ext cx="5281216" cy="59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번 외</a:t>
            </a:r>
            <a:r>
              <a:rPr lang="en-US" altLang="ko-KR" dirty="0"/>
              <a:t>: </a:t>
            </a:r>
            <a:r>
              <a:rPr lang="ko-KR" altLang="en-US" dirty="0"/>
              <a:t>첫 페이지를 </a:t>
            </a:r>
            <a:r>
              <a:rPr lang="en-US" altLang="ko-KR" dirty="0"/>
              <a:t>select box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페이지를 처음 열었을 때 지금까지 제작했던 페이지들 사이를 원활히 이동할 수 있도록 </a:t>
            </a:r>
            <a:r>
              <a:rPr lang="en-US" altLang="ko-KR" dirty="0"/>
              <a:t>select box </a:t>
            </a:r>
            <a:r>
              <a:rPr lang="ko-KR" altLang="en-US" dirty="0"/>
              <a:t>를 제작하자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3" y="1323944"/>
            <a:ext cx="8168164" cy="46805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F0CBA2-60C8-4A2A-AC0D-639A5AED32A4}"/>
              </a:ext>
            </a:extLst>
          </p:cNvPr>
          <p:cNvSpPr/>
          <p:nvPr/>
        </p:nvSpPr>
        <p:spPr>
          <a:xfrm>
            <a:off x="504453" y="2664023"/>
            <a:ext cx="2088232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52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번 외</a:t>
            </a:r>
            <a:r>
              <a:rPr lang="en-US" altLang="ko-KR" dirty="0"/>
              <a:t>: index_selectbox.html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8"/>
            <a:ext cx="4774557" cy="5253851"/>
          </a:xfrm>
        </p:spPr>
        <p:txBody>
          <a:bodyPr/>
          <a:lstStyle/>
          <a:p>
            <a:r>
              <a:rPr lang="ko-KR" altLang="en-US" dirty="0"/>
              <a:t>코드가 긴데</a:t>
            </a:r>
            <a:r>
              <a:rPr lang="en-US" altLang="ko-KR" dirty="0"/>
              <a:t>, </a:t>
            </a:r>
            <a:r>
              <a:rPr lang="ko-KR" altLang="en-US" dirty="0"/>
              <a:t>사소한 기능들을 제어하는 코드가 대부분이다</a:t>
            </a:r>
            <a:r>
              <a:rPr lang="en-US" altLang="ko-KR" dirty="0"/>
              <a:t>.</a:t>
            </a:r>
            <a:r>
              <a:rPr lang="ko-KR" altLang="en-US" dirty="0"/>
              <a:t> 주목할 점은 </a:t>
            </a:r>
            <a:r>
              <a:rPr lang="en-US" altLang="ko-KR" dirty="0" err="1"/>
              <a:t>selectbox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요소를 클릭하면 다음 화면으로 이동하는 문장에 주목하자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gotopage</a:t>
            </a:r>
            <a:r>
              <a:rPr lang="en-US" altLang="ko-KR" dirty="0"/>
              <a:t>(): </a:t>
            </a:r>
            <a:r>
              <a:rPr lang="ko-KR" altLang="en-US" dirty="0"/>
              <a:t>지정된 페이지로 이동하게하는 함수</a:t>
            </a:r>
            <a:r>
              <a:rPr lang="en-US" altLang="ko-KR" dirty="0"/>
              <a:t>. </a:t>
            </a:r>
            <a:r>
              <a:rPr lang="ko-KR" altLang="en-US" dirty="0"/>
              <a:t>이 함수에 대한 자세한 내용은 뒤에 설명한다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00" y="594803"/>
            <a:ext cx="5971009" cy="56348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69149" y="4032175"/>
            <a:ext cx="4255182" cy="17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1197" y="5184303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19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번 외</a:t>
            </a:r>
            <a:r>
              <a:rPr lang="en-US" altLang="ko-KR" dirty="0"/>
              <a:t>: index_selectbox.html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Select box </a:t>
            </a:r>
            <a:r>
              <a:rPr lang="ko-KR" altLang="en-US" dirty="0"/>
              <a:t>내부 요소의 </a:t>
            </a:r>
            <a:r>
              <a:rPr lang="en-US" altLang="ko-KR" dirty="0"/>
              <a:t>value</a:t>
            </a:r>
            <a:r>
              <a:rPr lang="ko-KR" altLang="en-US" dirty="0"/>
              <a:t>를 받아와 그 값에 있는 </a:t>
            </a:r>
            <a:r>
              <a:rPr lang="en-US" altLang="ko-KR" dirty="0" err="1"/>
              <a:t>url</a:t>
            </a:r>
            <a:r>
              <a:rPr lang="ko-KR" altLang="en-US" dirty="0"/>
              <a:t>로 페이지를 이동하도록 </a:t>
            </a:r>
            <a:r>
              <a:rPr lang="en-US" altLang="ko-KR" dirty="0" err="1"/>
              <a:t>gotopage</a:t>
            </a:r>
            <a:r>
              <a:rPr lang="en-US" altLang="ko-KR" dirty="0"/>
              <a:t> </a:t>
            </a:r>
            <a:r>
              <a:rPr lang="ko-KR" altLang="en-US" dirty="0"/>
              <a:t>함수를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0" y="1977436"/>
            <a:ext cx="6800850" cy="1181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0597" y="2554514"/>
            <a:ext cx="3024336" cy="181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번 외</a:t>
            </a:r>
            <a:r>
              <a:rPr lang="en-US" altLang="ko-KR" dirty="0"/>
              <a:t>: </a:t>
            </a:r>
            <a:r>
              <a:rPr lang="ko-KR" altLang="en-US" dirty="0"/>
              <a:t>첫 페이지를 버튼으로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1" y="578148"/>
            <a:ext cx="4918572" cy="5398243"/>
          </a:xfrm>
        </p:spPr>
        <p:txBody>
          <a:bodyPr/>
          <a:lstStyle/>
          <a:p>
            <a:r>
              <a:rPr lang="ko-KR" altLang="en-US" dirty="0"/>
              <a:t>오른쪽 그림은 실행 시 보여질 첫 화면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Index.html</a:t>
            </a:r>
            <a:r>
              <a:rPr lang="ko-KR" altLang="en-US" dirty="0"/>
              <a:t>로 설정하고 지금까지 만든 차트들을 연결할 버튼을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디자인을 획일화 하고 편하게 가져다 쓰기 위해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파일을 추가한다</a:t>
            </a:r>
            <a:r>
              <a:rPr lang="en-US" altLang="ko-KR" dirty="0"/>
              <a:t>. </a:t>
            </a:r>
            <a:r>
              <a:rPr lang="ko-KR" altLang="en-US" dirty="0"/>
              <a:t>파일 위치는 아래 그림처럼 </a:t>
            </a:r>
            <a:r>
              <a:rPr lang="en-US" altLang="ko-KR" dirty="0"/>
              <a:t>data </a:t>
            </a:r>
            <a:r>
              <a:rPr lang="ko-KR" altLang="en-US" dirty="0"/>
              <a:t>폴더 안에 </a:t>
            </a:r>
            <a:r>
              <a:rPr lang="en-US" altLang="ko-KR" dirty="0"/>
              <a:t>html </a:t>
            </a:r>
            <a:r>
              <a:rPr lang="ko-KR" altLang="en-US" dirty="0"/>
              <a:t>파일들과 같은 디렉토리에 저장한다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49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14" y="619960"/>
            <a:ext cx="6413861" cy="5558680"/>
          </a:xfrm>
          <a:prstGeom prst="rect">
            <a:avLst/>
          </a:prstGeom>
        </p:spPr>
      </p:pic>
      <p:pic>
        <p:nvPicPr>
          <p:cNvPr id="6" name="Picture 2" descr="ESP8266 NodeMCU SPIFFS Web Server Files Directories">
            <a:extLst>
              <a:ext uri="{FF2B5EF4-FFF2-40B4-BE49-F238E27FC236}">
                <a16:creationId xmlns:a16="http://schemas.microsoft.com/office/drawing/2014/main" id="{68AC9F3F-AEBE-4C3A-9CD2-2E7594A2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9" y="3096071"/>
            <a:ext cx="4617095" cy="25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센서의 정보를 시각화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 </a:t>
            </a:r>
            <a:r>
              <a:rPr lang="en-US" altLang="ko-KR" dirty="0"/>
              <a:t>Pie Chart </a:t>
            </a:r>
            <a:r>
              <a:rPr lang="ko-KR" altLang="en-US" dirty="0"/>
              <a:t>우 </a:t>
            </a:r>
            <a:r>
              <a:rPr lang="en-US" altLang="ko-KR" dirty="0"/>
              <a:t>Gauge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5</a:t>
            </a:fld>
            <a:endParaRPr lang="en-US" dirty="0"/>
          </a:p>
        </p:txBody>
      </p:sp>
      <p:pic>
        <p:nvPicPr>
          <p:cNvPr id="6" name="Picture 4" descr="google gauge chart에 대한 이미지 검색결과">
            <a:extLst>
              <a:ext uri="{FF2B5EF4-FFF2-40B4-BE49-F238E27FC236}">
                <a16:creationId xmlns:a16="http://schemas.microsoft.com/office/drawing/2014/main" id="{A1CB2266-982B-4844-BACC-6E7A5B36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52" y="2183221"/>
            <a:ext cx="4032448" cy="30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3" y="1548255"/>
            <a:ext cx="5456577" cy="428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266996" y="1967197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2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/>
              <a:t>Style.css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358733" cy="4750170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파일에서 사용할 태그들의 정보를 여기에 저장하여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에서 화면을 컴파일 할 때 여기를 참조한다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50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73" y="578149"/>
            <a:ext cx="3672408" cy="62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35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SPIFFS </a:t>
            </a:r>
            <a:r>
              <a:rPr lang="ko-KR" altLang="en-US" dirty="0"/>
              <a:t>파일에 추가한 </a:t>
            </a:r>
            <a:r>
              <a:rPr lang="en-US" altLang="ko-KR" dirty="0"/>
              <a:t>style.css</a:t>
            </a:r>
            <a:r>
              <a:rPr lang="ko-KR" altLang="en-US" dirty="0"/>
              <a:t>를 참조하겠다는 선언문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 </a:t>
            </a:r>
            <a:r>
              <a:rPr lang="en-US" altLang="ko-KR" dirty="0"/>
              <a:t>4</a:t>
            </a:r>
            <a:r>
              <a:rPr lang="ko-KR" altLang="en-US" dirty="0"/>
              <a:t>개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ko-KR" altLang="en-US" dirty="0"/>
              <a:t>가고자 하는 링크</a:t>
            </a:r>
            <a:r>
              <a:rPr lang="en-US" altLang="ko-KR" dirty="0"/>
              <a:t>” (ex </a:t>
            </a:r>
            <a:r>
              <a:rPr lang="en-US" altLang="ko-KR" dirty="0" err="1"/>
              <a:t>localIP</a:t>
            </a:r>
            <a:r>
              <a:rPr lang="en-US" altLang="ko-KR" dirty="0"/>
              <a:t>/gauge)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51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5" y="1134977"/>
            <a:ext cx="8427653" cy="316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5" y="3023166"/>
            <a:ext cx="7416824" cy="23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89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C8D6F-85F8-42A9-B574-CB2475FB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참고자료 </a:t>
            </a:r>
            <a:r>
              <a:rPr lang="en-US" altLang="ko-KR" dirty="0"/>
              <a:t>– </a:t>
            </a:r>
            <a:r>
              <a:rPr lang="en-US" altLang="ko-KR" dirty="0" err="1"/>
              <a:t>NodeMCU_Thermometer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5B58F-6EC4-4AB6-85DB-CB71E55B88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04880" cy="4894186"/>
          </a:xfrm>
        </p:spPr>
        <p:txBody>
          <a:bodyPr/>
          <a:lstStyle/>
          <a:p>
            <a:r>
              <a:rPr lang="en-US" altLang="ko-KR" dirty="0"/>
              <a:t>Random Nerd Tutorials: ESP8266 Web Server using SPIFFS (SPI Flash File System) – </a:t>
            </a:r>
            <a:r>
              <a:rPr lang="en-US" altLang="ko-KR" dirty="0" err="1"/>
              <a:t>NodeMCU</a:t>
            </a:r>
            <a:r>
              <a:rPr lang="en-US" altLang="ko-KR" dirty="0"/>
              <a:t> (SPIFFS &amp; BME280 </a:t>
            </a:r>
            <a:r>
              <a:rPr lang="ko-KR" altLang="en-US" dirty="0"/>
              <a:t>온도 습도 압력 </a:t>
            </a:r>
            <a:r>
              <a:rPr lang="en-US" altLang="ko-KR" dirty="0"/>
              <a:t>UI)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https://randomnerdtutorials.com/esp8266-web-server-spiffs-nodemcu/</a:t>
            </a:r>
            <a:endParaRPr lang="en-US" altLang="ko-KR" dirty="0"/>
          </a:p>
          <a:p>
            <a:r>
              <a:rPr lang="en-US" altLang="ko-KR" dirty="0"/>
              <a:t>Random Nerd Tutorials: Install ESP32 Filesystem Uploader in Arduino IDE (SPIFFS </a:t>
            </a:r>
            <a:r>
              <a:rPr lang="ko-KR" altLang="en-US" dirty="0"/>
              <a:t>사용 시 필요한 라이브러리 및 시리얼 모니터로 텍스트 문서 띄우기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 https://randomnerdtutorials.com/install-esp32-filesystem-uploader-arduino-ide/</a:t>
            </a:r>
            <a:endParaRPr lang="en-US" altLang="ko-KR" dirty="0"/>
          </a:p>
          <a:p>
            <a:r>
              <a:rPr lang="en-US" altLang="ko-KR" dirty="0"/>
              <a:t>Random nerd Tutorials esp8266 webserver</a:t>
            </a:r>
            <a:r>
              <a:rPr lang="en-US" altLang="ko-KR" dirty="0">
                <a:hlinkClick r:id="rId4"/>
              </a:rPr>
              <a:t>https://randomnerdtutorials.com/esp8266-web-server/</a:t>
            </a:r>
            <a:endParaRPr lang="ko-KR" altLang="en-US" dirty="0"/>
          </a:p>
          <a:p>
            <a:r>
              <a:rPr lang="en-US" altLang="ko-KR" dirty="0"/>
              <a:t>BMP library </a:t>
            </a:r>
            <a:r>
              <a:rPr lang="en-US" altLang="ko-KR" dirty="0">
                <a:hlinkClick r:id="rId5"/>
              </a:rPr>
              <a:t>http://www.esp8266learning.com/wemos-mini-bmp180-sensor-example.php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BH1750 library </a:t>
            </a:r>
            <a:r>
              <a:rPr lang="en-US" altLang="ko-KR" dirty="0">
                <a:hlinkClick r:id="rId6"/>
              </a:rPr>
              <a:t>https://github.com/claws/BH1750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D2B12-8726-4368-A189-E1B08292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54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참고자료 </a:t>
            </a:r>
            <a:r>
              <a:rPr lang="en-US" altLang="ko-KR" dirty="0"/>
              <a:t>– </a:t>
            </a:r>
            <a:r>
              <a:rPr lang="en-US" altLang="ko-KR" dirty="0" err="1"/>
              <a:t>NodeMCU_RealTimeChart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Google chart (</a:t>
            </a:r>
            <a:r>
              <a:rPr lang="ko-KR" altLang="en-US" dirty="0"/>
              <a:t>구글 차트</a:t>
            </a:r>
            <a:r>
              <a:rPr lang="en-US" altLang="ko-KR" dirty="0"/>
              <a:t> </a:t>
            </a:r>
            <a:r>
              <a:rPr lang="ko-KR" altLang="en-US" dirty="0"/>
              <a:t>모음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https://developers.google.com/chart</a:t>
            </a:r>
            <a:endParaRPr lang="en-US" altLang="ko-KR" dirty="0"/>
          </a:p>
          <a:p>
            <a:r>
              <a:rPr lang="en-US" altLang="ko-KR" dirty="0"/>
              <a:t>Google Gauge (</a:t>
            </a:r>
            <a:r>
              <a:rPr lang="ko-KR" altLang="en-US" dirty="0"/>
              <a:t>게이지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https://developers.google.com/chart/interactive/docs/gallery/gauge</a:t>
            </a:r>
            <a:endParaRPr lang="en-US" altLang="ko-KR" dirty="0"/>
          </a:p>
          <a:p>
            <a:r>
              <a:rPr lang="en-US" altLang="ko-KR" dirty="0"/>
              <a:t>Google Pie Chart </a:t>
            </a:r>
            <a:r>
              <a:rPr lang="en-US" altLang="ko-KR" dirty="0">
                <a:hlinkClick r:id="rId4"/>
              </a:rPr>
              <a:t>https://developers.google.com/chart/interactive/docs/gallery/piechart</a:t>
            </a:r>
            <a:endParaRPr lang="en-US" altLang="ko-KR" dirty="0"/>
          </a:p>
          <a:p>
            <a:r>
              <a:rPr lang="en-US" altLang="ko-KR" dirty="0"/>
              <a:t>Google Bar Chart </a:t>
            </a:r>
            <a:r>
              <a:rPr lang="en-US" altLang="ko-KR" dirty="0">
                <a:hlinkClick r:id="rId5"/>
              </a:rPr>
              <a:t>https://developers.google.com/chart/interactive/docs/gallery/barchart</a:t>
            </a:r>
            <a:endParaRPr lang="en-US" altLang="ko-KR" dirty="0"/>
          </a:p>
          <a:p>
            <a:r>
              <a:rPr lang="en-US" altLang="ko-KR" dirty="0"/>
              <a:t>Real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>
                <a:hlinkClick r:id="rId6"/>
              </a:rPr>
              <a:t>https://randomnerdtutorials.com/esp32-esp8266-plot-chart-web-server/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0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A659D-A8B9-411C-A1A2-186B2C9A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필요한 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3A72C-93E2-4A78-9413-BCE0705DDA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(ESP8266)</a:t>
            </a:r>
          </a:p>
          <a:p>
            <a:r>
              <a:rPr lang="en-US" altLang="ko-KR" dirty="0"/>
              <a:t>Jumper Wire </a:t>
            </a:r>
          </a:p>
          <a:p>
            <a:r>
              <a:rPr lang="en-US" altLang="ko-KR" dirty="0"/>
              <a:t>BH1750(</a:t>
            </a:r>
            <a:r>
              <a:rPr lang="ko-KR" altLang="en-US" dirty="0"/>
              <a:t>조도 센서</a:t>
            </a:r>
            <a:r>
              <a:rPr lang="en-US" altLang="ko-KR" dirty="0"/>
              <a:t>), BMP180(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 센서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Bread Board</a:t>
            </a:r>
          </a:p>
          <a:p>
            <a:r>
              <a:rPr lang="en-US" altLang="ko-KR" dirty="0"/>
              <a:t>USB Cable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856763-84F5-488D-92DE-7330ED82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: BH1750, BMP180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NodeMCU</a:t>
            </a:r>
            <a:r>
              <a:rPr lang="ko-KR" altLang="en-US" dirty="0"/>
              <a:t>에 연결하기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20" y="1583903"/>
            <a:ext cx="5904656" cy="3761838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266400" y="695701"/>
            <a:ext cx="3406405" cy="548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6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BMP180 SDA – D1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SCL – D2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GND – (-)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VIN – (+)</a:t>
            </a:r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r>
              <a:rPr lang="en-US" altLang="ko-KR" dirty="0"/>
              <a:t>BH1750 SDA –D1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SCL – D2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GND – (-)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VIN – (+)</a:t>
            </a:r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r>
              <a:rPr lang="en-US" altLang="ko-KR" dirty="0"/>
              <a:t>BMP</a:t>
            </a:r>
            <a:r>
              <a:rPr lang="ko-KR" altLang="en-US" dirty="0"/>
              <a:t>와 </a:t>
            </a:r>
            <a:r>
              <a:rPr lang="en-US" altLang="ko-KR" dirty="0"/>
              <a:t>BH1750</a:t>
            </a:r>
            <a:r>
              <a:rPr lang="ko-KR" altLang="en-US" dirty="0"/>
              <a:t>은 </a:t>
            </a:r>
            <a:r>
              <a:rPr lang="en-US" altLang="ko-KR" dirty="0"/>
              <a:t>D1, D2 </a:t>
            </a:r>
            <a:r>
              <a:rPr lang="ko-KR" altLang="en-US" dirty="0"/>
              <a:t>공유 가능</a:t>
            </a:r>
          </a:p>
        </p:txBody>
      </p:sp>
    </p:spTree>
    <p:extLst>
      <p:ext uri="{BB962C8B-B14F-4D97-AF65-F5344CB8AC3E}">
        <p14:creationId xmlns:p14="http://schemas.microsoft.com/office/powerpoint/2010/main" val="351753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: BH1750 </a:t>
            </a:r>
            <a:r>
              <a:rPr lang="ko-KR" altLang="en-US" dirty="0"/>
              <a:t>라이브러리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https://github.com/claws/BH1750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zip </a:t>
            </a:r>
            <a:r>
              <a:rPr lang="ko-KR" altLang="en-US" dirty="0"/>
              <a:t>파일 다운로드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3" y="1007839"/>
            <a:ext cx="6336704" cy="53352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73005" y="5256311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8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707826"/>
          </a:xfrm>
        </p:spPr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: BH1750 </a:t>
            </a:r>
            <a:r>
              <a:rPr lang="ko-KR" altLang="en-US" dirty="0"/>
              <a:t>라이브러리 추가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스케치 </a:t>
            </a:r>
            <a:r>
              <a:rPr lang="en-US" altLang="ko-KR" dirty="0"/>
              <a:t>&gt; </a:t>
            </a:r>
            <a:r>
              <a:rPr lang="ko-KR" altLang="en-US" dirty="0"/>
              <a:t>라이브러리 포함하기 </a:t>
            </a:r>
            <a:r>
              <a:rPr lang="en-US" altLang="ko-KR" dirty="0"/>
              <a:t>&gt; .ZIP</a:t>
            </a:r>
            <a:r>
              <a:rPr lang="ko-KR" altLang="en-US" dirty="0"/>
              <a:t> 라이브러리 추가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다운로드한 </a:t>
            </a:r>
            <a:r>
              <a:rPr lang="en-US" altLang="ko-KR" dirty="0"/>
              <a:t>zip</a:t>
            </a:r>
            <a:r>
              <a:rPr lang="ko-KR" altLang="en-US" dirty="0"/>
              <a:t>파일을 찾아 더블 클릭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0" y="1578874"/>
            <a:ext cx="5676900" cy="3467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00" y="1771356"/>
            <a:ext cx="5328592" cy="30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53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4f7c8514ecab08232b64392df256eeeb4d7bf6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11647</TotalTime>
  <Words>1784</Words>
  <Application>Microsoft Office PowerPoint</Application>
  <PresentationFormat>사용자 지정</PresentationFormat>
  <Paragraphs>318</Paragraphs>
  <Slides>53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굴림</vt:lpstr>
      <vt:lpstr>돋움</vt:lpstr>
      <vt:lpstr>맑은 고딕</vt:lpstr>
      <vt:lpstr>Arial</vt:lpstr>
      <vt:lpstr>Wingdings</vt:lpstr>
      <vt:lpstr>Wingdings 3</vt:lpstr>
      <vt:lpstr>1_Office 테마</vt:lpstr>
      <vt:lpstr>PowerPoint 프레젠테이션</vt:lpstr>
      <vt:lpstr>목차</vt:lpstr>
      <vt:lpstr>목표</vt:lpstr>
      <vt:lpstr>목표</vt:lpstr>
      <vt:lpstr>목표</vt:lpstr>
      <vt:lpstr>필요한 기구</vt:lpstr>
      <vt:lpstr>데이터 수집: BH1750, BMP180를 NodeMCU에 연결하기</vt:lpstr>
      <vt:lpstr>데이터 수집: BH1750 라이브러리 추가</vt:lpstr>
      <vt:lpstr>데이터 수집: BH1750 라이브러리 추가 </vt:lpstr>
      <vt:lpstr>데이터 수집: BMP180 라이브러리 추가 </vt:lpstr>
      <vt:lpstr>데이터 수집: NodeMCU_WebServer.ino 작성</vt:lpstr>
      <vt:lpstr>데이터 수집: NodeMCU_WebServer.ino 작성</vt:lpstr>
      <vt:lpstr>데이터 전송</vt:lpstr>
      <vt:lpstr>데이터 전송: NodeMCU_WebServer.ino 작성</vt:lpstr>
      <vt:lpstr>데이터 전송: localIP/temperature 확인</vt:lpstr>
      <vt:lpstr>NodeMCU 서버</vt:lpstr>
      <vt:lpstr>NodeMCU 서버: 기존 예제의 한계</vt:lpstr>
      <vt:lpstr>NodeMCU 서버: SPIFFS(Serial Peripheral Interface Flash File System)</vt:lpstr>
      <vt:lpstr>NodeMCU 서버: SPIFFS(Serial Peripheral Interface Flash File System)</vt:lpstr>
      <vt:lpstr>NodeMCU 서버: SPIFFS 디렉토리 구조</vt:lpstr>
      <vt:lpstr>NodeMCU 서버: SPIFFS 라이브러리 다운로드 방법 </vt:lpstr>
      <vt:lpstr>NodeMCU 서버: SPIFFS 라이브러리 다운로드 방법 </vt:lpstr>
      <vt:lpstr>NodeMCU 서버: SPIFFS 라이브러리 다운로드 방법 </vt:lpstr>
      <vt:lpstr>NodeMCU 서버: 업로드 시 화면</vt:lpstr>
      <vt:lpstr>NodeMCU 서버: NodeMCU_WebServer.ino 작성</vt:lpstr>
      <vt:lpstr>데이터 시각화</vt:lpstr>
      <vt:lpstr>데이터 시각화: Google Chart</vt:lpstr>
      <vt:lpstr>데이터 시각화: Gauge</vt:lpstr>
      <vt:lpstr>데이터 시각화: gauge.html 파일 생성하기</vt:lpstr>
      <vt:lpstr>데이터 시각화: gauge.html 코드 분석</vt:lpstr>
      <vt:lpstr>데이터 시각화: gauge.html 코드 분석</vt:lpstr>
      <vt:lpstr>데이터 시각화: gauge.html 결과</vt:lpstr>
      <vt:lpstr>데이터 시각화: Bar Chart</vt:lpstr>
      <vt:lpstr>데이터 시각화: bar_chart.html 코드 분석</vt:lpstr>
      <vt:lpstr>데이터 시각화: bar_chart.html 코드 분석</vt:lpstr>
      <vt:lpstr>데이터 시각화: Bar Chart 결과</vt:lpstr>
      <vt:lpstr>데이터 시각화: Pie Chart</vt:lpstr>
      <vt:lpstr>데이터 시각화: Pie Chart</vt:lpstr>
      <vt:lpstr>데이터 시각화: pie_chart.html 코드 분석</vt:lpstr>
      <vt:lpstr>데이터 시각화: pie_chart.html 코드 분석</vt:lpstr>
      <vt:lpstr>데이터 시각화: pie_chart.html 결과</vt:lpstr>
      <vt:lpstr>데이터 시각화: Real Time Chart</vt:lpstr>
      <vt:lpstr>데이터 시각화: real_time_chart.html 코드 분석</vt:lpstr>
      <vt:lpstr>데이터 시각화: real_time_chart.html 코드 분석</vt:lpstr>
      <vt:lpstr>데이터 시각화: real_time_chart.html 결과</vt:lpstr>
      <vt:lpstr>번 외: 첫 페이지를 select box로</vt:lpstr>
      <vt:lpstr>번 외: index_selectbox.html 코드 분석</vt:lpstr>
      <vt:lpstr>번 외: index_selectbox.html 코드 분석</vt:lpstr>
      <vt:lpstr>번 외: 첫 페이지를 버튼으로</vt:lpstr>
      <vt:lpstr>Style.css</vt:lpstr>
      <vt:lpstr>Index.html</vt:lpstr>
      <vt:lpstr>참고자료 – NodeMCU_Thermometer</vt:lpstr>
      <vt:lpstr>참고자료 – NodeMCU_RealTimeChart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Administrator</cp:lastModifiedBy>
  <cp:revision>5746</cp:revision>
  <cp:lastPrinted>2016-03-08T05:16:04Z</cp:lastPrinted>
  <dcterms:created xsi:type="dcterms:W3CDTF">2006-05-09T06:23:44Z</dcterms:created>
  <dcterms:modified xsi:type="dcterms:W3CDTF">2021-08-31T15:33:17Z</dcterms:modified>
</cp:coreProperties>
</file>